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441" r:id="rId3"/>
    <p:sldId id="444" r:id="rId4"/>
    <p:sldId id="442" r:id="rId5"/>
    <p:sldId id="443" r:id="rId6"/>
    <p:sldId id="258" r:id="rId7"/>
    <p:sldId id="438" r:id="rId8"/>
    <p:sldId id="440" r:id="rId9"/>
    <p:sldId id="447" r:id="rId10"/>
    <p:sldId id="446" r:id="rId11"/>
    <p:sldId id="375" r:id="rId12"/>
    <p:sldId id="445" r:id="rId13"/>
    <p:sldId id="266" r:id="rId14"/>
    <p:sldId id="267" r:id="rId15"/>
    <p:sldId id="268" r:id="rId16"/>
    <p:sldId id="259" r:id="rId17"/>
    <p:sldId id="260" r:id="rId18"/>
    <p:sldId id="269" r:id="rId19"/>
    <p:sldId id="270" r:id="rId20"/>
    <p:sldId id="271" r:id="rId21"/>
    <p:sldId id="273" r:id="rId22"/>
    <p:sldId id="272" r:id="rId23"/>
    <p:sldId id="274" r:id="rId24"/>
    <p:sldId id="275" r:id="rId25"/>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555"/>
  </p:normalViewPr>
  <p:slideViewPr>
    <p:cSldViewPr snapToGrid="0">
      <p:cViewPr varScale="1">
        <p:scale>
          <a:sx n="76" d="100"/>
          <a:sy n="76" d="100"/>
        </p:scale>
        <p:origin x="216" y="4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F3C4C0-B68A-48B8-BBC1-0CEBA54F70D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4B1DB3ED-8F88-4968-A06E-CAA345DB7AC0}">
      <dgm:prSet/>
      <dgm:spPr/>
      <dgm:t>
        <a:bodyPr/>
        <a:lstStyle/>
        <a:p>
          <a:r>
            <a:rPr lang="en-US" dirty="0">
              <a:latin typeface="Gill Sans MT" panose="020B0502020104020203" pitchFamily="34" charset="77"/>
            </a:rPr>
            <a:t>Your departmental team</a:t>
          </a:r>
        </a:p>
      </dgm:t>
    </dgm:pt>
    <dgm:pt modelId="{9FE5C766-EB29-4554-924E-63ED84863F5F}" type="parTrans" cxnId="{A058EA29-0C41-44CC-9569-FF631FB7F2A6}">
      <dgm:prSet/>
      <dgm:spPr/>
      <dgm:t>
        <a:bodyPr/>
        <a:lstStyle/>
        <a:p>
          <a:endParaRPr lang="en-US"/>
        </a:p>
      </dgm:t>
    </dgm:pt>
    <dgm:pt modelId="{20DE7310-A2B0-481B-AD4F-DFDD2F6A0A93}" type="sibTrans" cxnId="{A058EA29-0C41-44CC-9569-FF631FB7F2A6}">
      <dgm:prSet/>
      <dgm:spPr/>
      <dgm:t>
        <a:bodyPr/>
        <a:lstStyle/>
        <a:p>
          <a:endParaRPr lang="en-US"/>
        </a:p>
      </dgm:t>
    </dgm:pt>
    <dgm:pt modelId="{E5CD025A-98EB-42ED-AFC3-91B184AD9401}">
      <dgm:prSet/>
      <dgm:spPr/>
      <dgm:t>
        <a:bodyPr/>
        <a:lstStyle/>
        <a:p>
          <a:r>
            <a:rPr lang="en-US" dirty="0">
              <a:latin typeface="Gill Sans MT" panose="020B0502020104020203" pitchFamily="34" charset="77"/>
            </a:rPr>
            <a:t>PhD funding</a:t>
          </a:r>
        </a:p>
      </dgm:t>
    </dgm:pt>
    <dgm:pt modelId="{188F8A56-0CEE-412E-BE20-9A9FF980A732}" type="parTrans" cxnId="{1994CB5E-99FF-4153-B5B2-01D3F28B4142}">
      <dgm:prSet/>
      <dgm:spPr/>
      <dgm:t>
        <a:bodyPr/>
        <a:lstStyle/>
        <a:p>
          <a:endParaRPr lang="en-US"/>
        </a:p>
      </dgm:t>
    </dgm:pt>
    <dgm:pt modelId="{E514271D-0E65-46B0-BAAE-B1CB89239E10}" type="sibTrans" cxnId="{1994CB5E-99FF-4153-B5B2-01D3F28B4142}">
      <dgm:prSet/>
      <dgm:spPr/>
      <dgm:t>
        <a:bodyPr/>
        <a:lstStyle/>
        <a:p>
          <a:endParaRPr lang="en-US"/>
        </a:p>
      </dgm:t>
    </dgm:pt>
    <dgm:pt modelId="{A9035A44-09C3-4301-B6AB-3E68B5697337}">
      <dgm:prSet/>
      <dgm:spPr/>
      <dgm:t>
        <a:bodyPr/>
        <a:lstStyle/>
        <a:p>
          <a:r>
            <a:rPr lang="en-US" dirty="0">
              <a:latin typeface="Gill Sans MT" panose="020B0502020104020203" pitchFamily="34" charset="77"/>
            </a:rPr>
            <a:t>PhD information and processes</a:t>
          </a:r>
        </a:p>
      </dgm:t>
    </dgm:pt>
    <dgm:pt modelId="{63812BA1-6152-4584-A2AA-15D316E2B54B}" type="parTrans" cxnId="{2687123B-4A53-4921-9068-317215110653}">
      <dgm:prSet/>
      <dgm:spPr/>
      <dgm:t>
        <a:bodyPr/>
        <a:lstStyle/>
        <a:p>
          <a:endParaRPr lang="en-US"/>
        </a:p>
      </dgm:t>
    </dgm:pt>
    <dgm:pt modelId="{BDEB3220-9EC7-448D-A723-C7AFFD3FF984}" type="sibTrans" cxnId="{2687123B-4A53-4921-9068-317215110653}">
      <dgm:prSet/>
      <dgm:spPr/>
      <dgm:t>
        <a:bodyPr/>
        <a:lstStyle/>
        <a:p>
          <a:endParaRPr lang="en-US"/>
        </a:p>
      </dgm:t>
    </dgm:pt>
    <dgm:pt modelId="{90ECF845-121B-4C00-8487-1B0FFAE24E2D}">
      <dgm:prSet/>
      <dgm:spPr/>
      <dgm:t>
        <a:bodyPr/>
        <a:lstStyle/>
        <a:p>
          <a:r>
            <a:rPr lang="en-US" dirty="0">
              <a:latin typeface="Gill Sans MT" panose="020B0502020104020203" pitchFamily="34" charset="77"/>
            </a:rPr>
            <a:t>Dept research and opportunities</a:t>
          </a:r>
        </a:p>
      </dgm:t>
    </dgm:pt>
    <dgm:pt modelId="{24869E78-EE78-435E-BB68-33D4727C43F6}" type="parTrans" cxnId="{921431B8-2266-4012-B2D3-BEFF02D6C378}">
      <dgm:prSet/>
      <dgm:spPr/>
      <dgm:t>
        <a:bodyPr/>
        <a:lstStyle/>
        <a:p>
          <a:endParaRPr lang="en-US"/>
        </a:p>
      </dgm:t>
    </dgm:pt>
    <dgm:pt modelId="{64DE9E31-550C-443D-8A92-293DE7A71C17}" type="sibTrans" cxnId="{921431B8-2266-4012-B2D3-BEFF02D6C378}">
      <dgm:prSet/>
      <dgm:spPr/>
      <dgm:t>
        <a:bodyPr/>
        <a:lstStyle/>
        <a:p>
          <a:endParaRPr lang="en-US"/>
        </a:p>
      </dgm:t>
    </dgm:pt>
    <dgm:pt modelId="{B6016503-B180-41E1-955E-824BDC3B1A54}">
      <dgm:prSet/>
      <dgm:spPr/>
      <dgm:t>
        <a:bodyPr/>
        <a:lstStyle/>
        <a:p>
          <a:r>
            <a:rPr lang="en-US" dirty="0">
              <a:latin typeface="Gill Sans MT" panose="020B0502020104020203" pitchFamily="34" charset="77"/>
            </a:rPr>
            <a:t>Hindsight: tips and reminders</a:t>
          </a:r>
        </a:p>
      </dgm:t>
    </dgm:pt>
    <dgm:pt modelId="{6D3E27A7-8075-4933-BD53-9DA02C0D2DC5}" type="parTrans" cxnId="{3799C435-6154-43A6-BC0C-BC1CF772CE61}">
      <dgm:prSet/>
      <dgm:spPr/>
      <dgm:t>
        <a:bodyPr/>
        <a:lstStyle/>
        <a:p>
          <a:endParaRPr lang="en-US"/>
        </a:p>
      </dgm:t>
    </dgm:pt>
    <dgm:pt modelId="{A8EC6FE2-45B9-4CDA-833E-5C8592F15288}" type="sibTrans" cxnId="{3799C435-6154-43A6-BC0C-BC1CF772CE61}">
      <dgm:prSet/>
      <dgm:spPr/>
      <dgm:t>
        <a:bodyPr/>
        <a:lstStyle/>
        <a:p>
          <a:endParaRPr lang="en-US"/>
        </a:p>
      </dgm:t>
    </dgm:pt>
    <dgm:pt modelId="{DA75EE9E-26F6-894A-9775-22313557C1D0}" type="pres">
      <dgm:prSet presAssocID="{21F3C4C0-B68A-48B8-BBC1-0CEBA54F70D2}" presName="linear" presStyleCnt="0">
        <dgm:presLayoutVars>
          <dgm:animLvl val="lvl"/>
          <dgm:resizeHandles val="exact"/>
        </dgm:presLayoutVars>
      </dgm:prSet>
      <dgm:spPr/>
    </dgm:pt>
    <dgm:pt modelId="{45A1B585-A261-8141-822C-CC630FD37BC7}" type="pres">
      <dgm:prSet presAssocID="{4B1DB3ED-8F88-4968-A06E-CAA345DB7AC0}" presName="parentText" presStyleLbl="node1" presStyleIdx="0" presStyleCnt="5">
        <dgm:presLayoutVars>
          <dgm:chMax val="0"/>
          <dgm:bulletEnabled val="1"/>
        </dgm:presLayoutVars>
      </dgm:prSet>
      <dgm:spPr/>
    </dgm:pt>
    <dgm:pt modelId="{96785A0E-E3C3-5941-B8C6-2D57FD0140F4}" type="pres">
      <dgm:prSet presAssocID="{20DE7310-A2B0-481B-AD4F-DFDD2F6A0A93}" presName="spacer" presStyleCnt="0"/>
      <dgm:spPr/>
    </dgm:pt>
    <dgm:pt modelId="{392BC099-59B9-9343-888C-8B270F5E3557}" type="pres">
      <dgm:prSet presAssocID="{E5CD025A-98EB-42ED-AFC3-91B184AD9401}" presName="parentText" presStyleLbl="node1" presStyleIdx="1" presStyleCnt="5">
        <dgm:presLayoutVars>
          <dgm:chMax val="0"/>
          <dgm:bulletEnabled val="1"/>
        </dgm:presLayoutVars>
      </dgm:prSet>
      <dgm:spPr/>
    </dgm:pt>
    <dgm:pt modelId="{92042F30-2CAE-674C-8326-6119FE1187E3}" type="pres">
      <dgm:prSet presAssocID="{E514271D-0E65-46B0-BAAE-B1CB89239E10}" presName="spacer" presStyleCnt="0"/>
      <dgm:spPr/>
    </dgm:pt>
    <dgm:pt modelId="{AC4ED5D6-B49A-8749-BD6B-AD675CE4E437}" type="pres">
      <dgm:prSet presAssocID="{A9035A44-09C3-4301-B6AB-3E68B5697337}" presName="parentText" presStyleLbl="node1" presStyleIdx="2" presStyleCnt="5">
        <dgm:presLayoutVars>
          <dgm:chMax val="0"/>
          <dgm:bulletEnabled val="1"/>
        </dgm:presLayoutVars>
      </dgm:prSet>
      <dgm:spPr/>
    </dgm:pt>
    <dgm:pt modelId="{A9FBC690-3718-3047-9893-C752EFA70E49}" type="pres">
      <dgm:prSet presAssocID="{BDEB3220-9EC7-448D-A723-C7AFFD3FF984}" presName="spacer" presStyleCnt="0"/>
      <dgm:spPr/>
    </dgm:pt>
    <dgm:pt modelId="{8C343204-5F23-6541-B50F-D33C8FA4A215}" type="pres">
      <dgm:prSet presAssocID="{90ECF845-121B-4C00-8487-1B0FFAE24E2D}" presName="parentText" presStyleLbl="node1" presStyleIdx="3" presStyleCnt="5">
        <dgm:presLayoutVars>
          <dgm:chMax val="0"/>
          <dgm:bulletEnabled val="1"/>
        </dgm:presLayoutVars>
      </dgm:prSet>
      <dgm:spPr/>
    </dgm:pt>
    <dgm:pt modelId="{81EA4B03-F851-B04D-A892-CD681768E311}" type="pres">
      <dgm:prSet presAssocID="{64DE9E31-550C-443D-8A92-293DE7A71C17}" presName="spacer" presStyleCnt="0"/>
      <dgm:spPr/>
    </dgm:pt>
    <dgm:pt modelId="{DC2B1561-8EE1-3745-B49D-CEA0190A2ADA}" type="pres">
      <dgm:prSet presAssocID="{B6016503-B180-41E1-955E-824BDC3B1A54}" presName="parentText" presStyleLbl="node1" presStyleIdx="4" presStyleCnt="5">
        <dgm:presLayoutVars>
          <dgm:chMax val="0"/>
          <dgm:bulletEnabled val="1"/>
        </dgm:presLayoutVars>
      </dgm:prSet>
      <dgm:spPr/>
    </dgm:pt>
  </dgm:ptLst>
  <dgm:cxnLst>
    <dgm:cxn modelId="{4244691C-C1ED-B745-B6AC-C7165A55C80C}" type="presOf" srcId="{90ECF845-121B-4C00-8487-1B0FFAE24E2D}" destId="{8C343204-5F23-6541-B50F-D33C8FA4A215}" srcOrd="0" destOrd="0" presId="urn:microsoft.com/office/officeart/2005/8/layout/vList2"/>
    <dgm:cxn modelId="{A058EA29-0C41-44CC-9569-FF631FB7F2A6}" srcId="{21F3C4C0-B68A-48B8-BBC1-0CEBA54F70D2}" destId="{4B1DB3ED-8F88-4968-A06E-CAA345DB7AC0}" srcOrd="0" destOrd="0" parTransId="{9FE5C766-EB29-4554-924E-63ED84863F5F}" sibTransId="{20DE7310-A2B0-481B-AD4F-DFDD2F6A0A93}"/>
    <dgm:cxn modelId="{3799C435-6154-43A6-BC0C-BC1CF772CE61}" srcId="{21F3C4C0-B68A-48B8-BBC1-0CEBA54F70D2}" destId="{B6016503-B180-41E1-955E-824BDC3B1A54}" srcOrd="4" destOrd="0" parTransId="{6D3E27A7-8075-4933-BD53-9DA02C0D2DC5}" sibTransId="{A8EC6FE2-45B9-4CDA-833E-5C8592F15288}"/>
    <dgm:cxn modelId="{2687123B-4A53-4921-9068-317215110653}" srcId="{21F3C4C0-B68A-48B8-BBC1-0CEBA54F70D2}" destId="{A9035A44-09C3-4301-B6AB-3E68B5697337}" srcOrd="2" destOrd="0" parTransId="{63812BA1-6152-4584-A2AA-15D316E2B54B}" sibTransId="{BDEB3220-9EC7-448D-A723-C7AFFD3FF984}"/>
    <dgm:cxn modelId="{04E69A4B-905C-F949-B65B-4D06A9A06DEB}" type="presOf" srcId="{E5CD025A-98EB-42ED-AFC3-91B184AD9401}" destId="{392BC099-59B9-9343-888C-8B270F5E3557}" srcOrd="0" destOrd="0" presId="urn:microsoft.com/office/officeart/2005/8/layout/vList2"/>
    <dgm:cxn modelId="{1994CB5E-99FF-4153-B5B2-01D3F28B4142}" srcId="{21F3C4C0-B68A-48B8-BBC1-0CEBA54F70D2}" destId="{E5CD025A-98EB-42ED-AFC3-91B184AD9401}" srcOrd="1" destOrd="0" parTransId="{188F8A56-0CEE-412E-BE20-9A9FF980A732}" sibTransId="{E514271D-0E65-46B0-BAAE-B1CB89239E10}"/>
    <dgm:cxn modelId="{BA107695-2EF3-B746-93C9-46F68EC3465E}" type="presOf" srcId="{21F3C4C0-B68A-48B8-BBC1-0CEBA54F70D2}" destId="{DA75EE9E-26F6-894A-9775-22313557C1D0}" srcOrd="0" destOrd="0" presId="urn:microsoft.com/office/officeart/2005/8/layout/vList2"/>
    <dgm:cxn modelId="{E454CB9C-7C26-7A42-87EE-3106B6311CB7}" type="presOf" srcId="{B6016503-B180-41E1-955E-824BDC3B1A54}" destId="{DC2B1561-8EE1-3745-B49D-CEA0190A2ADA}" srcOrd="0" destOrd="0" presId="urn:microsoft.com/office/officeart/2005/8/layout/vList2"/>
    <dgm:cxn modelId="{D1951CB8-913A-2D42-84CB-6B0825150400}" type="presOf" srcId="{4B1DB3ED-8F88-4968-A06E-CAA345DB7AC0}" destId="{45A1B585-A261-8141-822C-CC630FD37BC7}" srcOrd="0" destOrd="0" presId="urn:microsoft.com/office/officeart/2005/8/layout/vList2"/>
    <dgm:cxn modelId="{921431B8-2266-4012-B2D3-BEFF02D6C378}" srcId="{21F3C4C0-B68A-48B8-BBC1-0CEBA54F70D2}" destId="{90ECF845-121B-4C00-8487-1B0FFAE24E2D}" srcOrd="3" destOrd="0" parTransId="{24869E78-EE78-435E-BB68-33D4727C43F6}" sibTransId="{64DE9E31-550C-443D-8A92-293DE7A71C17}"/>
    <dgm:cxn modelId="{53D1EAEF-5753-944F-B2F4-C1D15E40A9F2}" type="presOf" srcId="{A9035A44-09C3-4301-B6AB-3E68B5697337}" destId="{AC4ED5D6-B49A-8749-BD6B-AD675CE4E437}" srcOrd="0" destOrd="0" presId="urn:microsoft.com/office/officeart/2005/8/layout/vList2"/>
    <dgm:cxn modelId="{075B40B4-1199-1A43-A281-68566457077E}" type="presParOf" srcId="{DA75EE9E-26F6-894A-9775-22313557C1D0}" destId="{45A1B585-A261-8141-822C-CC630FD37BC7}" srcOrd="0" destOrd="0" presId="urn:microsoft.com/office/officeart/2005/8/layout/vList2"/>
    <dgm:cxn modelId="{517A60F9-C6F7-9440-A5F2-9A026025C1A3}" type="presParOf" srcId="{DA75EE9E-26F6-894A-9775-22313557C1D0}" destId="{96785A0E-E3C3-5941-B8C6-2D57FD0140F4}" srcOrd="1" destOrd="0" presId="urn:microsoft.com/office/officeart/2005/8/layout/vList2"/>
    <dgm:cxn modelId="{319727C2-B145-B048-8A91-C1CC170923F0}" type="presParOf" srcId="{DA75EE9E-26F6-894A-9775-22313557C1D0}" destId="{392BC099-59B9-9343-888C-8B270F5E3557}" srcOrd="2" destOrd="0" presId="urn:microsoft.com/office/officeart/2005/8/layout/vList2"/>
    <dgm:cxn modelId="{FC11D3D6-1D75-4545-B66A-FDBD4C2C8703}" type="presParOf" srcId="{DA75EE9E-26F6-894A-9775-22313557C1D0}" destId="{92042F30-2CAE-674C-8326-6119FE1187E3}" srcOrd="3" destOrd="0" presId="urn:microsoft.com/office/officeart/2005/8/layout/vList2"/>
    <dgm:cxn modelId="{2D635923-2FB7-3E40-9D7F-4E5D9FF4C0C5}" type="presParOf" srcId="{DA75EE9E-26F6-894A-9775-22313557C1D0}" destId="{AC4ED5D6-B49A-8749-BD6B-AD675CE4E437}" srcOrd="4" destOrd="0" presId="urn:microsoft.com/office/officeart/2005/8/layout/vList2"/>
    <dgm:cxn modelId="{ACDD05C8-42EE-8240-BC25-14B6C9A64BB1}" type="presParOf" srcId="{DA75EE9E-26F6-894A-9775-22313557C1D0}" destId="{A9FBC690-3718-3047-9893-C752EFA70E49}" srcOrd="5" destOrd="0" presId="urn:microsoft.com/office/officeart/2005/8/layout/vList2"/>
    <dgm:cxn modelId="{608D13B9-D364-004A-B489-BDA6A616A99F}" type="presParOf" srcId="{DA75EE9E-26F6-894A-9775-22313557C1D0}" destId="{8C343204-5F23-6541-B50F-D33C8FA4A215}" srcOrd="6" destOrd="0" presId="urn:microsoft.com/office/officeart/2005/8/layout/vList2"/>
    <dgm:cxn modelId="{D66C11D7-A41D-2543-B949-71575D9A49E0}" type="presParOf" srcId="{DA75EE9E-26F6-894A-9775-22313557C1D0}" destId="{81EA4B03-F851-B04D-A892-CD681768E311}" srcOrd="7" destOrd="0" presId="urn:microsoft.com/office/officeart/2005/8/layout/vList2"/>
    <dgm:cxn modelId="{8DBDC123-1CD9-0248-ABC1-F29DCCFFDB97}" type="presParOf" srcId="{DA75EE9E-26F6-894A-9775-22313557C1D0}" destId="{DC2B1561-8EE1-3745-B49D-CEA0190A2ADA}"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1B585-A261-8141-822C-CC630FD37BC7}">
      <dsp:nvSpPr>
        <dsp:cNvPr id="0" name=""/>
        <dsp:cNvSpPr/>
      </dsp:nvSpPr>
      <dsp:spPr>
        <a:xfrm>
          <a:off x="0" y="609833"/>
          <a:ext cx="6245265" cy="7956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latin typeface="Gill Sans MT" panose="020B0502020104020203" pitchFamily="34" charset="77"/>
            </a:rPr>
            <a:t>Your departmental team</a:t>
          </a:r>
        </a:p>
      </dsp:txBody>
      <dsp:txXfrm>
        <a:off x="38838" y="648671"/>
        <a:ext cx="6167589" cy="717924"/>
      </dsp:txXfrm>
    </dsp:sp>
    <dsp:sp modelId="{392BC099-59B9-9343-888C-8B270F5E3557}">
      <dsp:nvSpPr>
        <dsp:cNvPr id="0" name=""/>
        <dsp:cNvSpPr/>
      </dsp:nvSpPr>
      <dsp:spPr>
        <a:xfrm>
          <a:off x="0" y="1503353"/>
          <a:ext cx="6245265" cy="79560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latin typeface="Gill Sans MT" panose="020B0502020104020203" pitchFamily="34" charset="77"/>
            </a:rPr>
            <a:t>PhD funding</a:t>
          </a:r>
        </a:p>
      </dsp:txBody>
      <dsp:txXfrm>
        <a:off x="38838" y="1542191"/>
        <a:ext cx="6167589" cy="717924"/>
      </dsp:txXfrm>
    </dsp:sp>
    <dsp:sp modelId="{AC4ED5D6-B49A-8749-BD6B-AD675CE4E437}">
      <dsp:nvSpPr>
        <dsp:cNvPr id="0" name=""/>
        <dsp:cNvSpPr/>
      </dsp:nvSpPr>
      <dsp:spPr>
        <a:xfrm>
          <a:off x="0" y="2396873"/>
          <a:ext cx="6245265" cy="79560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latin typeface="Gill Sans MT" panose="020B0502020104020203" pitchFamily="34" charset="77"/>
            </a:rPr>
            <a:t>PhD information and processes</a:t>
          </a:r>
        </a:p>
      </dsp:txBody>
      <dsp:txXfrm>
        <a:off x="38838" y="2435711"/>
        <a:ext cx="6167589" cy="717924"/>
      </dsp:txXfrm>
    </dsp:sp>
    <dsp:sp modelId="{8C343204-5F23-6541-B50F-D33C8FA4A215}">
      <dsp:nvSpPr>
        <dsp:cNvPr id="0" name=""/>
        <dsp:cNvSpPr/>
      </dsp:nvSpPr>
      <dsp:spPr>
        <a:xfrm>
          <a:off x="0" y="3290393"/>
          <a:ext cx="6245265" cy="79560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latin typeface="Gill Sans MT" panose="020B0502020104020203" pitchFamily="34" charset="77"/>
            </a:rPr>
            <a:t>Dept research and opportunities</a:t>
          </a:r>
        </a:p>
      </dsp:txBody>
      <dsp:txXfrm>
        <a:off x="38838" y="3329231"/>
        <a:ext cx="6167589" cy="717924"/>
      </dsp:txXfrm>
    </dsp:sp>
    <dsp:sp modelId="{DC2B1561-8EE1-3745-B49D-CEA0190A2ADA}">
      <dsp:nvSpPr>
        <dsp:cNvPr id="0" name=""/>
        <dsp:cNvSpPr/>
      </dsp:nvSpPr>
      <dsp:spPr>
        <a:xfrm>
          <a:off x="0" y="4183913"/>
          <a:ext cx="6245265" cy="7956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latin typeface="Gill Sans MT" panose="020B0502020104020203" pitchFamily="34" charset="77"/>
            </a:rPr>
            <a:t>Hindsight: tips and reminders</a:t>
          </a:r>
        </a:p>
      </dsp:txBody>
      <dsp:txXfrm>
        <a:off x="38838" y="4222751"/>
        <a:ext cx="6167589" cy="7179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359C60-D2D9-1040-BBCF-7D914B4D3C1D}" type="datetimeFigureOut">
              <a:rPr lang="en-US" smtClean="0"/>
              <a:t>10/21/26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61E842-9538-8F48-8896-7B268D0C9DB8}" type="slidenum">
              <a:rPr lang="en-US" smtClean="0"/>
              <a:t>‹#›</a:t>
            </a:fld>
            <a:endParaRPr lang="en-US"/>
          </a:p>
        </p:txBody>
      </p:sp>
    </p:spTree>
    <p:extLst>
      <p:ext uri="{BB962C8B-B14F-4D97-AF65-F5344CB8AC3E}">
        <p14:creationId xmlns:p14="http://schemas.microsoft.com/office/powerpoint/2010/main" val="3406613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2BA47-528F-A65C-97FE-E78DBF11E4B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D128C7A-7442-0A9E-4224-3382F25367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A5D5FAE-CC68-9833-D0E1-2F5CC6C0E0AF}"/>
              </a:ext>
            </a:extLst>
          </p:cNvPr>
          <p:cNvSpPr>
            <a:spLocks noGrp="1"/>
          </p:cNvSpPr>
          <p:nvPr>
            <p:ph type="dt" sz="half" idx="10"/>
          </p:nvPr>
        </p:nvSpPr>
        <p:spPr/>
        <p:txBody>
          <a:bodyPr/>
          <a:lstStyle/>
          <a:p>
            <a:fld id="{31EF7E3D-E31C-D74D-ABA3-2A760FCF9A3E}" type="datetimeFigureOut">
              <a:rPr lang="en-US" smtClean="0"/>
              <a:t>10/21/26</a:t>
            </a:fld>
            <a:endParaRPr lang="en-US"/>
          </a:p>
        </p:txBody>
      </p:sp>
      <p:sp>
        <p:nvSpPr>
          <p:cNvPr id="5" name="Footer Placeholder 4">
            <a:extLst>
              <a:ext uri="{FF2B5EF4-FFF2-40B4-BE49-F238E27FC236}">
                <a16:creationId xmlns:a16="http://schemas.microsoft.com/office/drawing/2014/main" id="{980877D2-7F16-2DFF-6A84-2CD92994AF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F163CD-1827-4801-3E8D-2DFFF987EB66}"/>
              </a:ext>
            </a:extLst>
          </p:cNvPr>
          <p:cNvSpPr>
            <a:spLocks noGrp="1"/>
          </p:cNvSpPr>
          <p:nvPr>
            <p:ph type="sldNum" sz="quarter" idx="12"/>
          </p:nvPr>
        </p:nvSpPr>
        <p:spPr/>
        <p:txBody>
          <a:bodyPr/>
          <a:lstStyle/>
          <a:p>
            <a:fld id="{1CED4D51-F0D5-C944-BD14-BE32E89DAF9B}" type="slidenum">
              <a:rPr lang="en-US" smtClean="0"/>
              <a:t>‹#›</a:t>
            </a:fld>
            <a:endParaRPr lang="en-US"/>
          </a:p>
        </p:txBody>
      </p:sp>
    </p:spTree>
    <p:extLst>
      <p:ext uri="{BB962C8B-B14F-4D97-AF65-F5344CB8AC3E}">
        <p14:creationId xmlns:p14="http://schemas.microsoft.com/office/powerpoint/2010/main" val="1181527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2CF9-AC87-09CB-8035-595F56440F1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6459CFD-8598-4C17-B8CB-AC19A228D63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B62E05C-14C0-758A-F415-DB884F9EF4A0}"/>
              </a:ext>
            </a:extLst>
          </p:cNvPr>
          <p:cNvSpPr>
            <a:spLocks noGrp="1"/>
          </p:cNvSpPr>
          <p:nvPr>
            <p:ph type="dt" sz="half" idx="10"/>
          </p:nvPr>
        </p:nvSpPr>
        <p:spPr/>
        <p:txBody>
          <a:bodyPr/>
          <a:lstStyle/>
          <a:p>
            <a:fld id="{31EF7E3D-E31C-D74D-ABA3-2A760FCF9A3E}" type="datetimeFigureOut">
              <a:rPr lang="en-US" smtClean="0"/>
              <a:t>10/21/26</a:t>
            </a:fld>
            <a:endParaRPr lang="en-US"/>
          </a:p>
        </p:txBody>
      </p:sp>
      <p:sp>
        <p:nvSpPr>
          <p:cNvPr id="5" name="Footer Placeholder 4">
            <a:extLst>
              <a:ext uri="{FF2B5EF4-FFF2-40B4-BE49-F238E27FC236}">
                <a16:creationId xmlns:a16="http://schemas.microsoft.com/office/drawing/2014/main" id="{574B25F5-BBAE-E4BD-54A4-173B2983D3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063503-9FF7-FFB2-CF0B-DEBB0EE71E5C}"/>
              </a:ext>
            </a:extLst>
          </p:cNvPr>
          <p:cNvSpPr>
            <a:spLocks noGrp="1"/>
          </p:cNvSpPr>
          <p:nvPr>
            <p:ph type="sldNum" sz="quarter" idx="12"/>
          </p:nvPr>
        </p:nvSpPr>
        <p:spPr/>
        <p:txBody>
          <a:bodyPr/>
          <a:lstStyle/>
          <a:p>
            <a:fld id="{1CED4D51-F0D5-C944-BD14-BE32E89DAF9B}" type="slidenum">
              <a:rPr lang="en-US" smtClean="0"/>
              <a:t>‹#›</a:t>
            </a:fld>
            <a:endParaRPr lang="en-US"/>
          </a:p>
        </p:txBody>
      </p:sp>
    </p:spTree>
    <p:extLst>
      <p:ext uri="{BB962C8B-B14F-4D97-AF65-F5344CB8AC3E}">
        <p14:creationId xmlns:p14="http://schemas.microsoft.com/office/powerpoint/2010/main" val="415310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A1226-16DA-B454-C818-0894B905015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17EB186-C6CE-6D49-EC72-57B6BA38AB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85A3D61-FEB6-AA17-E5B1-27F605A6BB7D}"/>
              </a:ext>
            </a:extLst>
          </p:cNvPr>
          <p:cNvSpPr>
            <a:spLocks noGrp="1"/>
          </p:cNvSpPr>
          <p:nvPr>
            <p:ph type="dt" sz="half" idx="10"/>
          </p:nvPr>
        </p:nvSpPr>
        <p:spPr/>
        <p:txBody>
          <a:bodyPr/>
          <a:lstStyle/>
          <a:p>
            <a:fld id="{31EF7E3D-E31C-D74D-ABA3-2A760FCF9A3E}" type="datetimeFigureOut">
              <a:rPr lang="en-US" smtClean="0"/>
              <a:t>10/21/26</a:t>
            </a:fld>
            <a:endParaRPr lang="en-US"/>
          </a:p>
        </p:txBody>
      </p:sp>
      <p:sp>
        <p:nvSpPr>
          <p:cNvPr id="5" name="Footer Placeholder 4">
            <a:extLst>
              <a:ext uri="{FF2B5EF4-FFF2-40B4-BE49-F238E27FC236}">
                <a16:creationId xmlns:a16="http://schemas.microsoft.com/office/drawing/2014/main" id="{FC4BF330-5F5E-937A-F891-7939B7F20E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A4A53E-98D8-EAC0-FD1C-61716EB03EB6}"/>
              </a:ext>
            </a:extLst>
          </p:cNvPr>
          <p:cNvSpPr>
            <a:spLocks noGrp="1"/>
          </p:cNvSpPr>
          <p:nvPr>
            <p:ph type="sldNum" sz="quarter" idx="12"/>
          </p:nvPr>
        </p:nvSpPr>
        <p:spPr/>
        <p:txBody>
          <a:bodyPr/>
          <a:lstStyle/>
          <a:p>
            <a:fld id="{1CED4D51-F0D5-C944-BD14-BE32E89DAF9B}" type="slidenum">
              <a:rPr lang="en-US" smtClean="0"/>
              <a:t>‹#›</a:t>
            </a:fld>
            <a:endParaRPr lang="en-US"/>
          </a:p>
        </p:txBody>
      </p:sp>
    </p:spTree>
    <p:extLst>
      <p:ext uri="{BB962C8B-B14F-4D97-AF65-F5344CB8AC3E}">
        <p14:creationId xmlns:p14="http://schemas.microsoft.com/office/powerpoint/2010/main" val="1273697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5A7A-9EAA-0E41-8D95-C2DEBE52287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6C5A166-CC4C-7A5A-9D1F-77FEB7DF3CF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896CF32-74F2-FD7F-5FD9-BA4B2124CD4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3565BBE-B385-3EFB-A41F-BBDB9ECB7DB1}"/>
              </a:ext>
            </a:extLst>
          </p:cNvPr>
          <p:cNvSpPr>
            <a:spLocks noGrp="1"/>
          </p:cNvSpPr>
          <p:nvPr>
            <p:ph type="dt" sz="half" idx="10"/>
          </p:nvPr>
        </p:nvSpPr>
        <p:spPr/>
        <p:txBody>
          <a:bodyPr/>
          <a:lstStyle/>
          <a:p>
            <a:fld id="{31EF7E3D-E31C-D74D-ABA3-2A760FCF9A3E}" type="datetimeFigureOut">
              <a:rPr lang="en-US" smtClean="0"/>
              <a:t>10/21/26</a:t>
            </a:fld>
            <a:endParaRPr lang="en-US"/>
          </a:p>
        </p:txBody>
      </p:sp>
      <p:sp>
        <p:nvSpPr>
          <p:cNvPr id="6" name="Footer Placeholder 5">
            <a:extLst>
              <a:ext uri="{FF2B5EF4-FFF2-40B4-BE49-F238E27FC236}">
                <a16:creationId xmlns:a16="http://schemas.microsoft.com/office/drawing/2014/main" id="{BAA8539B-8B88-D708-9CD5-D8CA1AC4DD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428D8F-19AB-3FF5-C471-DC837385C5A1}"/>
              </a:ext>
            </a:extLst>
          </p:cNvPr>
          <p:cNvSpPr>
            <a:spLocks noGrp="1"/>
          </p:cNvSpPr>
          <p:nvPr>
            <p:ph type="sldNum" sz="quarter" idx="12"/>
          </p:nvPr>
        </p:nvSpPr>
        <p:spPr/>
        <p:txBody>
          <a:bodyPr/>
          <a:lstStyle/>
          <a:p>
            <a:fld id="{1CED4D51-F0D5-C944-BD14-BE32E89DAF9B}" type="slidenum">
              <a:rPr lang="en-US" smtClean="0"/>
              <a:t>‹#›</a:t>
            </a:fld>
            <a:endParaRPr lang="en-US"/>
          </a:p>
        </p:txBody>
      </p:sp>
    </p:spTree>
    <p:extLst>
      <p:ext uri="{BB962C8B-B14F-4D97-AF65-F5344CB8AC3E}">
        <p14:creationId xmlns:p14="http://schemas.microsoft.com/office/powerpoint/2010/main" val="2497732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1C57A-6EFA-7181-BBEF-0AE23E3019D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E52F7B4-AB55-CBD6-329D-9C5B5E9933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94A2DBC-912F-3921-9F1A-B4CDEDCAB89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814600D-A20A-3ED7-94FF-AEBDCF1E43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0F57F1E-CCE8-A8DC-2346-268F638CB01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5BA01D5-23BF-4CE1-E645-00FE323E7D40}"/>
              </a:ext>
            </a:extLst>
          </p:cNvPr>
          <p:cNvSpPr>
            <a:spLocks noGrp="1"/>
          </p:cNvSpPr>
          <p:nvPr>
            <p:ph type="dt" sz="half" idx="10"/>
          </p:nvPr>
        </p:nvSpPr>
        <p:spPr/>
        <p:txBody>
          <a:bodyPr/>
          <a:lstStyle/>
          <a:p>
            <a:fld id="{31EF7E3D-E31C-D74D-ABA3-2A760FCF9A3E}" type="datetimeFigureOut">
              <a:rPr lang="en-US" smtClean="0"/>
              <a:t>10/21/26</a:t>
            </a:fld>
            <a:endParaRPr lang="en-US"/>
          </a:p>
        </p:txBody>
      </p:sp>
      <p:sp>
        <p:nvSpPr>
          <p:cNvPr id="8" name="Footer Placeholder 7">
            <a:extLst>
              <a:ext uri="{FF2B5EF4-FFF2-40B4-BE49-F238E27FC236}">
                <a16:creationId xmlns:a16="http://schemas.microsoft.com/office/drawing/2014/main" id="{AC9B3C08-E59F-5A18-42BB-0AB35F6165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98EC64-EC30-89DB-A201-DBEF9513CE0B}"/>
              </a:ext>
            </a:extLst>
          </p:cNvPr>
          <p:cNvSpPr>
            <a:spLocks noGrp="1"/>
          </p:cNvSpPr>
          <p:nvPr>
            <p:ph type="sldNum" sz="quarter" idx="12"/>
          </p:nvPr>
        </p:nvSpPr>
        <p:spPr/>
        <p:txBody>
          <a:bodyPr/>
          <a:lstStyle/>
          <a:p>
            <a:fld id="{1CED4D51-F0D5-C944-BD14-BE32E89DAF9B}" type="slidenum">
              <a:rPr lang="en-US" smtClean="0"/>
              <a:t>‹#›</a:t>
            </a:fld>
            <a:endParaRPr lang="en-US"/>
          </a:p>
        </p:txBody>
      </p:sp>
    </p:spTree>
    <p:extLst>
      <p:ext uri="{BB962C8B-B14F-4D97-AF65-F5344CB8AC3E}">
        <p14:creationId xmlns:p14="http://schemas.microsoft.com/office/powerpoint/2010/main" val="2441002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F91DB-963E-363D-009A-FD04C71FBA0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E99ACD6-AB4D-72D0-4579-AA9B15C5EFE5}"/>
              </a:ext>
            </a:extLst>
          </p:cNvPr>
          <p:cNvSpPr>
            <a:spLocks noGrp="1"/>
          </p:cNvSpPr>
          <p:nvPr>
            <p:ph type="dt" sz="half" idx="10"/>
          </p:nvPr>
        </p:nvSpPr>
        <p:spPr/>
        <p:txBody>
          <a:bodyPr/>
          <a:lstStyle/>
          <a:p>
            <a:fld id="{31EF7E3D-E31C-D74D-ABA3-2A760FCF9A3E}" type="datetimeFigureOut">
              <a:rPr lang="en-US" smtClean="0"/>
              <a:t>10/21/26</a:t>
            </a:fld>
            <a:endParaRPr lang="en-US"/>
          </a:p>
        </p:txBody>
      </p:sp>
      <p:sp>
        <p:nvSpPr>
          <p:cNvPr id="4" name="Footer Placeholder 3">
            <a:extLst>
              <a:ext uri="{FF2B5EF4-FFF2-40B4-BE49-F238E27FC236}">
                <a16:creationId xmlns:a16="http://schemas.microsoft.com/office/drawing/2014/main" id="{A6B88B16-70AA-49E1-7557-83E35E983A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3A4C7D-EFB0-05AE-D0A0-36DE1E693A0C}"/>
              </a:ext>
            </a:extLst>
          </p:cNvPr>
          <p:cNvSpPr>
            <a:spLocks noGrp="1"/>
          </p:cNvSpPr>
          <p:nvPr>
            <p:ph type="sldNum" sz="quarter" idx="12"/>
          </p:nvPr>
        </p:nvSpPr>
        <p:spPr/>
        <p:txBody>
          <a:bodyPr/>
          <a:lstStyle/>
          <a:p>
            <a:fld id="{1CED4D51-F0D5-C944-BD14-BE32E89DAF9B}" type="slidenum">
              <a:rPr lang="en-US" smtClean="0"/>
              <a:t>‹#›</a:t>
            </a:fld>
            <a:endParaRPr lang="en-US"/>
          </a:p>
        </p:txBody>
      </p:sp>
    </p:spTree>
    <p:extLst>
      <p:ext uri="{BB962C8B-B14F-4D97-AF65-F5344CB8AC3E}">
        <p14:creationId xmlns:p14="http://schemas.microsoft.com/office/powerpoint/2010/main" val="3751858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879649-D0E5-9A58-931D-3999FD100EB1}"/>
              </a:ext>
            </a:extLst>
          </p:cNvPr>
          <p:cNvSpPr>
            <a:spLocks noGrp="1"/>
          </p:cNvSpPr>
          <p:nvPr>
            <p:ph type="dt" sz="half" idx="10"/>
          </p:nvPr>
        </p:nvSpPr>
        <p:spPr/>
        <p:txBody>
          <a:bodyPr/>
          <a:lstStyle/>
          <a:p>
            <a:fld id="{31EF7E3D-E31C-D74D-ABA3-2A760FCF9A3E}" type="datetimeFigureOut">
              <a:rPr lang="en-US" smtClean="0"/>
              <a:t>10/21/26</a:t>
            </a:fld>
            <a:endParaRPr lang="en-US"/>
          </a:p>
        </p:txBody>
      </p:sp>
      <p:sp>
        <p:nvSpPr>
          <p:cNvPr id="3" name="Footer Placeholder 2">
            <a:extLst>
              <a:ext uri="{FF2B5EF4-FFF2-40B4-BE49-F238E27FC236}">
                <a16:creationId xmlns:a16="http://schemas.microsoft.com/office/drawing/2014/main" id="{20EC5902-AE7B-C457-611C-DF540C4131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E3B81F-F9A9-2294-8528-79665A456C84}"/>
              </a:ext>
            </a:extLst>
          </p:cNvPr>
          <p:cNvSpPr>
            <a:spLocks noGrp="1"/>
          </p:cNvSpPr>
          <p:nvPr>
            <p:ph type="sldNum" sz="quarter" idx="12"/>
          </p:nvPr>
        </p:nvSpPr>
        <p:spPr/>
        <p:txBody>
          <a:bodyPr/>
          <a:lstStyle/>
          <a:p>
            <a:fld id="{1CED4D51-F0D5-C944-BD14-BE32E89DAF9B}" type="slidenum">
              <a:rPr lang="en-US" smtClean="0"/>
              <a:t>‹#›</a:t>
            </a:fld>
            <a:endParaRPr lang="en-US"/>
          </a:p>
        </p:txBody>
      </p:sp>
    </p:spTree>
    <p:extLst>
      <p:ext uri="{BB962C8B-B14F-4D97-AF65-F5344CB8AC3E}">
        <p14:creationId xmlns:p14="http://schemas.microsoft.com/office/powerpoint/2010/main" val="54424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7C8AE-55BC-F87B-7140-2D7C520C6DA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AA0DA93-3EA6-54FE-38E5-D9851883A9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A7441BE-E5F8-2089-7D95-42FCBCB29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CC34F4A-9CBC-B9D2-7E04-28EE9FBB2C77}"/>
              </a:ext>
            </a:extLst>
          </p:cNvPr>
          <p:cNvSpPr>
            <a:spLocks noGrp="1"/>
          </p:cNvSpPr>
          <p:nvPr>
            <p:ph type="dt" sz="half" idx="10"/>
          </p:nvPr>
        </p:nvSpPr>
        <p:spPr/>
        <p:txBody>
          <a:bodyPr/>
          <a:lstStyle/>
          <a:p>
            <a:fld id="{31EF7E3D-E31C-D74D-ABA3-2A760FCF9A3E}" type="datetimeFigureOut">
              <a:rPr lang="en-US" smtClean="0"/>
              <a:t>10/21/26</a:t>
            </a:fld>
            <a:endParaRPr lang="en-US"/>
          </a:p>
        </p:txBody>
      </p:sp>
      <p:sp>
        <p:nvSpPr>
          <p:cNvPr id="6" name="Footer Placeholder 5">
            <a:extLst>
              <a:ext uri="{FF2B5EF4-FFF2-40B4-BE49-F238E27FC236}">
                <a16:creationId xmlns:a16="http://schemas.microsoft.com/office/drawing/2014/main" id="{F54E3123-311A-A6BD-031F-8E0BC2964B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07ACA7-F498-9BAB-16C6-C1A11F642731}"/>
              </a:ext>
            </a:extLst>
          </p:cNvPr>
          <p:cNvSpPr>
            <a:spLocks noGrp="1"/>
          </p:cNvSpPr>
          <p:nvPr>
            <p:ph type="sldNum" sz="quarter" idx="12"/>
          </p:nvPr>
        </p:nvSpPr>
        <p:spPr/>
        <p:txBody>
          <a:bodyPr/>
          <a:lstStyle/>
          <a:p>
            <a:fld id="{1CED4D51-F0D5-C944-BD14-BE32E89DAF9B}" type="slidenum">
              <a:rPr lang="en-US" smtClean="0"/>
              <a:t>‹#›</a:t>
            </a:fld>
            <a:endParaRPr lang="en-US"/>
          </a:p>
        </p:txBody>
      </p:sp>
    </p:spTree>
    <p:extLst>
      <p:ext uri="{BB962C8B-B14F-4D97-AF65-F5344CB8AC3E}">
        <p14:creationId xmlns:p14="http://schemas.microsoft.com/office/powerpoint/2010/main" val="2812730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85A70-5C2E-33DA-4676-B66158217D2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1E43C54-A9EB-6E99-9E17-427B0A9E87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D19DA8C3-0567-2A5E-B772-5CC42A8F0A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799F937-6DA3-F544-1877-990B7CF8FA2D}"/>
              </a:ext>
            </a:extLst>
          </p:cNvPr>
          <p:cNvSpPr>
            <a:spLocks noGrp="1"/>
          </p:cNvSpPr>
          <p:nvPr>
            <p:ph type="dt" sz="half" idx="10"/>
          </p:nvPr>
        </p:nvSpPr>
        <p:spPr/>
        <p:txBody>
          <a:bodyPr/>
          <a:lstStyle/>
          <a:p>
            <a:fld id="{31EF7E3D-E31C-D74D-ABA3-2A760FCF9A3E}" type="datetimeFigureOut">
              <a:rPr lang="en-US" smtClean="0"/>
              <a:t>10/21/26</a:t>
            </a:fld>
            <a:endParaRPr lang="en-US"/>
          </a:p>
        </p:txBody>
      </p:sp>
      <p:sp>
        <p:nvSpPr>
          <p:cNvPr id="6" name="Footer Placeholder 5">
            <a:extLst>
              <a:ext uri="{FF2B5EF4-FFF2-40B4-BE49-F238E27FC236}">
                <a16:creationId xmlns:a16="http://schemas.microsoft.com/office/drawing/2014/main" id="{9B10ED55-ACDF-5D0A-AC55-FA2A11990C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5DDB14-E19C-E06D-B10C-2128C9E030F3}"/>
              </a:ext>
            </a:extLst>
          </p:cNvPr>
          <p:cNvSpPr>
            <a:spLocks noGrp="1"/>
          </p:cNvSpPr>
          <p:nvPr>
            <p:ph type="sldNum" sz="quarter" idx="12"/>
          </p:nvPr>
        </p:nvSpPr>
        <p:spPr/>
        <p:txBody>
          <a:bodyPr/>
          <a:lstStyle/>
          <a:p>
            <a:fld id="{1CED4D51-F0D5-C944-BD14-BE32E89DAF9B}" type="slidenum">
              <a:rPr lang="en-US" smtClean="0"/>
              <a:t>‹#›</a:t>
            </a:fld>
            <a:endParaRPr lang="en-US"/>
          </a:p>
        </p:txBody>
      </p:sp>
    </p:spTree>
    <p:extLst>
      <p:ext uri="{BB962C8B-B14F-4D97-AF65-F5344CB8AC3E}">
        <p14:creationId xmlns:p14="http://schemas.microsoft.com/office/powerpoint/2010/main" val="3071801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D39AC-05AE-BEE4-4D4E-12C74CD9CB0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5C7705D-4393-3DF3-6E74-EA12ABA5D65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E4F2AB0-BE1B-ECCE-E7F2-41F1C2127B50}"/>
              </a:ext>
            </a:extLst>
          </p:cNvPr>
          <p:cNvSpPr>
            <a:spLocks noGrp="1"/>
          </p:cNvSpPr>
          <p:nvPr>
            <p:ph type="dt" sz="half" idx="10"/>
          </p:nvPr>
        </p:nvSpPr>
        <p:spPr/>
        <p:txBody>
          <a:bodyPr/>
          <a:lstStyle/>
          <a:p>
            <a:fld id="{31EF7E3D-E31C-D74D-ABA3-2A760FCF9A3E}" type="datetimeFigureOut">
              <a:rPr lang="en-US" smtClean="0"/>
              <a:t>10/21/26</a:t>
            </a:fld>
            <a:endParaRPr lang="en-US"/>
          </a:p>
        </p:txBody>
      </p:sp>
      <p:sp>
        <p:nvSpPr>
          <p:cNvPr id="5" name="Footer Placeholder 4">
            <a:extLst>
              <a:ext uri="{FF2B5EF4-FFF2-40B4-BE49-F238E27FC236}">
                <a16:creationId xmlns:a16="http://schemas.microsoft.com/office/drawing/2014/main" id="{60A9E756-B043-2B34-DE12-9FA24CAE8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26754A-6A08-E7CC-EEAE-CFAA6753D078}"/>
              </a:ext>
            </a:extLst>
          </p:cNvPr>
          <p:cNvSpPr>
            <a:spLocks noGrp="1"/>
          </p:cNvSpPr>
          <p:nvPr>
            <p:ph type="sldNum" sz="quarter" idx="12"/>
          </p:nvPr>
        </p:nvSpPr>
        <p:spPr/>
        <p:txBody>
          <a:bodyPr/>
          <a:lstStyle/>
          <a:p>
            <a:fld id="{1CED4D51-F0D5-C944-BD14-BE32E89DAF9B}" type="slidenum">
              <a:rPr lang="en-US" smtClean="0"/>
              <a:t>‹#›</a:t>
            </a:fld>
            <a:endParaRPr lang="en-US"/>
          </a:p>
        </p:txBody>
      </p:sp>
    </p:spTree>
    <p:extLst>
      <p:ext uri="{BB962C8B-B14F-4D97-AF65-F5344CB8AC3E}">
        <p14:creationId xmlns:p14="http://schemas.microsoft.com/office/powerpoint/2010/main" val="306982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6AFCF6-D3A2-F01F-B09F-274EFCECA1D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3B95AA3-67F9-3499-26D1-DE882EF3726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AB0F24E-14B4-4004-AE54-BADFA10EC0DE}"/>
              </a:ext>
            </a:extLst>
          </p:cNvPr>
          <p:cNvSpPr>
            <a:spLocks noGrp="1"/>
          </p:cNvSpPr>
          <p:nvPr>
            <p:ph type="dt" sz="half" idx="10"/>
          </p:nvPr>
        </p:nvSpPr>
        <p:spPr/>
        <p:txBody>
          <a:bodyPr/>
          <a:lstStyle/>
          <a:p>
            <a:fld id="{31EF7E3D-E31C-D74D-ABA3-2A760FCF9A3E}" type="datetimeFigureOut">
              <a:rPr lang="en-US" smtClean="0"/>
              <a:t>10/21/26</a:t>
            </a:fld>
            <a:endParaRPr lang="en-US"/>
          </a:p>
        </p:txBody>
      </p:sp>
      <p:sp>
        <p:nvSpPr>
          <p:cNvPr id="5" name="Footer Placeholder 4">
            <a:extLst>
              <a:ext uri="{FF2B5EF4-FFF2-40B4-BE49-F238E27FC236}">
                <a16:creationId xmlns:a16="http://schemas.microsoft.com/office/drawing/2014/main" id="{9A9FB4BD-1643-E81B-089A-055A6F34CA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39360C-92A1-6528-5CD5-944A9A882845}"/>
              </a:ext>
            </a:extLst>
          </p:cNvPr>
          <p:cNvSpPr>
            <a:spLocks noGrp="1"/>
          </p:cNvSpPr>
          <p:nvPr>
            <p:ph type="sldNum" sz="quarter" idx="12"/>
          </p:nvPr>
        </p:nvSpPr>
        <p:spPr/>
        <p:txBody>
          <a:bodyPr/>
          <a:lstStyle/>
          <a:p>
            <a:fld id="{1CED4D51-F0D5-C944-BD14-BE32E89DAF9B}" type="slidenum">
              <a:rPr lang="en-US" smtClean="0"/>
              <a:t>‹#›</a:t>
            </a:fld>
            <a:endParaRPr lang="en-US"/>
          </a:p>
        </p:txBody>
      </p:sp>
    </p:spTree>
    <p:extLst>
      <p:ext uri="{BB962C8B-B14F-4D97-AF65-F5344CB8AC3E}">
        <p14:creationId xmlns:p14="http://schemas.microsoft.com/office/powerpoint/2010/main" val="3434015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BFCCBC-3C06-B280-F5A9-945C0FF41A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3A0FD68-0D9D-1FBB-8AD6-D523A1AA29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453CE0-B496-60C1-EB61-5894B83067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EF7E3D-E31C-D74D-ABA3-2A760FCF9A3E}" type="datetimeFigureOut">
              <a:rPr lang="en-US" smtClean="0"/>
              <a:t>10/21/26</a:t>
            </a:fld>
            <a:endParaRPr lang="en-US"/>
          </a:p>
        </p:txBody>
      </p:sp>
      <p:sp>
        <p:nvSpPr>
          <p:cNvPr id="5" name="Footer Placeholder 4">
            <a:extLst>
              <a:ext uri="{FF2B5EF4-FFF2-40B4-BE49-F238E27FC236}">
                <a16:creationId xmlns:a16="http://schemas.microsoft.com/office/drawing/2014/main" id="{22F356F5-92E5-3D27-AF74-1CFC0D8AF8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4FA431-D6C9-AB1A-8C78-841BD83718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ED4D51-F0D5-C944-BD14-BE32E89DAF9B}" type="slidenum">
              <a:rPr lang="en-US" smtClean="0"/>
              <a:t>‹#›</a:t>
            </a:fld>
            <a:endParaRPr lang="en-US"/>
          </a:p>
        </p:txBody>
      </p:sp>
    </p:spTree>
    <p:extLst>
      <p:ext uri="{BB962C8B-B14F-4D97-AF65-F5344CB8AC3E}">
        <p14:creationId xmlns:p14="http://schemas.microsoft.com/office/powerpoint/2010/main" val="3016257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hyperlink" Target="mailto:Alirio.Karina@warwick.ac.uk" TargetMode="External"/><Relationship Id="rId3" Type="http://schemas.openxmlformats.org/officeDocument/2006/relationships/hyperlink" Target="mailto:n.lawrence@warwick.ac.uk" TargetMode="External"/><Relationship Id="rId7" Type="http://schemas.openxmlformats.org/officeDocument/2006/relationships/hyperlink" Target="mailto:Jo.Hofer-Robinson@warwick.ac.uk" TargetMode="External"/><Relationship Id="rId2" Type="http://schemas.openxmlformats.org/officeDocument/2006/relationships/hyperlink" Target="mailto:pgrenglish@warwick.ac.uk" TargetMode="External"/><Relationship Id="rId1" Type="http://schemas.openxmlformats.org/officeDocument/2006/relationships/slideLayout" Target="../slideLayouts/slideLayout2.xml"/><Relationship Id="rId6" Type="http://schemas.openxmlformats.org/officeDocument/2006/relationships/hyperlink" Target="mailto:m.storey@warwick.ac.uk" TargetMode="External"/><Relationship Id="rId5" Type="http://schemas.openxmlformats.org/officeDocument/2006/relationships/hyperlink" Target="mailto:S.Purcell@warwick.ac.uk" TargetMode="External"/><Relationship Id="rId4" Type="http://schemas.openxmlformats.org/officeDocument/2006/relationships/hyperlink" Target="mailto:Paul.Botley@warwick.ac.uk"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csc.edu.cn/" TargetMode="External"/><Relationship Id="rId7" Type="http://schemas.openxmlformats.org/officeDocument/2006/relationships/hyperlink" Target="https://warwick.ac.uk/research/research-culture-at-warwick/get-involved/pathway-programme/phd/" TargetMode="External"/><Relationship Id="rId2" Type="http://schemas.openxmlformats.org/officeDocument/2006/relationships/hyperlink" Target="https://warwick.ac.uk/services/dc/schols_fund/applicants/competitions/" TargetMode="External"/><Relationship Id="rId1" Type="http://schemas.openxmlformats.org/officeDocument/2006/relationships/slideLayout" Target="../slideLayouts/slideLayout2.xml"/><Relationship Id="rId6" Type="http://schemas.openxmlformats.org/officeDocument/2006/relationships/hyperlink" Target="https://warwick.ac.uk/services/dc/jointphd/sjtu/" TargetMode="External"/><Relationship Id="rId5" Type="http://schemas.openxmlformats.org/officeDocument/2006/relationships/hyperlink" Target="https://warwick.ac.uk/services/dc/jointphd/eutopia_scholarship/" TargetMode="External"/><Relationship Id="rId4" Type="http://schemas.openxmlformats.org/officeDocument/2006/relationships/hyperlink" Target="https://warwick.ac.uk/services/dc/jointphd/mwa/"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postgraduate-funding.com/gateway" TargetMode="External"/><Relationship Id="rId2" Type="http://schemas.openxmlformats.org/officeDocument/2006/relationships/hyperlink" Target="https://warwick.ac.uk/study/scholarships-and-bursaries/scholarship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arwick.ac.uk/fac/arts/english/currentstudents/postgraduates/english-handbook-pgr/introduction" TargetMode="External"/><Relationship Id="rId2" Type="http://schemas.openxmlformats.org/officeDocument/2006/relationships/hyperlink" Target="https://warwick.ac.uk/fac/arts/english/currentstudents/postgraduate/" TargetMode="External"/><Relationship Id="rId1" Type="http://schemas.openxmlformats.org/officeDocument/2006/relationships/slideLayout" Target="../slideLayouts/slideLayout2.xml"/><Relationship Id="rId6" Type="http://schemas.openxmlformats.org/officeDocument/2006/relationships/hyperlink" Target="https://warwick.ac.uk/services/wss/students/disability" TargetMode="External"/><Relationship Id="rId5" Type="http://schemas.openxmlformats.org/officeDocument/2006/relationships/hyperlink" Target="https://warwick.ac.uk/fac/arts/cadre/" TargetMode="External"/><Relationship Id="rId4" Type="http://schemas.openxmlformats.org/officeDocument/2006/relationships/hyperlink" Target="https://warwick.ac.uk/services/dc/"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warwick.ac.uk/fac/arts/english/currentstudents/postgraduate/english-handbook-pgr/your-degree-course"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warwick.ac.uk/fac/arts/english/currentstudents/postgraduates/explor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arwick.ac.uk/fac/arts/hrc/" TargetMode="External"/><Relationship Id="rId2" Type="http://schemas.openxmlformats.org/officeDocument/2006/relationships/hyperlink" Target="https://warwick.ac.uk/services/ris/researchstrategy/researchfunding/rdf/hrf" TargetMode="External"/><Relationship Id="rId1" Type="http://schemas.openxmlformats.org/officeDocument/2006/relationships/slideLayout" Target="../slideLayouts/slideLayout2.xml"/><Relationship Id="rId4" Type="http://schemas.openxmlformats.org/officeDocument/2006/relationships/hyperlink" Target="https://warwick.ac.uk/services/dc/schols_fund/current/hardship_fund"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arwick.ac.uk/fac/cross_fac/ias/fellowships/ecf/" TargetMode="External"/><Relationship Id="rId2" Type="http://schemas.openxmlformats.org/officeDocument/2006/relationships/hyperlink" Target="https://warwick.ac.uk/fac/arts/hrc/irf/wtf/" TargetMode="External"/><Relationship Id="rId1" Type="http://schemas.openxmlformats.org/officeDocument/2006/relationships/slideLayout" Target="../slideLayouts/slideLayout2.xml"/><Relationship Id="rId4" Type="http://schemas.openxmlformats.org/officeDocument/2006/relationships/hyperlink" Target="https://warwick.ac.uk/fac/cross_fac/iatl/news/working_with_iatl/ect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cPL2FE7ZPTg" TargetMode="External"/><Relationship Id="rId2" Type="http://schemas.openxmlformats.org/officeDocument/2006/relationships/hyperlink" Target="https://doctorallife.wordpress.com/" TargetMode="External"/><Relationship Id="rId1" Type="http://schemas.openxmlformats.org/officeDocument/2006/relationships/slideLayout" Target="../slideLayouts/slideLayout2.xml"/><Relationship Id="rId6" Type="http://schemas.openxmlformats.org/officeDocument/2006/relationships/hyperlink" Target="https://www.instagram.com/PhD_Comics/" TargetMode="External"/><Relationship Id="rId5" Type="http://schemas.openxmlformats.org/officeDocument/2006/relationships/hyperlink" Target="https://www.youtube.com/channel/UCUL-pmhmDcZDwsA4cX2HO5w" TargetMode="External"/><Relationship Id="rId4" Type="http://schemas.openxmlformats.org/officeDocument/2006/relationships/hyperlink" Target="https://phdcomics.com/comics/aboutcomics.php"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theguardian.com/higher-education-network/blog/2014/aug/27/finishing-phd-thesis-top-tips-experts-advice"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F4155C20-3F0E-4576-8A0B-C345B6231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1E766930-E00C-429A-3478-8D7C2B62A5CE}"/>
              </a:ext>
            </a:extLst>
          </p:cNvPr>
          <p:cNvSpPr>
            <a:spLocks noGrp="1"/>
          </p:cNvSpPr>
          <p:nvPr>
            <p:ph type="ctrTitle"/>
          </p:nvPr>
        </p:nvSpPr>
        <p:spPr>
          <a:xfrm>
            <a:off x="466730" y="1598246"/>
            <a:ext cx="4554659" cy="5034817"/>
          </a:xfrm>
        </p:spPr>
        <p:txBody>
          <a:bodyPr vert="horz" lIns="91440" tIns="45720" rIns="91440" bIns="45720" rtlCol="0" anchor="t">
            <a:normAutofit/>
          </a:bodyPr>
          <a:lstStyle/>
          <a:p>
            <a:pPr algn="l"/>
            <a:r>
              <a:rPr lang="en-US" sz="8000" kern="1200">
                <a:solidFill>
                  <a:srgbClr val="FFFFFF"/>
                </a:solidFill>
                <a:latin typeface="Gill Sans MT" panose="020B0502020104020203" pitchFamily="34" charset="77"/>
              </a:rPr>
              <a:t>PGR Induction 2026</a:t>
            </a:r>
          </a:p>
        </p:txBody>
      </p:sp>
      <p:sp>
        <p:nvSpPr>
          <p:cNvPr id="3" name="Subtitle 2">
            <a:extLst>
              <a:ext uri="{FF2B5EF4-FFF2-40B4-BE49-F238E27FC236}">
                <a16:creationId xmlns:a16="http://schemas.microsoft.com/office/drawing/2014/main" id="{C4924D9B-BB6B-58D5-836B-192C11AE0B9E}"/>
              </a:ext>
            </a:extLst>
          </p:cNvPr>
          <p:cNvSpPr>
            <a:spLocks noGrp="1"/>
          </p:cNvSpPr>
          <p:nvPr>
            <p:ph type="subTitle" idx="1"/>
          </p:nvPr>
        </p:nvSpPr>
        <p:spPr>
          <a:xfrm>
            <a:off x="5792994" y="1590840"/>
            <a:ext cx="5010506" cy="5007531"/>
          </a:xfrm>
        </p:spPr>
        <p:txBody>
          <a:bodyPr vert="horz" lIns="91440" tIns="45720" rIns="91440" bIns="45720" rtlCol="0" anchor="t">
            <a:normAutofit/>
          </a:bodyPr>
          <a:lstStyle/>
          <a:p>
            <a:pPr algn="l" fontAlgn="base">
              <a:spcBef>
                <a:spcPts val="0"/>
              </a:spcBef>
              <a:spcAft>
                <a:spcPts val="600"/>
              </a:spcAft>
            </a:pPr>
            <a:r>
              <a:rPr lang="en-US" sz="4400">
                <a:solidFill>
                  <a:srgbClr val="FFFFFF"/>
                </a:solidFill>
                <a:latin typeface="Gill Sans MT" panose="020B0502020104020203" pitchFamily="34" charset="77"/>
              </a:rPr>
              <a:t>Tuesday 28 September, 1:15-2pm</a:t>
            </a:r>
          </a:p>
          <a:p>
            <a:pPr algn="l" fontAlgn="base">
              <a:spcBef>
                <a:spcPts val="0"/>
              </a:spcBef>
              <a:spcAft>
                <a:spcPts val="600"/>
              </a:spcAft>
            </a:pPr>
            <a:br>
              <a:rPr lang="en-US" sz="4400">
                <a:solidFill>
                  <a:srgbClr val="FFFFFF"/>
                </a:solidFill>
                <a:latin typeface="Gill Sans MT" panose="020B0502020104020203" pitchFamily="34" charset="77"/>
              </a:rPr>
            </a:br>
            <a:r>
              <a:rPr lang="en-US" sz="4400">
                <a:solidFill>
                  <a:srgbClr val="FFFFFF"/>
                </a:solidFill>
                <a:latin typeface="Gill Sans MT" panose="020B0502020104020203" pitchFamily="34" charset="77"/>
              </a:rPr>
              <a:t>FAB5.49 (Student Hub)</a:t>
            </a:r>
          </a:p>
        </p:txBody>
      </p:sp>
      <p:cxnSp>
        <p:nvCxnSpPr>
          <p:cNvPr id="42" name="Straight Connector 41">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4" name="Graphic 21">
            <a:extLst>
              <a:ext uri="{FF2B5EF4-FFF2-40B4-BE49-F238E27FC236}">
                <a16:creationId xmlns:a16="http://schemas.microsoft.com/office/drawing/2014/main" id="{0BAEB82B-9A6B-4982-B56B-7529C6EA9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23128" y="1731109"/>
            <a:ext cx="139039" cy="136646"/>
          </a:xfrm>
          <a:custGeom>
            <a:avLst/>
            <a:gdLst>
              <a:gd name="connsiteX0" fmla="*/ 129602 w 139039"/>
              <a:gd name="connsiteY0" fmla="*/ 59048 h 136646"/>
              <a:gd name="connsiteX1" fmla="*/ 78957 w 139039"/>
              <a:gd name="connsiteY1" fmla="*/ 59048 h 136646"/>
              <a:gd name="connsiteX2" fmla="*/ 78957 w 139039"/>
              <a:gd name="connsiteY2" fmla="*/ 9275 h 136646"/>
              <a:gd name="connsiteX3" fmla="*/ 69520 w 139039"/>
              <a:gd name="connsiteY3" fmla="*/ 0 h 136646"/>
              <a:gd name="connsiteX4" fmla="*/ 60082 w 139039"/>
              <a:gd name="connsiteY4" fmla="*/ 9275 h 136646"/>
              <a:gd name="connsiteX5" fmla="*/ 60082 w 139039"/>
              <a:gd name="connsiteY5" fmla="*/ 59048 h 136646"/>
              <a:gd name="connsiteX6" fmla="*/ 9437 w 139039"/>
              <a:gd name="connsiteY6" fmla="*/ 59048 h 136646"/>
              <a:gd name="connsiteX7" fmla="*/ 0 w 139039"/>
              <a:gd name="connsiteY7" fmla="*/ 68323 h 136646"/>
              <a:gd name="connsiteX8" fmla="*/ 9437 w 139039"/>
              <a:gd name="connsiteY8" fmla="*/ 77598 h 136646"/>
              <a:gd name="connsiteX9" fmla="*/ 60082 w 139039"/>
              <a:gd name="connsiteY9" fmla="*/ 77598 h 136646"/>
              <a:gd name="connsiteX10" fmla="*/ 60082 w 139039"/>
              <a:gd name="connsiteY10" fmla="*/ 127371 h 136646"/>
              <a:gd name="connsiteX11" fmla="*/ 69520 w 139039"/>
              <a:gd name="connsiteY11" fmla="*/ 136646 h 136646"/>
              <a:gd name="connsiteX12" fmla="*/ 78957 w 139039"/>
              <a:gd name="connsiteY12" fmla="*/ 127371 h 136646"/>
              <a:gd name="connsiteX13" fmla="*/ 78957 w 139039"/>
              <a:gd name="connsiteY13" fmla="*/ 77598 h 136646"/>
              <a:gd name="connsiteX14" fmla="*/ 129602 w 139039"/>
              <a:gd name="connsiteY14" fmla="*/ 77598 h 136646"/>
              <a:gd name="connsiteX15" fmla="*/ 139039 w 139039"/>
              <a:gd name="connsiteY15" fmla="*/ 68323 h 136646"/>
              <a:gd name="connsiteX16" fmla="*/ 129602 w 139039"/>
              <a:gd name="connsiteY16" fmla="*/ 59048 h 136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6646">
                <a:moveTo>
                  <a:pt x="129602" y="59048"/>
                </a:moveTo>
                <a:lnTo>
                  <a:pt x="78957" y="59048"/>
                </a:lnTo>
                <a:lnTo>
                  <a:pt x="78957" y="9275"/>
                </a:lnTo>
                <a:cubicBezTo>
                  <a:pt x="78957" y="4152"/>
                  <a:pt x="74731" y="0"/>
                  <a:pt x="69520" y="0"/>
                </a:cubicBezTo>
                <a:cubicBezTo>
                  <a:pt x="64308" y="0"/>
                  <a:pt x="60082" y="4152"/>
                  <a:pt x="60082" y="9275"/>
                </a:cubicBezTo>
                <a:lnTo>
                  <a:pt x="60082" y="59048"/>
                </a:lnTo>
                <a:lnTo>
                  <a:pt x="9437" y="59048"/>
                </a:lnTo>
                <a:cubicBezTo>
                  <a:pt x="4225" y="59048"/>
                  <a:pt x="0" y="63201"/>
                  <a:pt x="0" y="68323"/>
                </a:cubicBezTo>
                <a:cubicBezTo>
                  <a:pt x="0" y="73445"/>
                  <a:pt x="4225" y="77598"/>
                  <a:pt x="9437" y="77598"/>
                </a:cubicBezTo>
                <a:lnTo>
                  <a:pt x="60082" y="77598"/>
                </a:lnTo>
                <a:lnTo>
                  <a:pt x="60082" y="127371"/>
                </a:lnTo>
                <a:cubicBezTo>
                  <a:pt x="60082" y="132493"/>
                  <a:pt x="64308" y="136646"/>
                  <a:pt x="69520" y="136646"/>
                </a:cubicBezTo>
                <a:cubicBezTo>
                  <a:pt x="74731" y="136646"/>
                  <a:pt x="78957" y="132493"/>
                  <a:pt x="78957" y="127371"/>
                </a:cubicBezTo>
                <a:lnTo>
                  <a:pt x="78957" y="77598"/>
                </a:lnTo>
                <a:lnTo>
                  <a:pt x="129602" y="77598"/>
                </a:lnTo>
                <a:cubicBezTo>
                  <a:pt x="134814" y="77598"/>
                  <a:pt x="139039" y="73445"/>
                  <a:pt x="139039" y="68323"/>
                </a:cubicBezTo>
                <a:cubicBezTo>
                  <a:pt x="139039" y="63201"/>
                  <a:pt x="134814" y="59048"/>
                  <a:pt x="129602" y="59048"/>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46" name="Graphic 17">
            <a:extLst>
              <a:ext uri="{FF2B5EF4-FFF2-40B4-BE49-F238E27FC236}">
                <a16:creationId xmlns:a16="http://schemas.microsoft.com/office/drawing/2014/main" id="{FC71CE45-EECF-4555-AD4B-1B3D0D5D15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1908" y="1956458"/>
            <a:ext cx="91138" cy="89570"/>
          </a:xfrm>
          <a:custGeom>
            <a:avLst/>
            <a:gdLst>
              <a:gd name="connsiteX0" fmla="*/ 91138 w 91138"/>
              <a:gd name="connsiteY0" fmla="*/ 44785 h 89570"/>
              <a:gd name="connsiteX1" fmla="*/ 45569 w 91138"/>
              <a:gd name="connsiteY1" fmla="*/ 89570 h 89570"/>
              <a:gd name="connsiteX2" fmla="*/ 0 w 91138"/>
              <a:gd name="connsiteY2" fmla="*/ 44785 h 89570"/>
              <a:gd name="connsiteX3" fmla="*/ 45569 w 91138"/>
              <a:gd name="connsiteY3" fmla="*/ 0 h 89570"/>
              <a:gd name="connsiteX4" fmla="*/ 91138 w 91138"/>
              <a:gd name="connsiteY4" fmla="*/ 44785 h 89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89570">
                <a:moveTo>
                  <a:pt x="91138" y="44785"/>
                </a:moveTo>
                <a:cubicBezTo>
                  <a:pt x="91138" y="69519"/>
                  <a:pt x="70736" y="89570"/>
                  <a:pt x="45569" y="89570"/>
                </a:cubicBezTo>
                <a:cubicBezTo>
                  <a:pt x="20402" y="89570"/>
                  <a:pt x="0" y="69519"/>
                  <a:pt x="0" y="44785"/>
                </a:cubicBezTo>
                <a:cubicBezTo>
                  <a:pt x="0" y="20051"/>
                  <a:pt x="20402" y="0"/>
                  <a:pt x="45569" y="0"/>
                </a:cubicBezTo>
                <a:cubicBezTo>
                  <a:pt x="70736" y="0"/>
                  <a:pt x="91138" y="20051"/>
                  <a:pt x="91138" y="44785"/>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48" name="Graphic 22">
            <a:extLst>
              <a:ext uri="{FF2B5EF4-FFF2-40B4-BE49-F238E27FC236}">
                <a16:creationId xmlns:a16="http://schemas.microsoft.com/office/drawing/2014/main" id="{53AA89D1-0C70-46BB-8E35-5722A4B18A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7588" y="2177021"/>
            <a:ext cx="127714" cy="125516"/>
          </a:xfrm>
          <a:custGeom>
            <a:avLst/>
            <a:gdLst>
              <a:gd name="connsiteX0" fmla="*/ 63857 w 127714"/>
              <a:gd name="connsiteY0" fmla="*/ 18549 h 125516"/>
              <a:gd name="connsiteX1" fmla="*/ 108840 w 127714"/>
              <a:gd name="connsiteY1" fmla="*/ 62758 h 125516"/>
              <a:gd name="connsiteX2" fmla="*/ 63857 w 127714"/>
              <a:gd name="connsiteY2" fmla="*/ 106967 h 125516"/>
              <a:gd name="connsiteX3" fmla="*/ 18874 w 127714"/>
              <a:gd name="connsiteY3" fmla="*/ 62758 h 125516"/>
              <a:gd name="connsiteX4" fmla="*/ 63857 w 127714"/>
              <a:gd name="connsiteY4" fmla="*/ 18549 h 125516"/>
              <a:gd name="connsiteX5" fmla="*/ 63857 w 127714"/>
              <a:gd name="connsiteY5" fmla="*/ 0 h 125516"/>
              <a:gd name="connsiteX6" fmla="*/ 0 w 127714"/>
              <a:gd name="connsiteY6" fmla="*/ 62758 h 125516"/>
              <a:gd name="connsiteX7" fmla="*/ 63857 w 127714"/>
              <a:gd name="connsiteY7" fmla="*/ 125516 h 125516"/>
              <a:gd name="connsiteX8" fmla="*/ 127714 w 127714"/>
              <a:gd name="connsiteY8" fmla="*/ 62758 h 125516"/>
              <a:gd name="connsiteX9" fmla="*/ 63857 w 127714"/>
              <a:gd name="connsiteY9" fmla="*/ 0 h 12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5516">
                <a:moveTo>
                  <a:pt x="63857" y="18549"/>
                </a:moveTo>
                <a:cubicBezTo>
                  <a:pt x="88700" y="18549"/>
                  <a:pt x="108840" y="38342"/>
                  <a:pt x="108840" y="62758"/>
                </a:cubicBezTo>
                <a:cubicBezTo>
                  <a:pt x="108840" y="87174"/>
                  <a:pt x="88700" y="106967"/>
                  <a:pt x="63857" y="106967"/>
                </a:cubicBezTo>
                <a:cubicBezTo>
                  <a:pt x="39014" y="106967"/>
                  <a:pt x="18874" y="87174"/>
                  <a:pt x="18874" y="62758"/>
                </a:cubicBezTo>
                <a:cubicBezTo>
                  <a:pt x="18898" y="38352"/>
                  <a:pt x="39024" y="18573"/>
                  <a:pt x="63857" y="18549"/>
                </a:cubicBezTo>
                <a:moveTo>
                  <a:pt x="63857" y="0"/>
                </a:moveTo>
                <a:cubicBezTo>
                  <a:pt x="28590" y="0"/>
                  <a:pt x="0" y="28098"/>
                  <a:pt x="0" y="62758"/>
                </a:cubicBezTo>
                <a:cubicBezTo>
                  <a:pt x="0" y="97418"/>
                  <a:pt x="28590" y="125516"/>
                  <a:pt x="63857" y="125516"/>
                </a:cubicBezTo>
                <a:cubicBezTo>
                  <a:pt x="99124" y="125516"/>
                  <a:pt x="127714" y="97418"/>
                  <a:pt x="127714" y="62758"/>
                </a:cubicBezTo>
                <a:cubicBezTo>
                  <a:pt x="127714" y="28098"/>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2435640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98430E7D-E85F-5206-AC91-189B092C0D39}"/>
              </a:ext>
            </a:extLst>
          </p:cNvPr>
          <p:cNvSpPr>
            <a:spLocks noGrp="1"/>
          </p:cNvSpPr>
          <p:nvPr>
            <p:ph type="title"/>
          </p:nvPr>
        </p:nvSpPr>
        <p:spPr>
          <a:xfrm>
            <a:off x="479394" y="1070800"/>
            <a:ext cx="3939688" cy="5583126"/>
          </a:xfrm>
        </p:spPr>
        <p:txBody>
          <a:bodyPr>
            <a:normAutofit/>
          </a:bodyPr>
          <a:lstStyle/>
          <a:p>
            <a:pPr algn="r"/>
            <a:r>
              <a:rPr lang="en-US" sz="6000" dirty="0">
                <a:latin typeface="Gill Sans MT" panose="020B0502020104020203" pitchFamily="34" charset="77"/>
              </a:rPr>
              <a:t>Agenda</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2816D998-C695-DE06-42E4-4727A611B318}"/>
              </a:ext>
            </a:extLst>
          </p:cNvPr>
          <p:cNvGraphicFramePr>
            <a:graphicFrameLocks noGrp="1"/>
          </p:cNvGraphicFramePr>
          <p:nvPr>
            <p:ph idx="1"/>
            <p:extLst>
              <p:ext uri="{D42A27DB-BD31-4B8C-83A1-F6EECF244321}">
                <p14:modId xmlns:p14="http://schemas.microsoft.com/office/powerpoint/2010/main" val="3476529307"/>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4129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4CA1A-49B5-83C0-4B22-965B8F89EEC6}"/>
              </a:ext>
            </a:extLst>
          </p:cNvPr>
          <p:cNvSpPr>
            <a:spLocks noGrp="1"/>
          </p:cNvSpPr>
          <p:nvPr>
            <p:ph type="title"/>
          </p:nvPr>
        </p:nvSpPr>
        <p:spPr/>
        <p:txBody>
          <a:bodyPr/>
          <a:lstStyle/>
          <a:p>
            <a:r>
              <a:rPr lang="en-US" dirty="0">
                <a:latin typeface="Gill Sans MT" panose="020B0502020104020203" pitchFamily="34" charset="77"/>
              </a:rPr>
              <a:t>Your team</a:t>
            </a:r>
          </a:p>
        </p:txBody>
      </p:sp>
      <p:sp>
        <p:nvSpPr>
          <p:cNvPr id="3" name="Content Placeholder 2">
            <a:extLst>
              <a:ext uri="{FF2B5EF4-FFF2-40B4-BE49-F238E27FC236}">
                <a16:creationId xmlns:a16="http://schemas.microsoft.com/office/drawing/2014/main" id="{78A10199-ACEB-8886-F127-1A18C2F8ACD1}"/>
              </a:ext>
            </a:extLst>
          </p:cNvPr>
          <p:cNvSpPr>
            <a:spLocks noGrp="1"/>
          </p:cNvSpPr>
          <p:nvPr>
            <p:ph idx="1"/>
          </p:nvPr>
        </p:nvSpPr>
        <p:spPr/>
        <p:txBody>
          <a:bodyPr>
            <a:normAutofit fontScale="85000" lnSpcReduction="20000"/>
          </a:bodyPr>
          <a:lstStyle/>
          <a:p>
            <a:r>
              <a:rPr lang="en-US" dirty="0">
                <a:latin typeface="Gill Sans MT" panose="020B0502020104020203" pitchFamily="34" charset="77"/>
              </a:rPr>
              <a:t>Claire Denney and Kim Bester, PG Professional Services for English &amp; Comparative Literary Studies (</a:t>
            </a:r>
            <a:r>
              <a:rPr lang="en-US" dirty="0">
                <a:latin typeface="Gill Sans MT" panose="020B0502020104020203" pitchFamily="34" charset="77"/>
                <a:hlinkClick r:id="rId2"/>
              </a:rPr>
              <a:t>pgrenglish@warwick.ac.uk</a:t>
            </a:r>
            <a:r>
              <a:rPr lang="en-US" dirty="0">
                <a:latin typeface="Gill Sans MT" panose="020B0502020104020203" pitchFamily="34" charset="77"/>
              </a:rPr>
              <a:t>)</a:t>
            </a:r>
          </a:p>
          <a:p>
            <a:r>
              <a:rPr lang="en-US" dirty="0">
                <a:latin typeface="Gill Sans MT" panose="020B0502020104020203" pitchFamily="34" charset="77"/>
              </a:rPr>
              <a:t>Nick Lawrence, Director of Postgraduate Studies (PGR) (</a:t>
            </a:r>
            <a:r>
              <a:rPr lang="en-US" dirty="0">
                <a:latin typeface="Gill Sans MT" panose="020B0502020104020203" pitchFamily="34" charset="77"/>
                <a:hlinkClick r:id="rId3"/>
              </a:rPr>
              <a:t>n.lawrence@warwick.ac.uk</a:t>
            </a:r>
            <a:r>
              <a:rPr lang="en-US" dirty="0">
                <a:latin typeface="Gill Sans MT" panose="020B0502020104020203" pitchFamily="34" charset="77"/>
              </a:rPr>
              <a:t>)</a:t>
            </a:r>
          </a:p>
          <a:p>
            <a:r>
              <a:rPr lang="en-US" dirty="0">
                <a:latin typeface="Gill Sans MT" panose="020B0502020104020203" pitchFamily="34" charset="77"/>
              </a:rPr>
              <a:t>Paul Botley, Head of Department (</a:t>
            </a:r>
            <a:r>
              <a:rPr lang="en-US" dirty="0">
                <a:latin typeface="Gill Sans MT" panose="020B0502020104020203" pitchFamily="34" charset="77"/>
                <a:hlinkClick r:id="rId4"/>
              </a:rPr>
              <a:t>Paul.Botley@warwick.ac.uk</a:t>
            </a:r>
            <a:r>
              <a:rPr lang="en-US" dirty="0">
                <a:latin typeface="Gill Sans MT" panose="020B0502020104020203" pitchFamily="34" charset="77"/>
              </a:rPr>
              <a:t>)</a:t>
            </a:r>
          </a:p>
          <a:p>
            <a:r>
              <a:rPr lang="en-US" dirty="0">
                <a:latin typeface="Gill Sans MT" panose="020B0502020104020203" pitchFamily="34" charset="77"/>
              </a:rPr>
              <a:t>Steve Purcell, Deputy Head, Research (</a:t>
            </a:r>
            <a:r>
              <a:rPr lang="en-US" dirty="0">
                <a:latin typeface="Gill Sans MT" panose="020B0502020104020203" pitchFamily="34" charset="77"/>
                <a:hlinkClick r:id="rId5"/>
              </a:rPr>
              <a:t>S.Purcell@warwick.ac.uk</a:t>
            </a:r>
            <a:r>
              <a:rPr lang="en-US" dirty="0">
                <a:latin typeface="Gill Sans MT" panose="020B0502020104020203" pitchFamily="34" charset="77"/>
              </a:rPr>
              <a:t>)</a:t>
            </a:r>
          </a:p>
          <a:p>
            <a:r>
              <a:rPr lang="en-US" dirty="0">
                <a:latin typeface="Gill Sans MT" panose="020B0502020104020203" pitchFamily="34" charset="77"/>
              </a:rPr>
              <a:t>Mark </a:t>
            </a:r>
            <a:r>
              <a:rPr lang="en-US" dirty="0" err="1">
                <a:latin typeface="Gill Sans MT" panose="020B0502020104020203" pitchFamily="34" charset="77"/>
              </a:rPr>
              <a:t>Storey</a:t>
            </a:r>
            <a:r>
              <a:rPr lang="en-US" dirty="0">
                <a:latin typeface="Gill Sans MT" panose="020B0502020104020203" pitchFamily="34" charset="77"/>
              </a:rPr>
              <a:t>, Deputy Head, Academic Staff Development (</a:t>
            </a:r>
            <a:r>
              <a:rPr lang="en-US" dirty="0">
                <a:latin typeface="Gill Sans MT" panose="020B0502020104020203" pitchFamily="34" charset="77"/>
                <a:hlinkClick r:id="rId6"/>
              </a:rPr>
              <a:t>m.storey@warwick.ac.uk</a:t>
            </a:r>
            <a:r>
              <a:rPr lang="en-US" dirty="0">
                <a:latin typeface="Gill Sans MT" panose="020B0502020104020203" pitchFamily="34" charset="77"/>
              </a:rPr>
              <a:t>)</a:t>
            </a:r>
          </a:p>
          <a:p>
            <a:r>
              <a:rPr lang="en-US" dirty="0">
                <a:latin typeface="Gill Sans MT" panose="020B0502020104020203" pitchFamily="34" charset="77"/>
              </a:rPr>
              <a:t>Matt Franks (Term 1) and Jo Hofer-Robinson (Terms 2 and 3), Senior Tutor (</a:t>
            </a:r>
            <a:r>
              <a:rPr lang="en-US" dirty="0">
                <a:latin typeface="Gill Sans MT" panose="020B0502020104020203" pitchFamily="34" charset="77"/>
                <a:hlinkClick r:id="rId7"/>
              </a:rPr>
              <a:t>Jo.Hofer-Robinson@warwick.ac.uk</a:t>
            </a:r>
            <a:r>
              <a:rPr lang="en-US" dirty="0">
                <a:latin typeface="Gill Sans MT" panose="020B0502020104020203" pitchFamily="34" charset="77"/>
              </a:rPr>
              <a:t>)</a:t>
            </a:r>
          </a:p>
          <a:p>
            <a:r>
              <a:rPr lang="en-GB" dirty="0">
                <a:latin typeface="Gill Sans MT" panose="020B0502020104020203" pitchFamily="34" charset="77"/>
              </a:rPr>
              <a:t>Alírio Karina, Postgraduate Professionalization Officer and PG Liaison Officer (</a:t>
            </a:r>
            <a:r>
              <a:rPr lang="en-GB" dirty="0">
                <a:latin typeface="Gill Sans MT" panose="020B0502020104020203" pitchFamily="34" charset="77"/>
                <a:hlinkClick r:id="rId8"/>
              </a:rPr>
              <a:t>Alirio.Karina@warwick.ac.uk</a:t>
            </a:r>
            <a:r>
              <a:rPr lang="en-GB" dirty="0">
                <a:latin typeface="Gill Sans MT" panose="020B0502020104020203" pitchFamily="34" charset="77"/>
              </a:rPr>
              <a:t>)</a:t>
            </a:r>
          </a:p>
          <a:p>
            <a:pPr marL="0" indent="0">
              <a:buNone/>
            </a:pPr>
            <a:endParaRPr lang="en-US" dirty="0">
              <a:latin typeface="Gill Sans MT" panose="020B0502020104020203" pitchFamily="34" charset="77"/>
            </a:endParaRPr>
          </a:p>
          <a:p>
            <a:endParaRPr lang="en-US" dirty="0">
              <a:latin typeface="Gill Sans MT" panose="020B0502020104020203" pitchFamily="34" charset="77"/>
            </a:endParaRPr>
          </a:p>
        </p:txBody>
      </p:sp>
    </p:spTree>
    <p:extLst>
      <p:ext uri="{BB962C8B-B14F-4D97-AF65-F5344CB8AC3E}">
        <p14:creationId xmlns:p14="http://schemas.microsoft.com/office/powerpoint/2010/main" val="2584085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1C246-740A-9FED-6AE0-9043A9F85F86}"/>
              </a:ext>
            </a:extLst>
          </p:cNvPr>
          <p:cNvSpPr>
            <a:spLocks noGrp="1"/>
          </p:cNvSpPr>
          <p:nvPr>
            <p:ph type="title"/>
          </p:nvPr>
        </p:nvSpPr>
        <p:spPr>
          <a:xfrm>
            <a:off x="814844" y="150155"/>
            <a:ext cx="10515600" cy="1325563"/>
          </a:xfrm>
        </p:spPr>
        <p:txBody>
          <a:bodyPr>
            <a:normAutofit/>
          </a:bodyPr>
          <a:lstStyle/>
          <a:p>
            <a:r>
              <a:rPr lang="en-US" sz="2800" dirty="0">
                <a:latin typeface="Gill Sans MT" panose="020B0502020104020203" pitchFamily="34" charset="77"/>
              </a:rPr>
              <a:t>Funding – note that applicants submit </a:t>
            </a:r>
            <a:r>
              <a:rPr lang="en-US" sz="2800" b="1" dirty="0">
                <a:latin typeface="Gill Sans MT" panose="020B0502020104020203" pitchFamily="34" charset="77"/>
              </a:rPr>
              <a:t>one</a:t>
            </a:r>
            <a:r>
              <a:rPr lang="en-US" sz="2800" dirty="0">
                <a:latin typeface="Gill Sans MT" panose="020B0502020104020203" pitchFamily="34" charset="77"/>
              </a:rPr>
              <a:t> funding application by the deadline of </a:t>
            </a:r>
            <a:r>
              <a:rPr lang="en-US" sz="2800" b="1" dirty="0">
                <a:highlight>
                  <a:srgbClr val="FFFF00"/>
                </a:highlight>
                <a:latin typeface="Gill Sans MT" panose="020B0502020104020203" pitchFamily="34" charset="77"/>
              </a:rPr>
              <a:t>10 December 2026</a:t>
            </a:r>
            <a:r>
              <a:rPr lang="en-US" sz="2800" dirty="0">
                <a:latin typeface="Gill Sans MT" panose="020B0502020104020203" pitchFamily="34" charset="77"/>
              </a:rPr>
              <a:t>, and are considered for all scholarships for which they are eligible</a:t>
            </a:r>
          </a:p>
        </p:txBody>
      </p:sp>
      <p:sp>
        <p:nvSpPr>
          <p:cNvPr id="3" name="Content Placeholder 2">
            <a:extLst>
              <a:ext uri="{FF2B5EF4-FFF2-40B4-BE49-F238E27FC236}">
                <a16:creationId xmlns:a16="http://schemas.microsoft.com/office/drawing/2014/main" id="{DD5F7B45-5F9E-E8C8-2F76-D4B0B0C6DE78}"/>
              </a:ext>
            </a:extLst>
          </p:cNvPr>
          <p:cNvSpPr>
            <a:spLocks noGrp="1"/>
          </p:cNvSpPr>
          <p:nvPr>
            <p:ph idx="1"/>
          </p:nvPr>
        </p:nvSpPr>
        <p:spPr>
          <a:xfrm>
            <a:off x="173421" y="1681163"/>
            <a:ext cx="11798446" cy="5026682"/>
          </a:xfrm>
        </p:spPr>
        <p:txBody>
          <a:bodyPr>
            <a:noAutofit/>
          </a:bodyPr>
          <a:lstStyle/>
          <a:p>
            <a:r>
              <a:rPr lang="en-GB" sz="1800" dirty="0">
                <a:latin typeface="Gill Sans MT" panose="020B0502020104020203" pitchFamily="34" charset="77"/>
                <a:hlinkClick r:id="rId2"/>
              </a:rPr>
              <a:t>Chancellors Scholarships </a:t>
            </a:r>
            <a:r>
              <a:rPr lang="en-GB" sz="1800" dirty="0">
                <a:latin typeface="Gill Sans MT" panose="020B0502020104020203" pitchFamily="34" charset="77"/>
              </a:rPr>
              <a:t>– The main source of PhD funding at Warwick, including both Faculty and Interdisciplinary awards. </a:t>
            </a:r>
            <a:r>
              <a:rPr lang="en-GB" sz="1800" b="1" dirty="0">
                <a:latin typeface="Gill Sans MT" panose="020B0502020104020203" pitchFamily="34" charset="77"/>
              </a:rPr>
              <a:t>This scheme is open from October 2026 for 2027 entry. </a:t>
            </a:r>
          </a:p>
          <a:p>
            <a:r>
              <a:rPr lang="en-GB" sz="1800" dirty="0">
                <a:latin typeface="Gill Sans MT" panose="020B0502020104020203" pitchFamily="34" charset="77"/>
                <a:hlinkClick r:id="rId2"/>
              </a:rPr>
              <a:t>AHRC Doctoral Scholarships </a:t>
            </a:r>
            <a:r>
              <a:rPr lang="en-GB" sz="1800" dirty="0">
                <a:latin typeface="Gill Sans MT" panose="020B0502020104020203" pitchFamily="34" charset="77"/>
              </a:rPr>
              <a:t>– For projects meeting the current AHRC remit. </a:t>
            </a:r>
            <a:r>
              <a:rPr lang="en-GB" sz="1800" b="1" dirty="0">
                <a:latin typeface="Gill Sans MT" panose="020B0502020104020203" pitchFamily="34" charset="77"/>
              </a:rPr>
              <a:t>Open in October 2026 for 2027 entry</a:t>
            </a:r>
            <a:r>
              <a:rPr lang="en-GB" sz="1800" dirty="0">
                <a:latin typeface="Gill Sans MT" panose="020B0502020104020203" pitchFamily="34" charset="77"/>
              </a:rPr>
              <a:t>.</a:t>
            </a:r>
          </a:p>
          <a:p>
            <a:r>
              <a:rPr lang="en-GB" sz="1800" dirty="0">
                <a:latin typeface="Gill Sans MT" panose="020B0502020104020203" pitchFamily="34" charset="77"/>
                <a:hlinkClick r:id="rId2"/>
              </a:rPr>
              <a:t>China Scholarship Council (CSC) / University of Warwick Scholarships </a:t>
            </a:r>
            <a:r>
              <a:rPr lang="en-GB" sz="1800" dirty="0">
                <a:latin typeface="Gill Sans MT" panose="020B0502020104020203" pitchFamily="34" charset="77"/>
              </a:rPr>
              <a:t>– For PhD applicants and first year PhD students who meet the </a:t>
            </a:r>
            <a:r>
              <a:rPr lang="en-GB" sz="1800" dirty="0">
                <a:latin typeface="Gill Sans MT" panose="020B0502020104020203" pitchFamily="34" charset="77"/>
                <a:hlinkClick r:id="rId3"/>
              </a:rPr>
              <a:t>CSC criteria.</a:t>
            </a:r>
            <a:r>
              <a:rPr lang="en-GB" sz="1800" b="1" dirty="0">
                <a:latin typeface="Gill Sans MT" panose="020B0502020104020203" pitchFamily="34" charset="77"/>
              </a:rPr>
              <a:t> Open in October 2026 for 2027 entry</a:t>
            </a:r>
            <a:r>
              <a:rPr lang="en-GB" sz="1800" dirty="0">
                <a:latin typeface="Gill Sans MT" panose="020B0502020104020203" pitchFamily="34" charset="77"/>
              </a:rPr>
              <a:t>.</a:t>
            </a:r>
          </a:p>
          <a:p>
            <a:r>
              <a:rPr lang="en-GB" sz="1800" dirty="0">
                <a:latin typeface="Gill Sans MT" panose="020B0502020104020203" pitchFamily="34" charset="77"/>
                <a:hlinkClick r:id="rId4"/>
              </a:rPr>
              <a:t>Monash Warwick Alliance Joint PhD Scholarships </a:t>
            </a:r>
            <a:r>
              <a:rPr lang="en-GB" sz="1800" dirty="0">
                <a:latin typeface="Gill Sans MT" panose="020B0502020104020203" pitchFamily="34" charset="77"/>
              </a:rPr>
              <a:t>– For candidates of any nationality and fee status. Successful applicants will spend 2 years at Warwick and 1 year at Monash University, Australia. </a:t>
            </a:r>
            <a:r>
              <a:rPr lang="en-GB" sz="1800" b="1" dirty="0">
                <a:latin typeface="Gill Sans MT" panose="020B0502020104020203" pitchFamily="34" charset="77"/>
              </a:rPr>
              <a:t>Open in October 2026.</a:t>
            </a:r>
          </a:p>
          <a:p>
            <a:r>
              <a:rPr lang="en-GB" sz="1800" dirty="0">
                <a:latin typeface="Gill Sans MT" panose="020B0502020104020203" pitchFamily="34" charset="77"/>
                <a:hlinkClick r:id="rId5"/>
              </a:rPr>
              <a:t>EUTOPIA PhD Co-tutelle Scholarships </a:t>
            </a:r>
            <a:r>
              <a:rPr lang="en-GB" sz="1800" dirty="0">
                <a:latin typeface="Gill Sans MT" panose="020B0502020104020203" pitchFamily="34" charset="77"/>
              </a:rPr>
              <a:t>– Joint scholarships with partner institutions across Europe. Available to enable promising researchers to be jointly supervised in order to complete their PhD. </a:t>
            </a:r>
            <a:r>
              <a:rPr lang="en-GB" sz="1800" b="1" dirty="0">
                <a:latin typeface="Gill Sans MT" panose="020B0502020104020203" pitchFamily="34" charset="77"/>
              </a:rPr>
              <a:t>Open in October 2026 for 2027 entry</a:t>
            </a:r>
            <a:r>
              <a:rPr lang="en-GB" sz="1800" dirty="0">
                <a:latin typeface="Gill Sans MT" panose="020B0502020104020203" pitchFamily="34" charset="77"/>
              </a:rPr>
              <a:t>.</a:t>
            </a:r>
          </a:p>
          <a:p>
            <a:r>
              <a:rPr lang="en-GB" sz="1800" dirty="0">
                <a:latin typeface="Gill Sans MT" panose="020B0502020104020203" pitchFamily="34" charset="77"/>
                <a:hlinkClick r:id="rId6"/>
              </a:rPr>
              <a:t>SJTU PhD Joint PhD Scholarships </a:t>
            </a:r>
            <a:r>
              <a:rPr lang="en-GB" sz="1800" dirty="0">
                <a:latin typeface="Gill Sans MT" panose="020B0502020104020203" pitchFamily="34" charset="77"/>
              </a:rPr>
              <a:t>- Accepts both self-funding and sponsored students; Chinese nationals should apply via SJTU. </a:t>
            </a:r>
            <a:r>
              <a:rPr lang="en-GB" sz="1800" b="1" dirty="0">
                <a:latin typeface="Gill Sans MT" panose="020B0502020104020203" pitchFamily="34" charset="77"/>
              </a:rPr>
              <a:t>Open in January 2027 with a deadline in May 2027</a:t>
            </a:r>
            <a:r>
              <a:rPr lang="en-GB" sz="1800" dirty="0">
                <a:latin typeface="Gill Sans MT" panose="020B0502020104020203" pitchFamily="34" charset="77"/>
              </a:rPr>
              <a:t>.</a:t>
            </a:r>
          </a:p>
          <a:p>
            <a:r>
              <a:rPr lang="en-GB" sz="1800" dirty="0">
                <a:latin typeface="Gill Sans MT" panose="020B0502020104020203" pitchFamily="34" charset="77"/>
                <a:hlinkClick r:id="rId7"/>
              </a:rPr>
              <a:t>Pathway Studentships</a:t>
            </a:r>
            <a:r>
              <a:rPr lang="en-GB" sz="1800" dirty="0">
                <a:latin typeface="Gill Sans MT" panose="020B0502020104020203" pitchFamily="34" charset="77"/>
              </a:rPr>
              <a:t>– Scholarships aimed at Warwick PhD applicants who self-identify as being either Black or of Black heritage. Students can be hosted in any department and can pursue any topic. </a:t>
            </a:r>
            <a:r>
              <a:rPr lang="en-GB" sz="1800" b="1" dirty="0">
                <a:latin typeface="Gill Sans MT" panose="020B0502020104020203" pitchFamily="34" charset="77"/>
              </a:rPr>
              <a:t>Open in October 2026 for 2027 entry.</a:t>
            </a:r>
          </a:p>
          <a:p>
            <a:r>
              <a:rPr lang="en-GB" sz="1800" b="1" dirty="0">
                <a:latin typeface="Gill Sans MT" panose="020B0502020104020203" pitchFamily="34" charset="77"/>
              </a:rPr>
              <a:t> </a:t>
            </a:r>
            <a:r>
              <a:rPr lang="en-GB" sz="1800" dirty="0">
                <a:latin typeface="Gill Sans MT" panose="020B0502020104020203" pitchFamily="34" charset="77"/>
                <a:hlinkClick r:id="rId2"/>
              </a:rPr>
              <a:t>Sanctuary Scholarships </a:t>
            </a:r>
            <a:r>
              <a:rPr lang="en-GB" sz="1800" dirty="0">
                <a:latin typeface="Gill Sans MT" panose="020B0502020104020203" pitchFamily="34" charset="77"/>
              </a:rPr>
              <a:t>– A range of scholarships to enable refugees to access doctoral funding. </a:t>
            </a:r>
            <a:r>
              <a:rPr lang="en-GB" sz="1800" b="1" dirty="0">
                <a:latin typeface="Gill Sans MT" panose="020B0502020104020203" pitchFamily="34" charset="77"/>
              </a:rPr>
              <a:t>Open in October 2026 for 2027 entry.</a:t>
            </a:r>
            <a:endParaRPr lang="en-US" sz="1800" dirty="0">
              <a:latin typeface="Gill Sans MT" panose="020B0502020104020203" pitchFamily="34" charset="77"/>
            </a:endParaRPr>
          </a:p>
        </p:txBody>
      </p:sp>
    </p:spTree>
    <p:extLst>
      <p:ext uri="{BB962C8B-B14F-4D97-AF65-F5344CB8AC3E}">
        <p14:creationId xmlns:p14="http://schemas.microsoft.com/office/powerpoint/2010/main" val="2644378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D3D42-C7BB-4AB3-DE01-6F9436C5C421}"/>
              </a:ext>
            </a:extLst>
          </p:cNvPr>
          <p:cNvSpPr>
            <a:spLocks noGrp="1"/>
          </p:cNvSpPr>
          <p:nvPr>
            <p:ph type="title"/>
          </p:nvPr>
        </p:nvSpPr>
        <p:spPr/>
        <p:txBody>
          <a:bodyPr>
            <a:normAutofit/>
          </a:bodyPr>
          <a:lstStyle/>
          <a:p>
            <a:r>
              <a:rPr lang="en-US" sz="4000" dirty="0">
                <a:latin typeface="Gill Sans MT" panose="020B0502020104020203" pitchFamily="34" charset="77"/>
              </a:rPr>
              <a:t>Alternative funding</a:t>
            </a:r>
          </a:p>
        </p:txBody>
      </p:sp>
      <p:sp>
        <p:nvSpPr>
          <p:cNvPr id="3" name="Content Placeholder 2">
            <a:extLst>
              <a:ext uri="{FF2B5EF4-FFF2-40B4-BE49-F238E27FC236}">
                <a16:creationId xmlns:a16="http://schemas.microsoft.com/office/drawing/2014/main" id="{A291914D-288C-0AAA-390A-542A0DB74DB5}"/>
              </a:ext>
            </a:extLst>
          </p:cNvPr>
          <p:cNvSpPr>
            <a:spLocks noGrp="1"/>
          </p:cNvSpPr>
          <p:nvPr>
            <p:ph idx="1"/>
          </p:nvPr>
        </p:nvSpPr>
        <p:spPr/>
        <p:txBody>
          <a:bodyPr/>
          <a:lstStyle/>
          <a:p>
            <a:r>
              <a:rPr lang="en-US" dirty="0">
                <a:latin typeface="Gill Sans MT" panose="020B0502020104020203" pitchFamily="34" charset="77"/>
              </a:rPr>
              <a:t>Use the university’s funding search tool to find other scholarships for which you may qualify: </a:t>
            </a:r>
            <a:r>
              <a:rPr lang="en-US" dirty="0">
                <a:latin typeface="Gill Sans MT" panose="020B0502020104020203" pitchFamily="34" charset="77"/>
                <a:hlinkClick r:id="rId2"/>
              </a:rPr>
              <a:t>https://warwick.ac.uk/study/scholarships-and-bursaries/scholarships/</a:t>
            </a:r>
            <a:endParaRPr lang="en-US" dirty="0">
              <a:latin typeface="Gill Sans MT" panose="020B0502020104020203" pitchFamily="34" charset="77"/>
            </a:endParaRPr>
          </a:p>
          <a:p>
            <a:r>
              <a:rPr lang="en-US" dirty="0">
                <a:latin typeface="Gill Sans MT" panose="020B0502020104020203" pitchFamily="34" charset="77"/>
              </a:rPr>
              <a:t>Check out the resource guide </a:t>
            </a:r>
            <a:r>
              <a:rPr lang="en-GB" b="1" dirty="0">
                <a:latin typeface="Gill Sans MT" panose="020B0502020104020203" pitchFamily="34" charset="77"/>
              </a:rPr>
              <a:t>Alternative Guide to Postgraduate Funding: </a:t>
            </a:r>
            <a:r>
              <a:rPr lang="en-US" dirty="0">
                <a:latin typeface="Gill Sans MT" panose="020B0502020104020203" pitchFamily="34" charset="77"/>
                <a:hlinkClick r:id="rId3"/>
              </a:rPr>
              <a:t>https://www.postgraduate-funding.com/gateway</a:t>
            </a:r>
            <a:endParaRPr lang="en-US" dirty="0">
              <a:latin typeface="Gill Sans MT" panose="020B0502020104020203" pitchFamily="34" charset="77"/>
            </a:endParaRPr>
          </a:p>
          <a:p>
            <a:pPr marL="0" indent="0">
              <a:buNone/>
            </a:pPr>
            <a:endParaRPr lang="en-US" dirty="0">
              <a:latin typeface="Gill Sans MT" panose="020B0502020104020203" pitchFamily="34" charset="77"/>
            </a:endParaRPr>
          </a:p>
          <a:p>
            <a:pPr marL="0" indent="0">
              <a:buNone/>
            </a:pPr>
            <a:endParaRPr lang="en-US" dirty="0">
              <a:latin typeface="Gill Sans MT" panose="020B0502020104020203" pitchFamily="34" charset="77"/>
            </a:endParaRPr>
          </a:p>
        </p:txBody>
      </p:sp>
    </p:spTree>
    <p:extLst>
      <p:ext uri="{BB962C8B-B14F-4D97-AF65-F5344CB8AC3E}">
        <p14:creationId xmlns:p14="http://schemas.microsoft.com/office/powerpoint/2010/main" val="3771938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98E220-3AE7-F565-F422-35C2A3FA7E5E}"/>
              </a:ext>
            </a:extLst>
          </p:cNvPr>
          <p:cNvSpPr>
            <a:spLocks noGrp="1"/>
          </p:cNvSpPr>
          <p:nvPr>
            <p:ph type="title"/>
          </p:nvPr>
        </p:nvSpPr>
        <p:spPr>
          <a:xfrm>
            <a:off x="1171074" y="1396686"/>
            <a:ext cx="3240506" cy="4064628"/>
          </a:xfrm>
        </p:spPr>
        <p:txBody>
          <a:bodyPr>
            <a:normAutofit/>
          </a:bodyPr>
          <a:lstStyle/>
          <a:p>
            <a:r>
              <a:rPr lang="en-US" dirty="0">
                <a:solidFill>
                  <a:srgbClr val="FFFFFF"/>
                </a:solidFill>
                <a:latin typeface="Gill Sans MT" panose="020B0502020104020203" pitchFamily="34" charset="77"/>
              </a:rPr>
              <a:t>Where to Find Key Information</a:t>
            </a:r>
          </a:p>
        </p:txBody>
      </p:sp>
      <p:sp>
        <p:nvSpPr>
          <p:cNvPr id="25" name="Arc 24">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3425EBE9-72F3-1C35-498D-B495E9F85F00}"/>
              </a:ext>
            </a:extLst>
          </p:cNvPr>
          <p:cNvSpPr>
            <a:spLocks noGrp="1"/>
          </p:cNvSpPr>
          <p:nvPr>
            <p:ph idx="1"/>
          </p:nvPr>
        </p:nvSpPr>
        <p:spPr>
          <a:xfrm>
            <a:off x="5370153" y="1119031"/>
            <a:ext cx="6332658" cy="5343189"/>
          </a:xfrm>
        </p:spPr>
        <p:txBody>
          <a:bodyPr>
            <a:normAutofit fontScale="77500" lnSpcReduction="20000"/>
          </a:bodyPr>
          <a:lstStyle/>
          <a:p>
            <a:pPr marL="0" indent="0">
              <a:buNone/>
            </a:pPr>
            <a:r>
              <a:rPr lang="en-US" dirty="0">
                <a:latin typeface="Gill Sans MT" panose="020B0502020104020203" pitchFamily="34" charset="77"/>
              </a:rPr>
              <a:t>ECLS:</a:t>
            </a:r>
            <a:br>
              <a:rPr lang="en-US" dirty="0">
                <a:latin typeface="Gill Sans MT" panose="020B0502020104020203" pitchFamily="34" charset="77"/>
              </a:rPr>
            </a:br>
            <a:r>
              <a:rPr lang="en-US" dirty="0">
                <a:latin typeface="Gill Sans MT" panose="020B0502020104020203" pitchFamily="34" charset="77"/>
                <a:hlinkClick r:id="rId2"/>
              </a:rPr>
              <a:t>https://warwick.ac.uk/fac/arts/english/currentstudents/postgraduate/</a:t>
            </a:r>
            <a:endParaRPr lang="en-US" dirty="0">
              <a:latin typeface="Gill Sans MT" panose="020B0502020104020203" pitchFamily="34" charset="77"/>
            </a:endParaRPr>
          </a:p>
          <a:p>
            <a:pPr marL="0" indent="0">
              <a:buNone/>
            </a:pPr>
            <a:endParaRPr lang="en-US" dirty="0">
              <a:latin typeface="Gill Sans MT" panose="020B0502020104020203" pitchFamily="34" charset="77"/>
            </a:endParaRPr>
          </a:p>
          <a:p>
            <a:pPr marL="0" indent="0">
              <a:buNone/>
            </a:pPr>
            <a:r>
              <a:rPr lang="en-US" dirty="0">
                <a:latin typeface="Gill Sans MT" panose="020B0502020104020203" pitchFamily="34" charset="77"/>
              </a:rPr>
              <a:t>PGR Handbook: </a:t>
            </a:r>
            <a:r>
              <a:rPr lang="en-US" dirty="0">
                <a:latin typeface="Gill Sans MT" panose="020B0502020104020203" pitchFamily="34" charset="77"/>
                <a:hlinkClick r:id="rId3"/>
              </a:rPr>
              <a:t>https://warwick.ac.uk/fac/arts/english/currentstudents/postgraduates/english-handbook-pgr/introduction</a:t>
            </a:r>
            <a:endParaRPr lang="en-US" dirty="0">
              <a:latin typeface="Gill Sans MT" panose="020B0502020104020203" pitchFamily="34" charset="77"/>
            </a:endParaRPr>
          </a:p>
          <a:p>
            <a:pPr marL="0" indent="0">
              <a:buNone/>
            </a:pPr>
            <a:endParaRPr lang="en-US" dirty="0">
              <a:latin typeface="Gill Sans MT" panose="020B0502020104020203" pitchFamily="34" charset="77"/>
            </a:endParaRPr>
          </a:p>
          <a:p>
            <a:pPr marL="0" indent="0">
              <a:buNone/>
            </a:pPr>
            <a:r>
              <a:rPr lang="en-US" dirty="0">
                <a:latin typeface="Gill Sans MT" panose="020B0502020104020203" pitchFamily="34" charset="77"/>
              </a:rPr>
              <a:t>Doctoral College:</a:t>
            </a:r>
            <a:br>
              <a:rPr lang="en-US" dirty="0">
                <a:latin typeface="Gill Sans MT" panose="020B0502020104020203" pitchFamily="34" charset="77"/>
              </a:rPr>
            </a:br>
            <a:r>
              <a:rPr lang="en-US" dirty="0">
                <a:latin typeface="Gill Sans MT" panose="020B0502020104020203" pitchFamily="34" charset="77"/>
                <a:hlinkClick r:id="rId4"/>
              </a:rPr>
              <a:t>https://warwick.ac.uk/services/dc/</a:t>
            </a:r>
            <a:endParaRPr lang="en-US" dirty="0">
              <a:latin typeface="Gill Sans MT" panose="020B0502020104020203" pitchFamily="34" charset="77"/>
            </a:endParaRPr>
          </a:p>
          <a:p>
            <a:pPr marL="0" indent="0">
              <a:buNone/>
            </a:pPr>
            <a:endParaRPr lang="en-US" dirty="0">
              <a:latin typeface="Gill Sans MT" panose="020B0502020104020203" pitchFamily="34" charset="77"/>
            </a:endParaRPr>
          </a:p>
          <a:p>
            <a:pPr marL="0" indent="0">
              <a:buNone/>
            </a:pPr>
            <a:r>
              <a:rPr lang="en-US" dirty="0">
                <a:latin typeface="Gill Sans MT" panose="020B0502020104020203" pitchFamily="34" charset="77"/>
              </a:rPr>
              <a:t>CADRE (Centre for Arts Doctoral Excellence):</a:t>
            </a:r>
            <a:br>
              <a:rPr lang="en-US" dirty="0">
                <a:latin typeface="Gill Sans MT" panose="020B0502020104020203" pitchFamily="34" charset="77"/>
              </a:rPr>
            </a:br>
            <a:r>
              <a:rPr lang="en-US" dirty="0">
                <a:latin typeface="Gill Sans MT" panose="020B0502020104020203" pitchFamily="34" charset="77"/>
                <a:hlinkClick r:id="rId5"/>
              </a:rPr>
              <a:t>https://warwick.ac.uk/fac/arts/cadre/</a:t>
            </a:r>
            <a:endParaRPr lang="en-US" dirty="0">
              <a:latin typeface="Gill Sans MT" panose="020B0502020104020203" pitchFamily="34" charset="77"/>
            </a:endParaRPr>
          </a:p>
          <a:p>
            <a:pPr marL="0" indent="0">
              <a:buNone/>
            </a:pPr>
            <a:endParaRPr lang="en-US" dirty="0">
              <a:latin typeface="Gill Sans MT" panose="020B0502020104020203" pitchFamily="34" charset="77"/>
            </a:endParaRPr>
          </a:p>
          <a:p>
            <a:pPr marL="0" indent="0">
              <a:buNone/>
            </a:pPr>
            <a:r>
              <a:rPr lang="en-US" dirty="0">
                <a:latin typeface="Gill Sans MT" panose="020B0502020104020203" pitchFamily="34" charset="77"/>
              </a:rPr>
              <a:t>Disability Services (part of Wellbeing)</a:t>
            </a:r>
            <a:br>
              <a:rPr lang="en-US" dirty="0">
                <a:latin typeface="Gill Sans MT" panose="020B0502020104020203" pitchFamily="34" charset="77"/>
              </a:rPr>
            </a:br>
            <a:r>
              <a:rPr lang="en-US" dirty="0">
                <a:latin typeface="Gill Sans MT" panose="020B0502020104020203" pitchFamily="34" charset="77"/>
                <a:hlinkClick r:id="rId6"/>
              </a:rPr>
              <a:t>https://warwick.ac.uk/services/wss/students/disability</a:t>
            </a:r>
            <a:endParaRPr lang="en-US" dirty="0">
              <a:latin typeface="Gill Sans MT" panose="020B0502020104020203" pitchFamily="34" charset="77"/>
            </a:endParaRPr>
          </a:p>
          <a:p>
            <a:pPr marL="0" indent="0">
              <a:buNone/>
            </a:pPr>
            <a:endParaRPr lang="en-US" dirty="0">
              <a:latin typeface="Gill Sans MT" panose="020B0502020104020203" pitchFamily="34" charset="77"/>
            </a:endParaRPr>
          </a:p>
          <a:p>
            <a:pPr marL="0" indent="0">
              <a:buNone/>
            </a:pPr>
            <a:endParaRPr lang="en-US" dirty="0">
              <a:latin typeface="Gill Sans MT" panose="020B0502020104020203" pitchFamily="34" charset="77"/>
            </a:endParaRPr>
          </a:p>
          <a:p>
            <a:pPr marL="0" indent="0">
              <a:buNone/>
            </a:pPr>
            <a:endParaRPr lang="en-US" dirty="0">
              <a:latin typeface="Gill Sans MT" panose="020B0502020104020203" pitchFamily="34" charset="77"/>
            </a:endParaRPr>
          </a:p>
          <a:p>
            <a:pPr marL="0" indent="0">
              <a:buNone/>
            </a:pPr>
            <a:endParaRPr lang="en-US" dirty="0">
              <a:latin typeface="Gill Sans MT" panose="020B0502020104020203" pitchFamily="34" charset="77"/>
            </a:endParaRPr>
          </a:p>
        </p:txBody>
      </p:sp>
    </p:spTree>
    <p:extLst>
      <p:ext uri="{BB962C8B-B14F-4D97-AF65-F5344CB8AC3E}">
        <p14:creationId xmlns:p14="http://schemas.microsoft.com/office/powerpoint/2010/main" val="3408830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6B04C-9385-3FD6-8901-B1FA7CBD00C2}"/>
              </a:ext>
            </a:extLst>
          </p:cNvPr>
          <p:cNvSpPr>
            <a:spLocks noGrp="1"/>
          </p:cNvSpPr>
          <p:nvPr>
            <p:ph type="title"/>
          </p:nvPr>
        </p:nvSpPr>
        <p:spPr>
          <a:xfrm>
            <a:off x="838200" y="365125"/>
            <a:ext cx="10515600" cy="1325563"/>
          </a:xfrm>
        </p:spPr>
        <p:txBody>
          <a:bodyPr vert="horz" lIns="91440" tIns="45720" rIns="91440" bIns="45720" rtlCol="0" anchor="ctr">
            <a:noAutofit/>
          </a:bodyPr>
          <a:lstStyle/>
          <a:p>
            <a:r>
              <a:rPr lang="en-US" dirty="0">
                <a:latin typeface="Gill Sans MT" panose="020B0502020104020203" pitchFamily="34" charset="77"/>
              </a:rPr>
              <a:t>Some PhD Processes (see PGR Handbook for details)</a:t>
            </a:r>
          </a:p>
        </p:txBody>
      </p:sp>
      <p:sp>
        <p:nvSpPr>
          <p:cNvPr id="3" name="Content Placeholder 2">
            <a:extLst>
              <a:ext uri="{FF2B5EF4-FFF2-40B4-BE49-F238E27FC236}">
                <a16:creationId xmlns:a16="http://schemas.microsoft.com/office/drawing/2014/main" id="{3EA3E26F-A16D-FE30-8B6D-79E38F218404}"/>
              </a:ext>
            </a:extLst>
          </p:cNvPr>
          <p:cNvSpPr>
            <a:spLocks noGrp="1"/>
          </p:cNvSpPr>
          <p:nvPr>
            <p:ph sz="half" idx="1"/>
          </p:nvPr>
        </p:nvSpPr>
        <p:spPr>
          <a:xfrm>
            <a:off x="1689538" y="2154128"/>
            <a:ext cx="5181600" cy="4351338"/>
          </a:xfrm>
        </p:spPr>
        <p:txBody>
          <a:bodyPr vert="horz" lIns="91440" tIns="45720" rIns="91440" bIns="45720" rtlCol="0">
            <a:normAutofit lnSpcReduction="10000"/>
          </a:bodyPr>
          <a:lstStyle/>
          <a:p>
            <a:r>
              <a:rPr lang="en-US" dirty="0">
                <a:latin typeface="Gill Sans MT" panose="020B0502020104020203" pitchFamily="34" charset="77"/>
              </a:rPr>
              <a:t>PGR Handbook at </a:t>
            </a:r>
            <a:r>
              <a:rPr lang="en-US" dirty="0">
                <a:latin typeface="Gill Sans MT" panose="020B0502020104020203" pitchFamily="34" charset="77"/>
                <a:hlinkClick r:id="rId2"/>
              </a:rPr>
              <a:t>https://warwick.ac.uk/fac/arts/english/currentstudents/postgraduate/english-handbook-pgr/your-degree-course</a:t>
            </a:r>
            <a:endParaRPr lang="en-US" dirty="0">
              <a:latin typeface="Gill Sans MT" panose="020B0502020104020203" pitchFamily="34" charset="77"/>
            </a:endParaRPr>
          </a:p>
          <a:p>
            <a:r>
              <a:rPr lang="en-US" dirty="0">
                <a:latin typeface="Gill Sans MT" panose="020B0502020104020203" pitchFamily="34" charset="77"/>
              </a:rPr>
              <a:t>Regular monthly supervisions</a:t>
            </a:r>
          </a:p>
          <a:p>
            <a:r>
              <a:rPr lang="en-US" dirty="0">
                <a:latin typeface="Gill Sans MT" panose="020B0502020104020203" pitchFamily="34" charset="77"/>
              </a:rPr>
              <a:t>Termly reviews</a:t>
            </a:r>
          </a:p>
          <a:p>
            <a:r>
              <a:rPr lang="en-US" dirty="0">
                <a:latin typeface="Gill Sans MT" panose="020B0502020104020203" pitchFamily="34" charset="77"/>
              </a:rPr>
              <a:t>Attendance at departmental research seminars, professionalization events, CADRE opportunities, etc.</a:t>
            </a:r>
          </a:p>
          <a:p>
            <a:endParaRPr lang="en-US" dirty="0">
              <a:latin typeface="Gill Sans MT" panose="020B0502020104020203" pitchFamily="34" charset="77"/>
            </a:endParaRPr>
          </a:p>
        </p:txBody>
      </p:sp>
      <p:sp>
        <p:nvSpPr>
          <p:cNvPr id="4" name="TextBox 3">
            <a:extLst>
              <a:ext uri="{FF2B5EF4-FFF2-40B4-BE49-F238E27FC236}">
                <a16:creationId xmlns:a16="http://schemas.microsoft.com/office/drawing/2014/main" id="{5F5030FF-C498-6093-26D3-7BFF243BBF9A}"/>
              </a:ext>
            </a:extLst>
          </p:cNvPr>
          <p:cNvSpPr txBox="1"/>
          <p:nvPr/>
        </p:nvSpPr>
        <p:spPr>
          <a:xfrm>
            <a:off x="6172200" y="1825625"/>
            <a:ext cx="5181600" cy="4351338"/>
          </a:xfrm>
          <a:prstGeom prst="rect">
            <a:avLst/>
          </a:prstGeom>
        </p:spPr>
        <p:txBody>
          <a:bodyPr vert="horz" lIns="91440" tIns="45720" rIns="91440" bIns="45720" rtlCol="0">
            <a:normAutofit/>
          </a:bodyPr>
          <a:lstStyle/>
          <a:p>
            <a:pPr>
              <a:lnSpc>
                <a:spcPct val="90000"/>
              </a:lnSpc>
              <a:spcBef>
                <a:spcPts val="1000"/>
              </a:spcBef>
            </a:pPr>
            <a:endParaRPr lang="en-US" sz="2800" dirty="0"/>
          </a:p>
        </p:txBody>
      </p:sp>
    </p:spTree>
    <p:extLst>
      <p:ext uri="{BB962C8B-B14F-4D97-AF65-F5344CB8AC3E}">
        <p14:creationId xmlns:p14="http://schemas.microsoft.com/office/powerpoint/2010/main" val="3922160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EC17E-50CD-721B-54EA-EAB8D9E6CA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230714-EAED-FBDF-ADB5-98505630FC11}"/>
              </a:ext>
            </a:extLst>
          </p:cNvPr>
          <p:cNvSpPr>
            <a:spLocks noGrp="1"/>
          </p:cNvSpPr>
          <p:nvPr>
            <p:ph type="title"/>
          </p:nvPr>
        </p:nvSpPr>
        <p:spPr>
          <a:xfrm>
            <a:off x="838200" y="365125"/>
            <a:ext cx="10515600" cy="1325563"/>
          </a:xfrm>
        </p:spPr>
        <p:txBody>
          <a:bodyPr anchor="ctr">
            <a:normAutofit/>
          </a:bodyPr>
          <a:lstStyle/>
          <a:p>
            <a:r>
              <a:rPr lang="en-US" dirty="0">
                <a:latin typeface="Gill Sans MT" panose="020B0502020104020203" pitchFamily="34" charset="77"/>
              </a:rPr>
              <a:t>The First Year of the PhD</a:t>
            </a:r>
          </a:p>
        </p:txBody>
      </p:sp>
      <p:sp>
        <p:nvSpPr>
          <p:cNvPr id="3" name="Content Placeholder 2">
            <a:extLst>
              <a:ext uri="{FF2B5EF4-FFF2-40B4-BE49-F238E27FC236}">
                <a16:creationId xmlns:a16="http://schemas.microsoft.com/office/drawing/2014/main" id="{FC3E7999-7C67-92B0-DBFA-169532140DE3}"/>
              </a:ext>
            </a:extLst>
          </p:cNvPr>
          <p:cNvSpPr>
            <a:spLocks noGrp="1"/>
          </p:cNvSpPr>
          <p:nvPr>
            <p:ph idx="1"/>
          </p:nvPr>
        </p:nvSpPr>
        <p:spPr>
          <a:xfrm>
            <a:off x="838200" y="1690688"/>
            <a:ext cx="10515600" cy="4351338"/>
          </a:xfrm>
        </p:spPr>
        <p:txBody>
          <a:bodyPr>
            <a:normAutofit fontScale="70000" lnSpcReduction="20000"/>
          </a:bodyPr>
          <a:lstStyle/>
          <a:p>
            <a:pPr marL="0" indent="0">
              <a:buNone/>
            </a:pPr>
            <a:r>
              <a:rPr lang="en-US" sz="3400" u="sng" dirty="0">
                <a:latin typeface="Gill Sans MT" panose="020B0502020104020203" pitchFamily="34" charset="77"/>
              </a:rPr>
              <a:t>Term 1:</a:t>
            </a:r>
          </a:p>
          <a:p>
            <a:pPr marL="0" indent="0">
              <a:buNone/>
            </a:pPr>
            <a:r>
              <a:rPr lang="en-US" sz="3400" dirty="0">
                <a:latin typeface="Gill Sans MT" panose="020B0502020104020203" pitchFamily="34" charset="77"/>
              </a:rPr>
              <a:t>• September: Induction and PG social</a:t>
            </a:r>
          </a:p>
          <a:p>
            <a:pPr marL="0" indent="0">
              <a:buNone/>
            </a:pPr>
            <a:r>
              <a:rPr lang="en-US" sz="3400" dirty="0">
                <a:latin typeface="Gill Sans MT" panose="020B0502020104020203" pitchFamily="34" charset="77"/>
              </a:rPr>
              <a:t>• October: Beginning of </a:t>
            </a:r>
            <a:r>
              <a:rPr lang="en-US" sz="3400" dirty="0">
                <a:latin typeface="Gill Sans MT" panose="020B0502020104020203" pitchFamily="34" charset="77"/>
                <a:hlinkClick r:id="rId2"/>
              </a:rPr>
              <a:t>Professionalization events</a:t>
            </a:r>
            <a:r>
              <a:rPr lang="en-US" sz="3400" dirty="0">
                <a:latin typeface="Gill Sans MT" panose="020B0502020104020203" pitchFamily="34" charset="77"/>
              </a:rPr>
              <a:t> schedule</a:t>
            </a:r>
          </a:p>
          <a:p>
            <a:pPr marL="0" indent="0">
              <a:buNone/>
            </a:pPr>
            <a:r>
              <a:rPr lang="en-US" sz="3400" u="sng" dirty="0">
                <a:latin typeface="Gill Sans MT" panose="020B0502020104020203" pitchFamily="34" charset="77"/>
              </a:rPr>
              <a:t>Term 2:</a:t>
            </a:r>
          </a:p>
          <a:p>
            <a:r>
              <a:rPr lang="en-US" sz="3400" dirty="0">
                <a:latin typeface="Gill Sans MT" panose="020B0502020104020203" pitchFamily="34" charset="77"/>
              </a:rPr>
              <a:t>Preparation of upgrade dossier; deadline for PG Symposium submissions</a:t>
            </a:r>
          </a:p>
          <a:p>
            <a:pPr marL="0" indent="0">
              <a:buNone/>
            </a:pPr>
            <a:r>
              <a:rPr lang="en-US" sz="3400" u="sng" dirty="0">
                <a:latin typeface="Gill Sans MT" panose="020B0502020104020203" pitchFamily="34" charset="77"/>
              </a:rPr>
              <a:t>Term 3</a:t>
            </a:r>
          </a:p>
          <a:p>
            <a:r>
              <a:rPr lang="en-US" sz="3400" dirty="0">
                <a:latin typeface="Gill Sans MT" panose="020B0502020104020203" pitchFamily="34" charset="77"/>
              </a:rPr>
              <a:t>May: Upgrade dossier due for full-time, first-year students (deadlines for part-time students will vary – please consult the PG Professional Services Team)</a:t>
            </a:r>
          </a:p>
          <a:p>
            <a:r>
              <a:rPr lang="en-US" sz="3400" dirty="0">
                <a:latin typeface="Gill Sans MT" panose="020B0502020104020203" pitchFamily="34" charset="77"/>
              </a:rPr>
              <a:t>May-June: Meetings for the upgrade (from MPhil to PhD), with two members of staff outside the supervisory team, taking place by the end of Term 3</a:t>
            </a:r>
          </a:p>
          <a:p>
            <a:r>
              <a:rPr lang="en-US" sz="3400" dirty="0">
                <a:latin typeface="Gill Sans MT" panose="020B0502020104020203" pitchFamily="34" charset="77"/>
              </a:rPr>
              <a:t>Teaching eligibility interviews for second-year teaching (in late May-early June)</a:t>
            </a:r>
          </a:p>
          <a:p>
            <a:r>
              <a:rPr lang="en-US" sz="3400" dirty="0">
                <a:latin typeface="Gill Sans MT" panose="020B0502020104020203" pitchFamily="34" charset="77"/>
              </a:rPr>
              <a:t>Annual Postgraduate Research Symposium (13 May 2027)</a:t>
            </a:r>
          </a:p>
          <a:p>
            <a:endParaRPr lang="en-US" sz="1800" dirty="0">
              <a:latin typeface="Gill Sans MT" panose="020B0502020104020203" pitchFamily="34" charset="77"/>
            </a:endParaRPr>
          </a:p>
        </p:txBody>
      </p:sp>
    </p:spTree>
    <p:extLst>
      <p:ext uri="{BB962C8B-B14F-4D97-AF65-F5344CB8AC3E}">
        <p14:creationId xmlns:p14="http://schemas.microsoft.com/office/powerpoint/2010/main" val="2676122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CD545-CCDF-DD36-12E4-5BF4A0FC96E1}"/>
              </a:ext>
            </a:extLst>
          </p:cNvPr>
          <p:cNvSpPr>
            <a:spLocks noGrp="1"/>
          </p:cNvSpPr>
          <p:nvPr>
            <p:ph type="title"/>
          </p:nvPr>
        </p:nvSpPr>
        <p:spPr/>
        <p:txBody>
          <a:bodyPr/>
          <a:lstStyle/>
          <a:p>
            <a:r>
              <a:rPr lang="en-US" dirty="0">
                <a:latin typeface="Gill Sans MT" panose="020B0502020104020203" pitchFamily="34" charset="77"/>
              </a:rPr>
              <a:t>Support for your research</a:t>
            </a:r>
          </a:p>
        </p:txBody>
      </p:sp>
      <p:sp>
        <p:nvSpPr>
          <p:cNvPr id="3" name="Content Placeholder 2">
            <a:extLst>
              <a:ext uri="{FF2B5EF4-FFF2-40B4-BE49-F238E27FC236}">
                <a16:creationId xmlns:a16="http://schemas.microsoft.com/office/drawing/2014/main" id="{BC3684A2-5869-2691-491B-5E59AB8F25F5}"/>
              </a:ext>
            </a:extLst>
          </p:cNvPr>
          <p:cNvSpPr>
            <a:spLocks noGrp="1"/>
          </p:cNvSpPr>
          <p:nvPr>
            <p:ph idx="1"/>
          </p:nvPr>
        </p:nvSpPr>
        <p:spPr/>
        <p:txBody>
          <a:bodyPr>
            <a:normAutofit fontScale="85000" lnSpcReduction="20000"/>
          </a:bodyPr>
          <a:lstStyle/>
          <a:p>
            <a:r>
              <a:rPr lang="en-US" dirty="0">
                <a:latin typeface="Gill Sans MT" panose="020B0502020104020203" pitchFamily="34" charset="77"/>
              </a:rPr>
              <a:t>The department provides you funding for conferences, events, and research expenses (£300 a year for up to four years)</a:t>
            </a:r>
          </a:p>
          <a:p>
            <a:r>
              <a:rPr lang="en-US" dirty="0">
                <a:latin typeface="Gill Sans MT" panose="020B0502020104020203" pitchFamily="34" charset="77"/>
              </a:rPr>
              <a:t>An additional discretionary amount of up to</a:t>
            </a:r>
            <a:r>
              <a:rPr lang="en-US" b="1" dirty="0">
                <a:latin typeface="Gill Sans MT" panose="020B0502020104020203" pitchFamily="34" charset="77"/>
              </a:rPr>
              <a:t> £200 per annum </a:t>
            </a:r>
            <a:r>
              <a:rPr lang="en-US" dirty="0">
                <a:latin typeface="Gill Sans MT" panose="020B0502020104020203" pitchFamily="34" charset="77"/>
              </a:rPr>
              <a:t>may be available, with preference given to self-funded students and those without access to other sources of funding</a:t>
            </a:r>
          </a:p>
          <a:p>
            <a:r>
              <a:rPr lang="en-US" dirty="0">
                <a:latin typeface="Gill Sans MT" panose="020B0502020104020203" pitchFamily="34" charset="77"/>
              </a:rPr>
              <a:t>Humanities Research Fund (HRF):</a:t>
            </a:r>
            <a:br>
              <a:rPr lang="en-US" dirty="0">
                <a:latin typeface="Gill Sans MT" panose="020B0502020104020203" pitchFamily="34" charset="77"/>
              </a:rPr>
            </a:br>
            <a:r>
              <a:rPr lang="en-US" dirty="0">
                <a:latin typeface="Gill Sans MT" panose="020B0502020104020203" pitchFamily="34" charset="77"/>
                <a:hlinkClick r:id="rId2"/>
              </a:rPr>
              <a:t>https://warwick.ac.uk/services/ris/researchstrategy/researchfunding/rdf/hrf</a:t>
            </a:r>
            <a:endParaRPr lang="en-US" dirty="0">
              <a:latin typeface="Gill Sans MT" panose="020B0502020104020203" pitchFamily="34" charset="77"/>
            </a:endParaRPr>
          </a:p>
          <a:p>
            <a:r>
              <a:rPr lang="en-US" dirty="0">
                <a:latin typeface="Gill Sans MT" panose="020B0502020104020203" pitchFamily="34" charset="77"/>
              </a:rPr>
              <a:t>Humanities Research Centre (HRC):</a:t>
            </a:r>
            <a:br>
              <a:rPr lang="en-US" dirty="0">
                <a:latin typeface="Gill Sans MT" panose="020B0502020104020203" pitchFamily="34" charset="77"/>
              </a:rPr>
            </a:br>
            <a:r>
              <a:rPr lang="en-US" dirty="0">
                <a:latin typeface="Gill Sans MT" panose="020B0502020104020203" pitchFamily="34" charset="77"/>
              </a:rPr>
              <a:t>Funding to </a:t>
            </a:r>
            <a:r>
              <a:rPr lang="en-US" dirty="0" err="1">
                <a:latin typeface="Gill Sans MT" panose="020B0502020104020203" pitchFamily="34" charset="77"/>
              </a:rPr>
              <a:t>organise</a:t>
            </a:r>
            <a:r>
              <a:rPr lang="en-US" dirty="0">
                <a:latin typeface="Gill Sans MT" panose="020B0502020104020203" pitchFamily="34" charset="77"/>
              </a:rPr>
              <a:t> conferences; Doctoral Fellowship Competition (small research budget, plus budget to organize conference/workshop and additional funding for blogging)</a:t>
            </a:r>
            <a:br>
              <a:rPr lang="en-US" dirty="0">
                <a:latin typeface="Gill Sans MT" panose="020B0502020104020203" pitchFamily="34" charset="77"/>
              </a:rPr>
            </a:br>
            <a:r>
              <a:rPr lang="en-US" dirty="0">
                <a:latin typeface="Gill Sans MT" panose="020B0502020104020203" pitchFamily="34" charset="77"/>
                <a:hlinkClick r:id="rId3"/>
              </a:rPr>
              <a:t>https://warwick.ac.uk/fac/arts/hrc/</a:t>
            </a:r>
            <a:endParaRPr lang="en-US" dirty="0">
              <a:latin typeface="Gill Sans MT" panose="020B0502020104020203" pitchFamily="34" charset="77"/>
            </a:endParaRPr>
          </a:p>
          <a:p>
            <a:r>
              <a:rPr lang="en-US" dirty="0">
                <a:latin typeface="Gill Sans MT" panose="020B0502020104020203" pitchFamily="34" charset="77"/>
              </a:rPr>
              <a:t>Doctoral College PGR Hardship Support Fund</a:t>
            </a:r>
            <a:br>
              <a:rPr lang="en-US" dirty="0">
                <a:latin typeface="Gill Sans MT" panose="020B0502020104020203" pitchFamily="34" charset="77"/>
              </a:rPr>
            </a:br>
            <a:r>
              <a:rPr lang="en-US" dirty="0">
                <a:latin typeface="Gill Sans MT" panose="020B0502020104020203" pitchFamily="34" charset="77"/>
                <a:hlinkClick r:id="rId4"/>
              </a:rPr>
              <a:t>https://warwick.ac.uk/services/dc/schols_fund/current/hardship_fund</a:t>
            </a:r>
            <a:endParaRPr lang="en-US" dirty="0">
              <a:latin typeface="Gill Sans MT" panose="020B0502020104020203" pitchFamily="34" charset="77"/>
            </a:endParaRPr>
          </a:p>
          <a:p>
            <a:endParaRPr lang="en-US" dirty="0">
              <a:latin typeface="Gill Sans MT" panose="020B0502020104020203" pitchFamily="34" charset="77"/>
            </a:endParaRPr>
          </a:p>
          <a:p>
            <a:endParaRPr lang="en-US" dirty="0">
              <a:latin typeface="Gill Sans MT" panose="020B0502020104020203" pitchFamily="34" charset="77"/>
            </a:endParaRPr>
          </a:p>
        </p:txBody>
      </p:sp>
    </p:spTree>
    <p:extLst>
      <p:ext uri="{BB962C8B-B14F-4D97-AF65-F5344CB8AC3E}">
        <p14:creationId xmlns:p14="http://schemas.microsoft.com/office/powerpoint/2010/main" val="47833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22B3D-C456-8934-647E-39F4A8B6CF7D}"/>
              </a:ext>
            </a:extLst>
          </p:cNvPr>
          <p:cNvSpPr>
            <a:spLocks noGrp="1"/>
          </p:cNvSpPr>
          <p:nvPr>
            <p:ph type="title"/>
          </p:nvPr>
        </p:nvSpPr>
        <p:spPr/>
        <p:txBody>
          <a:bodyPr/>
          <a:lstStyle/>
          <a:p>
            <a:r>
              <a:rPr lang="en-US" dirty="0">
                <a:latin typeface="Gill Sans MT" panose="020B0502020104020203" pitchFamily="34" charset="77"/>
              </a:rPr>
              <a:t>Opportunities to keep an eye on</a:t>
            </a:r>
          </a:p>
        </p:txBody>
      </p:sp>
      <p:sp>
        <p:nvSpPr>
          <p:cNvPr id="3" name="Content Placeholder 2">
            <a:extLst>
              <a:ext uri="{FF2B5EF4-FFF2-40B4-BE49-F238E27FC236}">
                <a16:creationId xmlns:a16="http://schemas.microsoft.com/office/drawing/2014/main" id="{C20334B7-BD41-FD42-E959-1C2DBA0AEFB9}"/>
              </a:ext>
            </a:extLst>
          </p:cNvPr>
          <p:cNvSpPr>
            <a:spLocks noGrp="1"/>
          </p:cNvSpPr>
          <p:nvPr>
            <p:ph idx="1"/>
          </p:nvPr>
        </p:nvSpPr>
        <p:spPr>
          <a:xfrm>
            <a:off x="838200" y="1825625"/>
            <a:ext cx="10859814" cy="4351338"/>
          </a:xfrm>
        </p:spPr>
        <p:txBody>
          <a:bodyPr/>
          <a:lstStyle/>
          <a:p>
            <a:r>
              <a:rPr lang="en-US" dirty="0">
                <a:latin typeface="Gill Sans MT" panose="020B0502020104020203" pitchFamily="34" charset="77"/>
              </a:rPr>
              <a:t>Humanities Research Centre (HRC) – PhD and Early Career Fellowships: </a:t>
            </a:r>
            <a:r>
              <a:rPr lang="en-US" dirty="0">
                <a:latin typeface="Gill Sans MT" panose="020B0502020104020203" pitchFamily="34" charset="77"/>
                <a:hlinkClick r:id="rId2"/>
              </a:rPr>
              <a:t>https://warwick.ac.uk/fac/arts/hrc/irf/wtf/</a:t>
            </a:r>
            <a:endParaRPr lang="en-US" dirty="0">
              <a:latin typeface="Gill Sans MT" panose="020B0502020104020203" pitchFamily="34" charset="77"/>
            </a:endParaRPr>
          </a:p>
          <a:p>
            <a:endParaRPr lang="en-US" dirty="0">
              <a:latin typeface="Gill Sans MT" panose="020B0502020104020203" pitchFamily="34" charset="77"/>
            </a:endParaRPr>
          </a:p>
          <a:p>
            <a:r>
              <a:rPr lang="en-US" dirty="0">
                <a:latin typeface="Gill Sans MT" panose="020B0502020104020203" pitchFamily="34" charset="77"/>
              </a:rPr>
              <a:t>Institute for Advanced Studies (IAS) – Early Career Fellowships:</a:t>
            </a:r>
            <a:br>
              <a:rPr lang="en-US" dirty="0">
                <a:latin typeface="Gill Sans MT" panose="020B0502020104020203" pitchFamily="34" charset="77"/>
              </a:rPr>
            </a:br>
            <a:r>
              <a:rPr lang="en-US" dirty="0">
                <a:latin typeface="Gill Sans MT" panose="020B0502020104020203" pitchFamily="34" charset="77"/>
                <a:hlinkClick r:id="rId3"/>
              </a:rPr>
              <a:t>https://warwick.ac.uk/fac/cross_fac/ias/fellowships/ecf/</a:t>
            </a:r>
            <a:br>
              <a:rPr lang="en-US" dirty="0">
                <a:latin typeface="Gill Sans MT" panose="020B0502020104020203" pitchFamily="34" charset="77"/>
              </a:rPr>
            </a:br>
            <a:endParaRPr lang="en-US" dirty="0">
              <a:latin typeface="Gill Sans MT" panose="020B0502020104020203" pitchFamily="34" charset="77"/>
            </a:endParaRPr>
          </a:p>
          <a:p>
            <a:r>
              <a:rPr lang="en-US" dirty="0">
                <a:latin typeface="Gill Sans MT" panose="020B0502020104020203" pitchFamily="34" charset="77"/>
              </a:rPr>
              <a:t>Institute for Advanced Teaching and Learning (IATL) – Early Career Teaching Fellowships: </a:t>
            </a:r>
            <a:br>
              <a:rPr lang="en-US" dirty="0">
                <a:latin typeface="Gill Sans MT" panose="020B0502020104020203" pitchFamily="34" charset="77"/>
              </a:rPr>
            </a:br>
            <a:r>
              <a:rPr lang="en-US" dirty="0">
                <a:latin typeface="Gill Sans MT" panose="020B0502020104020203" pitchFamily="34" charset="77"/>
                <a:hlinkClick r:id="rId4"/>
              </a:rPr>
              <a:t>https://warwick.ac.uk/fac/cross_fac/iatl/news/working_with_iatl/ectf/</a:t>
            </a:r>
            <a:endParaRPr lang="en-US" dirty="0">
              <a:latin typeface="Gill Sans MT" panose="020B0502020104020203" pitchFamily="34" charset="77"/>
            </a:endParaRPr>
          </a:p>
          <a:p>
            <a:endParaRPr lang="en-US" dirty="0">
              <a:latin typeface="Gill Sans MT" panose="020B0502020104020203" pitchFamily="34" charset="77"/>
            </a:endParaRPr>
          </a:p>
        </p:txBody>
      </p:sp>
    </p:spTree>
    <p:extLst>
      <p:ext uri="{BB962C8B-B14F-4D97-AF65-F5344CB8AC3E}">
        <p14:creationId xmlns:p14="http://schemas.microsoft.com/office/powerpoint/2010/main" val="2480527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3AAD-761E-292C-3E1D-9F0687FC20D4}"/>
              </a:ext>
            </a:extLst>
          </p:cNvPr>
          <p:cNvSpPr>
            <a:spLocks noGrp="1"/>
          </p:cNvSpPr>
          <p:nvPr>
            <p:ph type="title"/>
          </p:nvPr>
        </p:nvSpPr>
        <p:spPr/>
        <p:txBody>
          <a:bodyPr>
            <a:normAutofit/>
          </a:bodyPr>
          <a:lstStyle/>
          <a:p>
            <a:pPr algn="ctr"/>
            <a:r>
              <a:rPr lang="en-GB" sz="4000" dirty="0">
                <a:latin typeface="Gill Sans MT" panose="020B0502020104020203" pitchFamily="34" charset="77"/>
              </a:rPr>
              <a:t>English and Comparative Literary Studies</a:t>
            </a:r>
            <a:br>
              <a:rPr lang="en-GB" sz="4000" dirty="0">
                <a:latin typeface="Gill Sans MT" panose="020B0502020104020203" pitchFamily="34" charset="77"/>
              </a:rPr>
            </a:br>
            <a:r>
              <a:rPr lang="en-GB" sz="4000" dirty="0">
                <a:latin typeface="Gill Sans MT" panose="020B0502020104020203" pitchFamily="34" charset="77"/>
              </a:rPr>
              <a:t>Research Groups</a:t>
            </a:r>
            <a:endParaRPr sz="4000" dirty="0">
              <a:latin typeface="Gill Sans MT" panose="020B0502020104020203" pitchFamily="34" charset="77"/>
            </a:endParaRPr>
          </a:p>
        </p:txBody>
      </p:sp>
      <p:sp>
        <p:nvSpPr>
          <p:cNvPr id="3" name="Content Placeholder 2">
            <a:extLst>
              <a:ext uri="{FF2B5EF4-FFF2-40B4-BE49-F238E27FC236}">
                <a16:creationId xmlns:a16="http://schemas.microsoft.com/office/drawing/2014/main" id="{8DC916DD-64CF-785B-0BD3-9B299580EFB6}"/>
              </a:ext>
            </a:extLst>
          </p:cNvPr>
          <p:cNvSpPr>
            <a:spLocks noGrp="1"/>
          </p:cNvSpPr>
          <p:nvPr>
            <p:ph idx="1"/>
          </p:nvPr>
        </p:nvSpPr>
        <p:spPr>
          <a:xfrm>
            <a:off x="838200" y="2012293"/>
            <a:ext cx="10515600" cy="4480582"/>
          </a:xfrm>
        </p:spPr>
        <p:txBody>
          <a:bodyPr vert="horz" lIns="91440" tIns="45720" rIns="91440" bIns="45720" rtlCol="0" anchor="t">
            <a:noAutofit/>
          </a:bodyPr>
          <a:lstStyle/>
          <a:p>
            <a:pPr marL="0" indent="-457200">
              <a:lnSpc>
                <a:spcPct val="100000"/>
              </a:lnSpc>
              <a:spcBef>
                <a:spcPts val="0"/>
              </a:spcBef>
              <a:buNone/>
            </a:pPr>
            <a:r>
              <a:rPr lang="en-GB" sz="2400" kern="0" dirty="0">
                <a:latin typeface="Gill Sans MT" panose="020B0502020104020203" pitchFamily="34" charset="77"/>
                <a:ea typeface="Calibri"/>
                <a:cs typeface="Times New Roman"/>
              </a:rPr>
              <a:t>• Warwick Research Collective (WREC): Materialist Studies in World Literature</a:t>
            </a:r>
          </a:p>
          <a:p>
            <a:pPr marL="0" indent="-457200">
              <a:lnSpc>
                <a:spcPct val="100000"/>
              </a:lnSpc>
              <a:spcBef>
                <a:spcPts val="0"/>
              </a:spcBef>
              <a:buNone/>
            </a:pPr>
            <a:r>
              <a:rPr lang="en-GB" sz="2400" kern="0" dirty="0">
                <a:effectLst/>
                <a:latin typeface="Gill Sans MT" panose="020B0502020104020203" pitchFamily="34" charset="77"/>
                <a:ea typeface="Calibri"/>
                <a:cs typeface="Times New Roman"/>
              </a:rPr>
              <a:t>• American Studies </a:t>
            </a:r>
            <a:endParaRPr lang="en-GB" sz="2400" kern="100" dirty="0">
              <a:effectLst/>
              <a:latin typeface="Gill Sans MT" panose="020B0502020104020203" pitchFamily="34" charset="77"/>
              <a:ea typeface="Calibri"/>
              <a:cs typeface="Times New Roman"/>
            </a:endParaRPr>
          </a:p>
          <a:p>
            <a:pPr marL="0" indent="-457200">
              <a:lnSpc>
                <a:spcPct val="100000"/>
              </a:lnSpc>
              <a:spcBef>
                <a:spcPts val="0"/>
              </a:spcBef>
              <a:buNone/>
            </a:pPr>
            <a:r>
              <a:rPr lang="en-GB" sz="2400" kern="0" dirty="0">
                <a:effectLst/>
                <a:latin typeface="Gill Sans MT" panose="020B0502020104020203" pitchFamily="34" charset="77"/>
                <a:ea typeface="Calibri"/>
                <a:cs typeface="Times New Roman"/>
              </a:rPr>
              <a:t>• Environmental Humanities</a:t>
            </a:r>
            <a:r>
              <a:rPr lang="en-GB" sz="2400" kern="0" dirty="0">
                <a:latin typeface="Gill Sans MT" panose="020B0502020104020203" pitchFamily="34" charset="77"/>
                <a:ea typeface="MS Gothic"/>
                <a:cs typeface="Times New Roman"/>
              </a:rPr>
              <a:t>, including the Critical Environments research cluster and the </a:t>
            </a:r>
            <a:r>
              <a:rPr lang="en-GB" sz="2400" kern="0" dirty="0">
                <a:effectLst/>
                <a:latin typeface="Gill Sans MT" panose="020B0502020104020203" pitchFamily="34" charset="77"/>
                <a:ea typeface="Calibri"/>
                <a:cs typeface="Times New Roman"/>
              </a:rPr>
              <a:t>Centre for Ecopoetics </a:t>
            </a:r>
            <a:endParaRPr lang="en-GB" sz="2400" kern="100" dirty="0">
              <a:effectLst/>
              <a:latin typeface="Gill Sans MT" panose="020B0502020104020203" pitchFamily="34" charset="77"/>
              <a:ea typeface="Calibri"/>
              <a:cs typeface="Times New Roman"/>
            </a:endParaRPr>
          </a:p>
          <a:p>
            <a:pPr marL="0" indent="-457200">
              <a:lnSpc>
                <a:spcPct val="100000"/>
              </a:lnSpc>
              <a:spcBef>
                <a:spcPts val="0"/>
              </a:spcBef>
              <a:buNone/>
            </a:pPr>
            <a:r>
              <a:rPr lang="en-GB" sz="2400" kern="0" dirty="0">
                <a:effectLst/>
                <a:latin typeface="Gill Sans MT" panose="020B0502020104020203" pitchFamily="34" charset="77"/>
                <a:ea typeface="Calibri"/>
                <a:cs typeface="Times New Roman"/>
              </a:rPr>
              <a:t>• Comparative Religions and Literatures (</a:t>
            </a:r>
            <a:r>
              <a:rPr lang="en-GB" sz="2400" kern="0" dirty="0">
                <a:latin typeface="Gill Sans MT" panose="020B0502020104020203" pitchFamily="34" charset="77"/>
                <a:ea typeface="Calibri"/>
                <a:cs typeface="Times New Roman"/>
              </a:rPr>
              <a:t>CORAL</a:t>
            </a:r>
            <a:r>
              <a:rPr lang="en-GB" sz="2400" kern="0" dirty="0">
                <a:effectLst/>
                <a:latin typeface="Gill Sans MT" panose="020B0502020104020203" pitchFamily="34" charset="77"/>
                <a:ea typeface="Calibri"/>
                <a:cs typeface="Times New Roman"/>
              </a:rPr>
              <a:t>)</a:t>
            </a:r>
            <a:endParaRPr lang="en-GB" sz="2400" kern="100" dirty="0">
              <a:effectLst/>
              <a:latin typeface="Gill Sans MT" panose="020B0502020104020203" pitchFamily="34" charset="77"/>
              <a:ea typeface="Calibri"/>
              <a:cs typeface="Times New Roman"/>
            </a:endParaRPr>
          </a:p>
          <a:p>
            <a:pPr marL="0" indent="-457200">
              <a:lnSpc>
                <a:spcPct val="100000"/>
              </a:lnSpc>
              <a:spcBef>
                <a:spcPts val="0"/>
              </a:spcBef>
              <a:buNone/>
            </a:pPr>
            <a:r>
              <a:rPr lang="en-GB" sz="2400" kern="0" dirty="0">
                <a:effectLst/>
                <a:latin typeface="Gill Sans MT" panose="020B0502020104020203" pitchFamily="34" charset="77"/>
                <a:ea typeface="Calibri"/>
                <a:cs typeface="Times New Roman"/>
              </a:rPr>
              <a:t>• Critical Theory Network</a:t>
            </a:r>
          </a:p>
          <a:p>
            <a:pPr marL="0" indent="-457200">
              <a:lnSpc>
                <a:spcPct val="100000"/>
              </a:lnSpc>
              <a:spcBef>
                <a:spcPts val="0"/>
              </a:spcBef>
              <a:buNone/>
            </a:pPr>
            <a:r>
              <a:rPr lang="en-GB" sz="2400" kern="100" dirty="0">
                <a:effectLst/>
                <a:latin typeface="Gill Sans MT" panose="020B0502020104020203" pitchFamily="34" charset="77"/>
                <a:ea typeface="Calibri"/>
                <a:cs typeface="Times New Roman"/>
              </a:rPr>
              <a:t>• Manuscrip</a:t>
            </a:r>
            <a:r>
              <a:rPr lang="en-GB" sz="2400" kern="100" dirty="0">
                <a:latin typeface="Gill Sans MT" panose="020B0502020104020203" pitchFamily="34" charset="77"/>
                <a:ea typeface="Calibri"/>
                <a:cs typeface="Times New Roman"/>
              </a:rPr>
              <a:t>t and Print Culture Studies (</a:t>
            </a:r>
            <a:r>
              <a:rPr lang="en-GB" sz="2400" kern="100" dirty="0" err="1">
                <a:latin typeface="Gill Sans MT" panose="020B0502020104020203" pitchFamily="34" charset="77"/>
                <a:ea typeface="Calibri"/>
                <a:cs typeface="Times New Roman"/>
              </a:rPr>
              <a:t>MaPC</a:t>
            </a:r>
            <a:r>
              <a:rPr lang="en-GB" sz="2400" kern="100" dirty="0">
                <a:latin typeface="Gill Sans MT" panose="020B0502020104020203" pitchFamily="34" charset="77"/>
                <a:ea typeface="Calibri"/>
                <a:cs typeface="Times New Roman"/>
              </a:rPr>
              <a:t>)</a:t>
            </a:r>
            <a:endParaRPr lang="en-GB" sz="2400" kern="100" dirty="0">
              <a:effectLst/>
              <a:latin typeface="Gill Sans MT" panose="020B0502020104020203" pitchFamily="34" charset="77"/>
              <a:ea typeface="Calibri"/>
              <a:cs typeface="Times New Roman"/>
            </a:endParaRPr>
          </a:p>
          <a:p>
            <a:pPr marL="0" indent="-457200">
              <a:lnSpc>
                <a:spcPct val="100000"/>
              </a:lnSpc>
              <a:spcBef>
                <a:spcPts val="0"/>
              </a:spcBef>
              <a:buNone/>
            </a:pPr>
            <a:r>
              <a:rPr lang="en-GB" sz="2400" i="1" kern="0" dirty="0">
                <a:effectLst/>
                <a:latin typeface="Gill Sans MT" panose="020B0502020104020203" pitchFamily="34" charset="77"/>
                <a:ea typeface="Calibri"/>
                <a:cs typeface="Times New Roman"/>
              </a:rPr>
              <a:t>• Feminist Dissent </a:t>
            </a:r>
            <a:r>
              <a:rPr lang="en-GB" sz="2400" kern="0" dirty="0">
                <a:effectLst/>
                <a:latin typeface="Gill Sans MT" panose="020B0502020104020203" pitchFamily="34" charset="77"/>
                <a:ea typeface="Calibri"/>
                <a:cs typeface="Times New Roman"/>
              </a:rPr>
              <a:t>journal</a:t>
            </a:r>
            <a:endParaRPr lang="en-GB" sz="2400" i="1" kern="100" dirty="0">
              <a:effectLst/>
              <a:latin typeface="Gill Sans MT" panose="020B0502020104020203" pitchFamily="34" charset="77"/>
              <a:ea typeface="Calibri"/>
              <a:cs typeface="Times New Roman"/>
            </a:endParaRPr>
          </a:p>
          <a:p>
            <a:pPr marL="0" indent="-457200">
              <a:lnSpc>
                <a:spcPct val="100000"/>
              </a:lnSpc>
              <a:spcBef>
                <a:spcPts val="0"/>
              </a:spcBef>
              <a:buNone/>
            </a:pPr>
            <a:r>
              <a:rPr lang="en-GB" sz="2400" kern="0" dirty="0">
                <a:effectLst/>
                <a:latin typeface="Gill Sans MT" panose="020B0502020104020203" pitchFamily="34" charset="77"/>
                <a:ea typeface="Calibri"/>
                <a:cs typeface="Times New Roman"/>
              </a:rPr>
              <a:t>• Poetry at Warwick (PAW)</a:t>
            </a:r>
            <a:endParaRPr lang="en-GB" sz="2400" kern="100" dirty="0">
              <a:effectLst/>
              <a:latin typeface="Gill Sans MT" panose="020B0502020104020203" pitchFamily="34" charset="77"/>
              <a:ea typeface="Calibri"/>
              <a:cs typeface="Times New Roman"/>
            </a:endParaRPr>
          </a:p>
          <a:p>
            <a:pPr marL="0" indent="-457200">
              <a:lnSpc>
                <a:spcPct val="100000"/>
              </a:lnSpc>
              <a:spcBef>
                <a:spcPts val="0"/>
              </a:spcBef>
              <a:buNone/>
            </a:pPr>
            <a:r>
              <a:rPr lang="en-GB" sz="2400" kern="0" dirty="0">
                <a:latin typeface="Gill Sans MT" panose="020B0502020104020203" pitchFamily="34" charset="77"/>
                <a:ea typeface="Calibri"/>
                <a:cs typeface="Times New Roman"/>
              </a:rPr>
              <a:t>• Medical</a:t>
            </a:r>
            <a:r>
              <a:rPr lang="en-GB" sz="2400" kern="0" dirty="0">
                <a:effectLst/>
                <a:latin typeface="Gill Sans MT" panose="020B0502020104020203" pitchFamily="34" charset="77"/>
                <a:ea typeface="Calibri"/>
                <a:cs typeface="Times New Roman"/>
              </a:rPr>
              <a:t> Humanities</a:t>
            </a:r>
            <a:endParaRPr lang="en-GB" sz="2400" dirty="0">
              <a:latin typeface="Gill Sans MT" panose="020B0502020104020203" pitchFamily="34" charset="77"/>
              <a:ea typeface="Calibri"/>
              <a:cs typeface="Times New Roman"/>
            </a:endParaRPr>
          </a:p>
        </p:txBody>
      </p:sp>
    </p:spTree>
    <p:extLst>
      <p:ext uri="{BB962C8B-B14F-4D97-AF65-F5344CB8AC3E}">
        <p14:creationId xmlns:p14="http://schemas.microsoft.com/office/powerpoint/2010/main" val="3323489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9D5A4-7F6C-B754-33E9-5F3F7B855715}"/>
              </a:ext>
            </a:extLst>
          </p:cNvPr>
          <p:cNvSpPr>
            <a:spLocks noGrp="1"/>
          </p:cNvSpPr>
          <p:nvPr>
            <p:ph type="title"/>
          </p:nvPr>
        </p:nvSpPr>
        <p:spPr/>
        <p:txBody>
          <a:bodyPr/>
          <a:lstStyle/>
          <a:p>
            <a:r>
              <a:rPr lang="en-US" dirty="0">
                <a:latin typeface="Gill Sans MT" panose="020B0502020104020203" pitchFamily="34" charset="77"/>
              </a:rPr>
              <a:t>Beyond English</a:t>
            </a:r>
          </a:p>
        </p:txBody>
      </p:sp>
      <p:sp>
        <p:nvSpPr>
          <p:cNvPr id="3" name="Content Placeholder 2">
            <a:extLst>
              <a:ext uri="{FF2B5EF4-FFF2-40B4-BE49-F238E27FC236}">
                <a16:creationId xmlns:a16="http://schemas.microsoft.com/office/drawing/2014/main" id="{338936AE-0B08-4F67-12FA-11BAD5396192}"/>
              </a:ext>
            </a:extLst>
          </p:cNvPr>
          <p:cNvSpPr>
            <a:spLocks noGrp="1"/>
          </p:cNvSpPr>
          <p:nvPr>
            <p:ph idx="1"/>
          </p:nvPr>
        </p:nvSpPr>
        <p:spPr/>
        <p:txBody>
          <a:bodyPr>
            <a:normAutofit lnSpcReduction="10000"/>
          </a:bodyPr>
          <a:lstStyle/>
          <a:p>
            <a:pPr marL="0" indent="0">
              <a:buNone/>
            </a:pPr>
            <a:r>
              <a:rPr lang="en-US" dirty="0">
                <a:latin typeface="Gill Sans MT" panose="020B0502020104020203" pitchFamily="34" charset="77"/>
              </a:rPr>
              <a:t>Specialist research </a:t>
            </a:r>
            <a:r>
              <a:rPr lang="en-US" dirty="0" err="1">
                <a:latin typeface="Gill Sans MT" panose="020B0502020104020203" pitchFamily="34" charset="77"/>
              </a:rPr>
              <a:t>centres</a:t>
            </a:r>
            <a:r>
              <a:rPr lang="en-US" dirty="0">
                <a:latin typeface="Gill Sans MT" panose="020B0502020104020203" pitchFamily="34" charset="77"/>
              </a:rPr>
              <a:t> and networks:</a:t>
            </a:r>
          </a:p>
          <a:p>
            <a:pPr marL="0" indent="0">
              <a:buNone/>
            </a:pPr>
            <a:endParaRPr lang="en-US" dirty="0">
              <a:latin typeface="Gill Sans MT" panose="020B0502020104020203" pitchFamily="34" charset="77"/>
            </a:endParaRPr>
          </a:p>
          <a:p>
            <a:pPr>
              <a:buFontTx/>
              <a:buChar char="-"/>
            </a:pPr>
            <a:r>
              <a:rPr lang="en-US" dirty="0">
                <a:latin typeface="Gill Sans MT" panose="020B0502020104020203" pitchFamily="34" charset="77"/>
              </a:rPr>
              <a:t>Centre for Research in Philosophy, Literature &amp; the Arts (CRPLA)</a:t>
            </a:r>
          </a:p>
          <a:p>
            <a:pPr>
              <a:buFontTx/>
              <a:buChar char="-"/>
            </a:pPr>
            <a:r>
              <a:rPr lang="en-US" dirty="0">
                <a:latin typeface="Gill Sans MT" panose="020B0502020104020203" pitchFamily="34" charset="77"/>
              </a:rPr>
              <a:t>Centre for the Study of the Renaissance</a:t>
            </a:r>
          </a:p>
          <a:p>
            <a:pPr>
              <a:buFontTx/>
              <a:buChar char="-"/>
            </a:pPr>
            <a:r>
              <a:rPr lang="en-US" dirty="0">
                <a:latin typeface="Gill Sans MT" panose="020B0502020104020203" pitchFamily="34" charset="77"/>
              </a:rPr>
              <a:t>Centre for the Study of Women and Gender (CSWG)</a:t>
            </a:r>
          </a:p>
          <a:p>
            <a:pPr>
              <a:buFontTx/>
              <a:buChar char="-"/>
            </a:pPr>
            <a:r>
              <a:rPr lang="en-US" dirty="0">
                <a:latin typeface="Gill Sans MT" panose="020B0502020104020203" pitchFamily="34" charset="77"/>
              </a:rPr>
              <a:t>Centre for the History of Medicine</a:t>
            </a:r>
          </a:p>
          <a:p>
            <a:pPr>
              <a:buFontTx/>
              <a:buChar char="-"/>
            </a:pPr>
            <a:r>
              <a:rPr lang="en-GB" dirty="0">
                <a:latin typeface="Gill Sans MT" panose="020B0502020104020203" pitchFamily="34" charset="77"/>
              </a:rPr>
              <a:t>Environmental Humanities Network (EHN)</a:t>
            </a:r>
            <a:endParaRPr lang="en-US" dirty="0">
              <a:latin typeface="Gill Sans MT" panose="020B0502020104020203" pitchFamily="34" charset="77"/>
            </a:endParaRPr>
          </a:p>
          <a:p>
            <a:pPr>
              <a:buFontTx/>
              <a:buChar char="-"/>
            </a:pPr>
            <a:r>
              <a:rPr lang="en-US" dirty="0">
                <a:latin typeface="Gill Sans MT" panose="020B0502020104020203" pitchFamily="34" charset="77"/>
              </a:rPr>
              <a:t>Global History and Culture Centre; </a:t>
            </a:r>
            <a:r>
              <a:rPr lang="en-GB" dirty="0">
                <a:latin typeface="Gill Sans MT" panose="020B0502020104020203" pitchFamily="34" charset="77"/>
              </a:rPr>
              <a:t>Borders, Race, Ethnicity and Migration Network (BREM)</a:t>
            </a:r>
          </a:p>
          <a:p>
            <a:endParaRPr lang="en-US" dirty="0">
              <a:latin typeface="Gill Sans MT" panose="020B0502020104020203" pitchFamily="34" charset="77"/>
            </a:endParaRPr>
          </a:p>
        </p:txBody>
      </p:sp>
    </p:spTree>
    <p:extLst>
      <p:ext uri="{BB962C8B-B14F-4D97-AF65-F5344CB8AC3E}">
        <p14:creationId xmlns:p14="http://schemas.microsoft.com/office/powerpoint/2010/main" val="724426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parklers on glass jar">
            <a:extLst>
              <a:ext uri="{FF2B5EF4-FFF2-40B4-BE49-F238E27FC236}">
                <a16:creationId xmlns:a16="http://schemas.microsoft.com/office/drawing/2014/main" id="{44497520-0865-E3BC-35DA-51AAD0007272}"/>
              </a:ext>
            </a:extLst>
          </p:cNvPr>
          <p:cNvPicPr>
            <a:picLocks noChangeAspect="1"/>
          </p:cNvPicPr>
          <p:nvPr/>
        </p:nvPicPr>
        <p:blipFill rotWithShape="1">
          <a:blip r:embed="rId2"/>
          <a:srcRect l="2021" t="23391" r="7070"/>
          <a:stretch/>
        </p:blipFill>
        <p:spPr>
          <a:xfrm>
            <a:off x="20" y="10"/>
            <a:ext cx="12191981" cy="6857990"/>
          </a:xfrm>
          <a:prstGeom prst="rect">
            <a:avLst/>
          </a:prstGeom>
        </p:spPr>
      </p:pic>
      <p:sp>
        <p:nvSpPr>
          <p:cNvPr id="2" name="Title 1">
            <a:extLst>
              <a:ext uri="{FF2B5EF4-FFF2-40B4-BE49-F238E27FC236}">
                <a16:creationId xmlns:a16="http://schemas.microsoft.com/office/drawing/2014/main" id="{613A6E36-5202-184C-9D64-90CCE7A539F9}"/>
              </a:ext>
            </a:extLst>
          </p:cNvPr>
          <p:cNvSpPr>
            <a:spLocks noGrp="1"/>
          </p:cNvSpPr>
          <p:nvPr>
            <p:ph type="ctrTitle"/>
          </p:nvPr>
        </p:nvSpPr>
        <p:spPr>
          <a:xfrm>
            <a:off x="404553" y="3091928"/>
            <a:ext cx="9078562" cy="2387600"/>
          </a:xfrm>
        </p:spPr>
        <p:txBody>
          <a:bodyPr>
            <a:normAutofit/>
          </a:bodyPr>
          <a:lstStyle/>
          <a:p>
            <a:pPr algn="l"/>
            <a:r>
              <a:rPr lang="en-US" sz="6600" dirty="0">
                <a:solidFill>
                  <a:schemeClr val="bg1"/>
                </a:solidFill>
              </a:rPr>
              <a:t>HINDSIGHT is 2026</a:t>
            </a:r>
          </a:p>
        </p:txBody>
      </p:sp>
      <p:sp>
        <p:nvSpPr>
          <p:cNvPr id="3" name="Subtitle 2">
            <a:extLst>
              <a:ext uri="{FF2B5EF4-FFF2-40B4-BE49-F238E27FC236}">
                <a16:creationId xmlns:a16="http://schemas.microsoft.com/office/drawing/2014/main" id="{4C36BF19-14BB-2541-87CB-422DE1DA8753}"/>
              </a:ext>
            </a:extLst>
          </p:cNvPr>
          <p:cNvSpPr>
            <a:spLocks noGrp="1"/>
          </p:cNvSpPr>
          <p:nvPr>
            <p:ph type="subTitle" idx="1"/>
          </p:nvPr>
        </p:nvSpPr>
        <p:spPr>
          <a:xfrm>
            <a:off x="404553" y="5624945"/>
            <a:ext cx="9078562" cy="592975"/>
          </a:xfrm>
        </p:spPr>
        <p:txBody>
          <a:bodyPr anchor="ctr">
            <a:normAutofit/>
          </a:bodyPr>
          <a:lstStyle/>
          <a:p>
            <a:pPr algn="l"/>
            <a:r>
              <a:rPr lang="en-US"/>
              <a:t>Messages from ECLS staff</a:t>
            </a:r>
          </a:p>
        </p:txBody>
      </p:sp>
    </p:spTree>
    <p:extLst>
      <p:ext uri="{BB962C8B-B14F-4D97-AF65-F5344CB8AC3E}">
        <p14:creationId xmlns:p14="http://schemas.microsoft.com/office/powerpoint/2010/main" val="3521630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9632D-50BD-754B-8209-35B70B78F4B6}"/>
              </a:ext>
            </a:extLst>
          </p:cNvPr>
          <p:cNvSpPr>
            <a:spLocks noGrp="1"/>
          </p:cNvSpPr>
          <p:nvPr>
            <p:ph type="title"/>
          </p:nvPr>
        </p:nvSpPr>
        <p:spPr>
          <a:xfrm>
            <a:off x="1653363" y="365760"/>
            <a:ext cx="9367203" cy="1188720"/>
          </a:xfrm>
        </p:spPr>
        <p:txBody>
          <a:bodyPr>
            <a:normAutofit/>
          </a:bodyPr>
          <a:lstStyle/>
          <a:p>
            <a:r>
              <a:rPr lang="en-US" sz="4000" dirty="0">
                <a:latin typeface="Gill Sans MT" panose="020B0502020104020203" pitchFamily="34" charset="77"/>
              </a:rPr>
              <a:t>We contain multitudes…</a:t>
            </a:r>
          </a:p>
        </p:txBody>
      </p:sp>
      <p:sp>
        <p:nvSpPr>
          <p:cNvPr id="3" name="Content Placeholder 2">
            <a:extLst>
              <a:ext uri="{FF2B5EF4-FFF2-40B4-BE49-F238E27FC236}">
                <a16:creationId xmlns:a16="http://schemas.microsoft.com/office/drawing/2014/main" id="{D1AB7F20-032D-E041-8BC5-109FC396C6DD}"/>
              </a:ext>
            </a:extLst>
          </p:cNvPr>
          <p:cNvSpPr>
            <a:spLocks noGrp="1"/>
          </p:cNvSpPr>
          <p:nvPr>
            <p:ph idx="1"/>
          </p:nvPr>
        </p:nvSpPr>
        <p:spPr>
          <a:xfrm>
            <a:off x="1653363" y="2176272"/>
            <a:ext cx="9367204" cy="4041648"/>
          </a:xfrm>
        </p:spPr>
        <p:txBody>
          <a:bodyPr anchor="t">
            <a:normAutofit/>
          </a:bodyPr>
          <a:lstStyle/>
          <a:p>
            <a:pPr marL="0" indent="0">
              <a:buNone/>
            </a:pPr>
            <a:r>
              <a:rPr lang="en-GB" sz="2400" dirty="0">
                <a:latin typeface="Gill Sans MT" panose="020B0502020104020203" pitchFamily="34" charset="77"/>
              </a:rPr>
              <a:t>If there is one thing I wish I had known when I started my PhD, it is that the project I started on could never be contained by a thesis. The thesis is just one draft of many to come. To paraphrase Paul Valéry, a thesis is never completed, only abandoned. </a:t>
            </a:r>
            <a:br>
              <a:rPr lang="en-GB" sz="2400" dirty="0">
                <a:latin typeface="Gill Sans MT" panose="020B0502020104020203" pitchFamily="34" charset="77"/>
              </a:rPr>
            </a:br>
            <a:br>
              <a:rPr lang="en-GB" sz="2400" dirty="0">
                <a:latin typeface="Gill Sans MT" panose="020B0502020104020203" pitchFamily="34" charset="77"/>
              </a:rPr>
            </a:br>
            <a:r>
              <a:rPr lang="en-GB" sz="2400" dirty="0">
                <a:latin typeface="Gill Sans MT" panose="020B0502020104020203" pitchFamily="34" charset="77"/>
              </a:rPr>
              <a:t>Also, choose your mentors wisely – their mark will live long in your work. Make the most of your mentors and take care of them – as much as you need and value their support, they value yours. And they won’t be around forever. Ars longa, vita brevis! </a:t>
            </a:r>
          </a:p>
          <a:p>
            <a:endParaRPr lang="en-GB" sz="2400" dirty="0">
              <a:latin typeface="Gill Sans MT" panose="020B0502020104020203" pitchFamily="34" charset="77"/>
            </a:endParaRPr>
          </a:p>
          <a:p>
            <a:pPr marL="0" indent="0">
              <a:buNone/>
            </a:pPr>
            <a:r>
              <a:rPr lang="en-GB" sz="2400" dirty="0">
                <a:latin typeface="Gill Sans MT" panose="020B0502020104020203" pitchFamily="34" charset="77"/>
              </a:rPr>
              <a:t>Jonathan Skinner</a:t>
            </a:r>
            <a:endParaRPr lang="en-US" sz="2400" dirty="0">
              <a:latin typeface="Gill Sans MT" panose="020B0502020104020203" pitchFamily="34" charset="77"/>
            </a:endParaRPr>
          </a:p>
        </p:txBody>
      </p:sp>
    </p:spTree>
    <p:extLst>
      <p:ext uri="{BB962C8B-B14F-4D97-AF65-F5344CB8AC3E}">
        <p14:creationId xmlns:p14="http://schemas.microsoft.com/office/powerpoint/2010/main" val="1563611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DD150-3D05-D241-A79A-19D6C91BFF84}"/>
              </a:ext>
            </a:extLst>
          </p:cNvPr>
          <p:cNvSpPr>
            <a:spLocks noGrp="1"/>
          </p:cNvSpPr>
          <p:nvPr>
            <p:ph type="title"/>
          </p:nvPr>
        </p:nvSpPr>
        <p:spPr>
          <a:xfrm>
            <a:off x="643467" y="321734"/>
            <a:ext cx="10905066" cy="1135737"/>
          </a:xfrm>
        </p:spPr>
        <p:txBody>
          <a:bodyPr>
            <a:normAutofit/>
          </a:bodyPr>
          <a:lstStyle/>
          <a:p>
            <a:r>
              <a:rPr lang="en-US" sz="4000" dirty="0">
                <a:latin typeface="Gill Sans MT" panose="020B0502020104020203" pitchFamily="34" charset="77"/>
              </a:rPr>
              <a:t>Perfection is an illusion…</a:t>
            </a:r>
          </a:p>
        </p:txBody>
      </p:sp>
      <p:sp>
        <p:nvSpPr>
          <p:cNvPr id="7" name="Content Placeholder 2">
            <a:extLst>
              <a:ext uri="{FF2B5EF4-FFF2-40B4-BE49-F238E27FC236}">
                <a16:creationId xmlns:a16="http://schemas.microsoft.com/office/drawing/2014/main" id="{0C7C217E-ECB8-5C48-9210-5AC39ED401FD}"/>
              </a:ext>
            </a:extLst>
          </p:cNvPr>
          <p:cNvSpPr>
            <a:spLocks noGrp="1"/>
          </p:cNvSpPr>
          <p:nvPr>
            <p:ph idx="1"/>
          </p:nvPr>
        </p:nvSpPr>
        <p:spPr>
          <a:xfrm>
            <a:off x="643467" y="1782981"/>
            <a:ext cx="10905066" cy="4393982"/>
          </a:xfrm>
        </p:spPr>
        <p:txBody>
          <a:bodyPr>
            <a:normAutofit/>
          </a:bodyPr>
          <a:lstStyle/>
          <a:p>
            <a:pPr marL="0" indent="0" fontAlgn="base">
              <a:buNone/>
            </a:pPr>
            <a:r>
              <a:rPr lang="en-GB" sz="2400" dirty="0">
                <a:latin typeface="Gill Sans MT" panose="020B0502020104020203" pitchFamily="34" charset="77"/>
              </a:rPr>
              <a:t>The one thing I would tell my younger self embarking on the PhD is that this is as good as it gets 🙂</a:t>
            </a:r>
          </a:p>
          <a:p>
            <a:pPr marL="0" indent="0" fontAlgn="base">
              <a:buNone/>
            </a:pPr>
            <a:br>
              <a:rPr lang="en-GB" sz="2400" dirty="0">
                <a:latin typeface="Gill Sans MT" panose="020B0502020104020203" pitchFamily="34" charset="77"/>
              </a:rPr>
            </a:br>
            <a:r>
              <a:rPr lang="en-GB" sz="2400" dirty="0">
                <a:latin typeface="Gill Sans MT" panose="020B0502020104020203" pitchFamily="34" charset="77"/>
              </a:rPr>
              <a:t>But one thing a supervisor said to me right at the beginning which always stuck with me, and I now say it to my students: you never finish a PhD, you just abandon it. It sounds cynical, but actually it was very insightful – perfection is an illusion, and there’s always another book or article to read, but at some point you just have to accept it is what it is, and it’s time to stop!</a:t>
            </a:r>
          </a:p>
          <a:p>
            <a:pPr fontAlgn="base"/>
            <a:endParaRPr lang="en-GB" sz="2400" dirty="0">
              <a:latin typeface="Gill Sans MT" panose="020B0502020104020203" pitchFamily="34" charset="77"/>
            </a:endParaRPr>
          </a:p>
          <a:p>
            <a:pPr marL="0" indent="0" fontAlgn="base">
              <a:buNone/>
            </a:pPr>
            <a:r>
              <a:rPr lang="en-GB" sz="2400" dirty="0">
                <a:latin typeface="Gill Sans MT" panose="020B0502020104020203" pitchFamily="34" charset="77"/>
              </a:rPr>
              <a:t>Mark Storey</a:t>
            </a:r>
            <a:br>
              <a:rPr lang="en-GB" sz="2400" dirty="0">
                <a:latin typeface="Gill Sans MT" panose="020B0502020104020203" pitchFamily="34" charset="77"/>
              </a:rPr>
            </a:br>
            <a:endParaRPr lang="en-US" sz="2400" dirty="0">
              <a:latin typeface="Gill Sans MT" panose="020B0502020104020203" pitchFamily="34" charset="77"/>
            </a:endParaRPr>
          </a:p>
        </p:txBody>
      </p:sp>
    </p:spTree>
    <p:extLst>
      <p:ext uri="{BB962C8B-B14F-4D97-AF65-F5344CB8AC3E}">
        <p14:creationId xmlns:p14="http://schemas.microsoft.com/office/powerpoint/2010/main" val="2103169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0A2B8-4392-BD44-94BA-D6069D115BA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kern="1200">
                <a:solidFill>
                  <a:srgbClr val="FFFFFF"/>
                </a:solidFill>
                <a:latin typeface="+mj-lt"/>
                <a:ea typeface="+mj-ea"/>
                <a:cs typeface="+mj-cs"/>
              </a:rPr>
              <a:t>I’m not feeling that right now… </a:t>
            </a:r>
            <a:br>
              <a:rPr lang="en-US" sz="3300" kern="1200">
                <a:solidFill>
                  <a:srgbClr val="FFFFFF"/>
                </a:solidFill>
                <a:latin typeface="+mj-lt"/>
                <a:ea typeface="+mj-ea"/>
                <a:cs typeface="+mj-cs"/>
              </a:rPr>
            </a:br>
            <a:r>
              <a:rPr lang="en-US" sz="3300" kern="1200">
                <a:solidFill>
                  <a:srgbClr val="FFFFFF"/>
                </a:solidFill>
                <a:latin typeface="+mj-lt"/>
                <a:ea typeface="+mj-ea"/>
                <a:cs typeface="+mj-cs"/>
              </a:rPr>
              <a:t>from Paulo de Medeiros</a:t>
            </a:r>
          </a:p>
        </p:txBody>
      </p:sp>
      <p:pic>
        <p:nvPicPr>
          <p:cNvPr id="4" name="Content Placeholder 3">
            <a:extLst>
              <a:ext uri="{FF2B5EF4-FFF2-40B4-BE49-F238E27FC236}">
                <a16:creationId xmlns:a16="http://schemas.microsoft.com/office/drawing/2014/main" id="{A6AE7C31-E5A6-8042-BD89-87BA3852EC19}"/>
              </a:ext>
            </a:extLst>
          </p:cNvPr>
          <p:cNvPicPr>
            <a:picLocks noGrp="1" noChangeAspect="1"/>
          </p:cNvPicPr>
          <p:nvPr>
            <p:ph idx="1"/>
          </p:nvPr>
        </p:nvPicPr>
        <p:blipFill>
          <a:blip r:embed="rId2"/>
          <a:stretch>
            <a:fillRect/>
          </a:stretch>
        </p:blipFill>
        <p:spPr>
          <a:xfrm>
            <a:off x="1847664" y="251006"/>
            <a:ext cx="8119815" cy="6191358"/>
          </a:xfrm>
          <a:prstGeom prst="rect">
            <a:avLst/>
          </a:prstGeom>
        </p:spPr>
      </p:pic>
    </p:spTree>
    <p:extLst>
      <p:ext uri="{BB962C8B-B14F-4D97-AF65-F5344CB8AC3E}">
        <p14:creationId xmlns:p14="http://schemas.microsoft.com/office/powerpoint/2010/main" val="1119042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 open book and on top are eyeglasses and pen">
            <a:extLst>
              <a:ext uri="{FF2B5EF4-FFF2-40B4-BE49-F238E27FC236}">
                <a16:creationId xmlns:a16="http://schemas.microsoft.com/office/drawing/2014/main" id="{28091ABC-AF90-E01D-9E0F-57015939D21F}"/>
              </a:ext>
            </a:extLst>
          </p:cNvPr>
          <p:cNvPicPr>
            <a:picLocks noChangeAspect="1"/>
          </p:cNvPicPr>
          <p:nvPr/>
        </p:nvPicPr>
        <p:blipFill rotWithShape="1">
          <a:blip r:embed="rId2"/>
          <a:srcRect r="5882" b="-1"/>
          <a:stretch/>
        </p:blipFill>
        <p:spPr>
          <a:xfrm>
            <a:off x="0" y="0"/>
            <a:ext cx="7734300" cy="5485389"/>
          </a:xfrm>
          <a:prstGeom prst="rect">
            <a:avLst/>
          </a:prstGeom>
        </p:spPr>
      </p:pic>
      <p:sp>
        <p:nvSpPr>
          <p:cNvPr id="2" name="Title 1">
            <a:extLst>
              <a:ext uri="{FF2B5EF4-FFF2-40B4-BE49-F238E27FC236}">
                <a16:creationId xmlns:a16="http://schemas.microsoft.com/office/drawing/2014/main" id="{6C003DE4-F91A-4040-99F2-B89D95CB2CBD}"/>
              </a:ext>
            </a:extLst>
          </p:cNvPr>
          <p:cNvSpPr>
            <a:spLocks noGrp="1"/>
          </p:cNvSpPr>
          <p:nvPr>
            <p:ph type="title"/>
          </p:nvPr>
        </p:nvSpPr>
        <p:spPr>
          <a:xfrm>
            <a:off x="8003240" y="183589"/>
            <a:ext cx="3822189" cy="1899912"/>
          </a:xfrm>
        </p:spPr>
        <p:txBody>
          <a:bodyPr>
            <a:normAutofit/>
          </a:bodyPr>
          <a:lstStyle/>
          <a:p>
            <a:r>
              <a:rPr lang="en-US" sz="4000" dirty="0">
                <a:latin typeface="Gill Sans MT" panose="020B0502020104020203" pitchFamily="34" charset="77"/>
              </a:rPr>
              <a:t>Write, write, write</a:t>
            </a:r>
          </a:p>
        </p:txBody>
      </p:sp>
      <p:sp>
        <p:nvSpPr>
          <p:cNvPr id="3" name="Content Placeholder 2">
            <a:extLst>
              <a:ext uri="{FF2B5EF4-FFF2-40B4-BE49-F238E27FC236}">
                <a16:creationId xmlns:a16="http://schemas.microsoft.com/office/drawing/2014/main" id="{A031C1FB-5B14-F049-86C9-C10B7701B32D}"/>
              </a:ext>
            </a:extLst>
          </p:cNvPr>
          <p:cNvSpPr>
            <a:spLocks noGrp="1"/>
          </p:cNvSpPr>
          <p:nvPr>
            <p:ph idx="1"/>
          </p:nvPr>
        </p:nvSpPr>
        <p:spPr>
          <a:xfrm>
            <a:off x="8003241" y="1918447"/>
            <a:ext cx="3822189" cy="4238345"/>
          </a:xfrm>
        </p:spPr>
        <p:txBody>
          <a:bodyPr>
            <a:normAutofit fontScale="70000" lnSpcReduction="20000"/>
          </a:bodyPr>
          <a:lstStyle/>
          <a:p>
            <a:pPr marL="0" indent="0" fontAlgn="base">
              <a:buNone/>
            </a:pPr>
            <a:r>
              <a:rPr lang="en-GB" sz="2600" dirty="0">
                <a:latin typeface="Gill Sans MT" panose="020B0502020104020203" pitchFamily="34" charset="77"/>
              </a:rPr>
              <a:t>If there is one thing I wish I had known when I started my PhD, it's that it's NEVER too early to start writing. Writing always helps – it’s a process as much as a product. </a:t>
            </a:r>
          </a:p>
          <a:p>
            <a:pPr marL="0" indent="0" fontAlgn="base">
              <a:buNone/>
            </a:pPr>
            <a:br>
              <a:rPr lang="en-GB" sz="2600" dirty="0">
                <a:latin typeface="Gill Sans MT" panose="020B0502020104020203" pitchFamily="34" charset="77"/>
              </a:rPr>
            </a:br>
            <a:r>
              <a:rPr lang="en-GB" sz="2600" dirty="0">
                <a:latin typeface="Gill Sans MT" panose="020B0502020104020203" pitchFamily="34" charset="77"/>
              </a:rPr>
              <a:t>E. L. Doctorow on writing:  “Writing a novel is like driving a car at night. You can see only as far as your headlights, but you can make the whole trip that way.”  [Perhaps not entirely helpful for a PhD, but will help you get through the first year, perhaps.]</a:t>
            </a:r>
          </a:p>
          <a:p>
            <a:pPr marL="0" indent="0" fontAlgn="base">
              <a:buNone/>
            </a:pPr>
            <a:br>
              <a:rPr lang="en-GB" sz="2600" dirty="0">
                <a:latin typeface="Gill Sans MT" panose="020B0502020104020203" pitchFamily="34" charset="77"/>
              </a:rPr>
            </a:br>
            <a:r>
              <a:rPr lang="en-GB" sz="2600" dirty="0">
                <a:latin typeface="Gill Sans MT" panose="020B0502020104020203" pitchFamily="34" charset="77"/>
              </a:rPr>
              <a:t>Anne Lamott in </a:t>
            </a:r>
            <a:r>
              <a:rPr lang="en-GB" sz="2600" i="1" dirty="0">
                <a:latin typeface="Gill Sans MT" panose="020B0502020104020203" pitchFamily="34" charset="77"/>
              </a:rPr>
              <a:t>Bird by Bird</a:t>
            </a:r>
            <a:r>
              <a:rPr lang="en-GB" sz="2600" dirty="0">
                <a:latin typeface="Gill Sans MT" panose="020B0502020104020203" pitchFamily="34" charset="77"/>
              </a:rPr>
              <a:t>: “Almost all good writing begins with terrible first efforts. You need to start somewhere.”</a:t>
            </a:r>
          </a:p>
          <a:p>
            <a:pPr marL="0" indent="0" fontAlgn="base">
              <a:buNone/>
            </a:pPr>
            <a:r>
              <a:rPr lang="en-GB" sz="2600" dirty="0">
                <a:latin typeface="Gill Sans MT" panose="020B0502020104020203" pitchFamily="34" charset="77"/>
              </a:rPr>
              <a:t>Liz Barry</a:t>
            </a:r>
          </a:p>
          <a:p>
            <a:endParaRPr lang="en-US" sz="1300" dirty="0">
              <a:latin typeface="Gill Sans MT" panose="020B0502020104020203" pitchFamily="34" charset="77"/>
            </a:endParaRPr>
          </a:p>
        </p:txBody>
      </p:sp>
    </p:spTree>
    <p:extLst>
      <p:ext uri="{BB962C8B-B14F-4D97-AF65-F5344CB8AC3E}">
        <p14:creationId xmlns:p14="http://schemas.microsoft.com/office/powerpoint/2010/main" val="811173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36257-57F3-0540-AFC0-A63F9983CDD8}"/>
              </a:ext>
            </a:extLst>
          </p:cNvPr>
          <p:cNvSpPr>
            <a:spLocks noGrp="1"/>
          </p:cNvSpPr>
          <p:nvPr>
            <p:ph type="title"/>
          </p:nvPr>
        </p:nvSpPr>
        <p:spPr>
          <a:xfrm>
            <a:off x="841248" y="548640"/>
            <a:ext cx="3600860" cy="5431536"/>
          </a:xfrm>
        </p:spPr>
        <p:txBody>
          <a:bodyPr>
            <a:normAutofit/>
          </a:bodyPr>
          <a:lstStyle/>
          <a:p>
            <a:r>
              <a:rPr lang="en-US" sz="5400" dirty="0">
                <a:latin typeface="Gill Sans MT" panose="020B0502020104020203" pitchFamily="34" charset="77"/>
              </a:rPr>
              <a:t>Good enough is good enough</a:t>
            </a:r>
          </a:p>
        </p:txBody>
      </p:sp>
      <p:sp>
        <p:nvSpPr>
          <p:cNvPr id="3" name="Content Placeholder 2">
            <a:extLst>
              <a:ext uri="{FF2B5EF4-FFF2-40B4-BE49-F238E27FC236}">
                <a16:creationId xmlns:a16="http://schemas.microsoft.com/office/drawing/2014/main" id="{E894DD42-9F38-014B-B158-80841546539F}"/>
              </a:ext>
            </a:extLst>
          </p:cNvPr>
          <p:cNvSpPr>
            <a:spLocks noGrp="1"/>
          </p:cNvSpPr>
          <p:nvPr>
            <p:ph idx="1"/>
          </p:nvPr>
        </p:nvSpPr>
        <p:spPr>
          <a:xfrm>
            <a:off x="5126418" y="552091"/>
            <a:ext cx="6224335" cy="5431536"/>
          </a:xfrm>
        </p:spPr>
        <p:txBody>
          <a:bodyPr anchor="ctr">
            <a:normAutofit/>
          </a:bodyPr>
          <a:lstStyle/>
          <a:p>
            <a:pPr marL="0" indent="0" fontAlgn="base">
              <a:buNone/>
            </a:pPr>
            <a:r>
              <a:rPr lang="en-GB" sz="2000" dirty="0">
                <a:latin typeface="Gill Sans MT" panose="020B0502020104020203" pitchFamily="34" charset="77"/>
              </a:rPr>
              <a:t>Warwick PhD Life Blog: </a:t>
            </a:r>
            <a:r>
              <a:rPr lang="en-GB" sz="2000" dirty="0">
                <a:latin typeface="Gill Sans MT" panose="020B0502020104020203" pitchFamily="34" charset="77"/>
                <a:hlinkClick r:id="rId2"/>
              </a:rPr>
              <a:t>https://doctorallife.wordpress.com/</a:t>
            </a:r>
            <a:endParaRPr lang="en-GB" sz="2000" dirty="0">
              <a:latin typeface="Gill Sans MT" panose="020B0502020104020203" pitchFamily="34" charset="77"/>
            </a:endParaRPr>
          </a:p>
          <a:p>
            <a:pPr marL="0" indent="0" fontAlgn="base">
              <a:buNone/>
            </a:pPr>
            <a:endParaRPr lang="en-GB" sz="2000" dirty="0">
              <a:latin typeface="Gill Sans MT" panose="020B0502020104020203" pitchFamily="34" charset="77"/>
            </a:endParaRPr>
          </a:p>
          <a:p>
            <a:pPr marL="0" indent="0" fontAlgn="base">
              <a:buNone/>
            </a:pPr>
            <a:r>
              <a:rPr lang="en-GB" sz="2000" dirty="0">
                <a:latin typeface="Gill Sans MT" panose="020B0502020104020203" pitchFamily="34" charset="77"/>
              </a:rPr>
              <a:t>Check out Petra Kolber’s TED talk titled </a:t>
            </a:r>
            <a:r>
              <a:rPr lang="en-GB" sz="2000" dirty="0">
                <a:latin typeface="Gill Sans MT" panose="020B0502020104020203" pitchFamily="34" charset="77"/>
                <a:hlinkClick r:id="rId3"/>
              </a:rPr>
              <a:t>“The Perfection Detox”</a:t>
            </a:r>
            <a:r>
              <a:rPr lang="en-GB" sz="2000" dirty="0">
                <a:latin typeface="Gill Sans MT" panose="020B0502020104020203" pitchFamily="34" charset="77"/>
              </a:rPr>
              <a:t> for some sharp insights into the perils of perfectionism</a:t>
            </a:r>
          </a:p>
          <a:p>
            <a:pPr marL="0" indent="0" fontAlgn="base">
              <a:buNone/>
            </a:pPr>
            <a:endParaRPr lang="en-GB" sz="2000" dirty="0">
              <a:latin typeface="Gill Sans MT" panose="020B0502020104020203" pitchFamily="34" charset="77"/>
            </a:endParaRPr>
          </a:p>
          <a:p>
            <a:pPr marL="0" indent="0" fontAlgn="base">
              <a:buNone/>
            </a:pPr>
            <a:r>
              <a:rPr lang="en-GB" sz="2000" dirty="0">
                <a:latin typeface="Gill Sans MT" panose="020B0502020104020203" pitchFamily="34" charset="77"/>
                <a:hlinkClick r:id="rId4"/>
              </a:rPr>
              <a:t>Piled Higher and Deeper: PhD Comics</a:t>
            </a:r>
            <a:r>
              <a:rPr lang="en-GB" sz="2000" dirty="0">
                <a:latin typeface="Gill Sans MT" panose="020B0502020104020203" pitchFamily="34" charset="77"/>
              </a:rPr>
              <a:t> (also on </a:t>
            </a:r>
            <a:r>
              <a:rPr lang="en-GB" sz="2000" dirty="0">
                <a:latin typeface="Gill Sans MT" panose="020B0502020104020203" pitchFamily="34" charset="77"/>
                <a:hlinkClick r:id="rId5"/>
              </a:rPr>
              <a:t>YouTube</a:t>
            </a:r>
            <a:r>
              <a:rPr lang="en-GB" sz="2000" dirty="0">
                <a:latin typeface="Gill Sans MT" panose="020B0502020104020203" pitchFamily="34" charset="77"/>
              </a:rPr>
              <a:t> and </a:t>
            </a:r>
            <a:r>
              <a:rPr lang="en-GB" sz="2000" dirty="0">
                <a:latin typeface="Gill Sans MT" panose="020B0502020104020203" pitchFamily="34" charset="77"/>
                <a:hlinkClick r:id="rId6"/>
              </a:rPr>
              <a:t>Instagram</a:t>
            </a:r>
            <a:r>
              <a:rPr lang="en-GB" sz="2000" dirty="0">
                <a:latin typeface="Gill Sans MT" panose="020B0502020104020203" pitchFamily="34" charset="77"/>
              </a:rPr>
              <a:t>)</a:t>
            </a:r>
          </a:p>
          <a:p>
            <a:pPr marL="0" indent="0" fontAlgn="base">
              <a:buNone/>
            </a:pPr>
            <a:endParaRPr lang="en-GB" sz="2000" dirty="0">
              <a:latin typeface="Gill Sans MT" panose="020B0502020104020203" pitchFamily="34" charset="77"/>
            </a:endParaRPr>
          </a:p>
          <a:p>
            <a:pPr marL="0" indent="0" fontAlgn="base">
              <a:buNone/>
            </a:pPr>
            <a:r>
              <a:rPr lang="en-GB" sz="2000" dirty="0">
                <a:latin typeface="Gill Sans MT" panose="020B0502020104020203" pitchFamily="34" charset="77"/>
              </a:rPr>
              <a:t>(contributed by Liz Barry and Paulo de Medeiros )</a:t>
            </a:r>
          </a:p>
          <a:p>
            <a:endParaRPr lang="en-US" sz="2000" dirty="0">
              <a:latin typeface="Gill Sans MT" panose="020B0502020104020203" pitchFamily="34" charset="77"/>
            </a:endParaRPr>
          </a:p>
        </p:txBody>
      </p:sp>
    </p:spTree>
    <p:extLst>
      <p:ext uri="{BB962C8B-B14F-4D97-AF65-F5344CB8AC3E}">
        <p14:creationId xmlns:p14="http://schemas.microsoft.com/office/powerpoint/2010/main" val="2495392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6E830-C193-494E-84F5-1BEA0CB2D9A4}"/>
              </a:ext>
            </a:extLst>
          </p:cNvPr>
          <p:cNvSpPr>
            <a:spLocks noGrp="1"/>
          </p:cNvSpPr>
          <p:nvPr>
            <p:ph type="title"/>
          </p:nvPr>
        </p:nvSpPr>
        <p:spPr>
          <a:xfrm>
            <a:off x="621792" y="1161288"/>
            <a:ext cx="3602736" cy="4526280"/>
          </a:xfrm>
        </p:spPr>
        <p:txBody>
          <a:bodyPr>
            <a:normAutofit/>
          </a:bodyPr>
          <a:lstStyle/>
          <a:p>
            <a:r>
              <a:rPr lang="en-US" sz="4000" dirty="0">
                <a:latin typeface="Gill Sans MT" panose="020B0502020104020203" pitchFamily="34" charset="77"/>
              </a:rPr>
              <a:t>Learn by making mistakes</a:t>
            </a:r>
          </a:p>
        </p:txBody>
      </p:sp>
      <p:sp>
        <p:nvSpPr>
          <p:cNvPr id="3" name="Content Placeholder 2">
            <a:extLst>
              <a:ext uri="{FF2B5EF4-FFF2-40B4-BE49-F238E27FC236}">
                <a16:creationId xmlns:a16="http://schemas.microsoft.com/office/drawing/2014/main" id="{7756CA2D-FB2B-1540-A6A2-EA0FEE98B39D}"/>
              </a:ext>
            </a:extLst>
          </p:cNvPr>
          <p:cNvSpPr>
            <a:spLocks noGrp="1"/>
          </p:cNvSpPr>
          <p:nvPr>
            <p:ph idx="1"/>
          </p:nvPr>
        </p:nvSpPr>
        <p:spPr>
          <a:xfrm>
            <a:off x="5434149" y="932688"/>
            <a:ext cx="5916603" cy="4992624"/>
          </a:xfrm>
        </p:spPr>
        <p:txBody>
          <a:bodyPr anchor="ctr">
            <a:normAutofit/>
          </a:bodyPr>
          <a:lstStyle/>
          <a:p>
            <a:pPr marL="0" indent="0">
              <a:buNone/>
            </a:pPr>
            <a:r>
              <a:rPr lang="en-GB" sz="2000" dirty="0">
                <a:latin typeface="Gill Sans MT" panose="020B0502020104020203" pitchFamily="34" charset="77"/>
              </a:rPr>
              <a:t>If there is one thing I wish I had known when I started my PhD, it is ... if you're anything like me, you will make many mistakes along the way, and that is completely ok, even if the stakes seem high – be patient with yourself; you are learning, and the only way to learn is by making mistakes.</a:t>
            </a:r>
          </a:p>
          <a:p>
            <a:pPr marL="0" indent="0">
              <a:buNone/>
            </a:pPr>
            <a:endParaRPr lang="en-GB" sz="2000" dirty="0">
              <a:latin typeface="Gill Sans MT" panose="020B0502020104020203" pitchFamily="34" charset="77"/>
            </a:endParaRPr>
          </a:p>
          <a:p>
            <a:pPr marL="0" indent="0">
              <a:buNone/>
            </a:pPr>
            <a:r>
              <a:rPr lang="en-GB" sz="2000" dirty="0">
                <a:latin typeface="Gill Sans MT" panose="020B0502020104020203" pitchFamily="34" charset="77"/>
              </a:rPr>
              <a:t>Matt Franks</a:t>
            </a:r>
            <a:endParaRPr lang="en-US" sz="2000" dirty="0">
              <a:latin typeface="Gill Sans MT" panose="020B0502020104020203" pitchFamily="34" charset="77"/>
            </a:endParaRPr>
          </a:p>
        </p:txBody>
      </p:sp>
    </p:spTree>
    <p:extLst>
      <p:ext uri="{BB962C8B-B14F-4D97-AF65-F5344CB8AC3E}">
        <p14:creationId xmlns:p14="http://schemas.microsoft.com/office/powerpoint/2010/main" val="982850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A5C3F-4C16-8E44-BCD5-FF61E1CDB07A}"/>
              </a:ext>
            </a:extLst>
          </p:cNvPr>
          <p:cNvSpPr>
            <a:spLocks noGrp="1"/>
          </p:cNvSpPr>
          <p:nvPr>
            <p:ph type="title"/>
          </p:nvPr>
        </p:nvSpPr>
        <p:spPr>
          <a:xfrm>
            <a:off x="640080" y="325369"/>
            <a:ext cx="4368602" cy="1956841"/>
          </a:xfrm>
        </p:spPr>
        <p:txBody>
          <a:bodyPr anchor="b">
            <a:normAutofit/>
          </a:bodyPr>
          <a:lstStyle/>
          <a:p>
            <a:r>
              <a:rPr lang="en-US" sz="5400" dirty="0">
                <a:latin typeface="Gill Sans MT" panose="020B0502020104020203" pitchFamily="34" charset="77"/>
              </a:rPr>
              <a:t>It will come together</a:t>
            </a:r>
          </a:p>
        </p:txBody>
      </p:sp>
      <p:sp>
        <p:nvSpPr>
          <p:cNvPr id="3" name="Content Placeholder 2">
            <a:extLst>
              <a:ext uri="{FF2B5EF4-FFF2-40B4-BE49-F238E27FC236}">
                <a16:creationId xmlns:a16="http://schemas.microsoft.com/office/drawing/2014/main" id="{431021AE-BE5F-1946-8679-ED47A664467C}"/>
              </a:ext>
            </a:extLst>
          </p:cNvPr>
          <p:cNvSpPr>
            <a:spLocks noGrp="1"/>
          </p:cNvSpPr>
          <p:nvPr>
            <p:ph idx="1"/>
          </p:nvPr>
        </p:nvSpPr>
        <p:spPr>
          <a:xfrm>
            <a:off x="640080" y="2872899"/>
            <a:ext cx="4243589" cy="3320668"/>
          </a:xfrm>
        </p:spPr>
        <p:txBody>
          <a:bodyPr>
            <a:normAutofit/>
          </a:bodyPr>
          <a:lstStyle/>
          <a:p>
            <a:pPr marL="0" indent="0" fontAlgn="base">
              <a:buNone/>
            </a:pPr>
            <a:r>
              <a:rPr lang="en-GB" sz="2200" dirty="0">
                <a:latin typeface="Gill Sans MT" panose="020B0502020104020203" pitchFamily="34" charset="77"/>
              </a:rPr>
              <a:t>At the point when you’re most worried your thesis is too sprawling, messy, or covers too many ideas/writers/concepts, just keep writing and it will come together.</a:t>
            </a:r>
          </a:p>
          <a:p>
            <a:pPr fontAlgn="base"/>
            <a:endParaRPr lang="en-GB" sz="2200" dirty="0">
              <a:latin typeface="Gill Sans MT" panose="020B0502020104020203" pitchFamily="34" charset="77"/>
            </a:endParaRPr>
          </a:p>
          <a:p>
            <a:pPr marL="0" indent="0" fontAlgn="base">
              <a:buNone/>
            </a:pPr>
            <a:r>
              <a:rPr lang="en-GB" sz="2200" dirty="0">
                <a:latin typeface="Gill Sans MT" panose="020B0502020104020203" pitchFamily="34" charset="77"/>
              </a:rPr>
              <a:t>Emma Mason</a:t>
            </a:r>
            <a:br>
              <a:rPr lang="en-GB" sz="2200" dirty="0">
                <a:latin typeface="Gill Sans MT" panose="020B0502020104020203" pitchFamily="34" charset="77"/>
              </a:rPr>
            </a:br>
            <a:endParaRPr lang="en-US" sz="2200" dirty="0">
              <a:latin typeface="Gill Sans MT" panose="020B0502020104020203" pitchFamily="34" charset="77"/>
            </a:endParaRPr>
          </a:p>
        </p:txBody>
      </p:sp>
      <p:pic>
        <p:nvPicPr>
          <p:cNvPr id="5" name="Picture 4" descr="Stack of magazines on table">
            <a:extLst>
              <a:ext uri="{FF2B5EF4-FFF2-40B4-BE49-F238E27FC236}">
                <a16:creationId xmlns:a16="http://schemas.microsoft.com/office/drawing/2014/main" id="{7E510288-94A7-4882-4078-B185A9329EBD}"/>
              </a:ext>
            </a:extLst>
          </p:cNvPr>
          <p:cNvPicPr>
            <a:picLocks noChangeAspect="1"/>
          </p:cNvPicPr>
          <p:nvPr/>
        </p:nvPicPr>
        <p:blipFill rotWithShape="1">
          <a:blip r:embed="rId2"/>
          <a:srcRect l="32859" r="18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95819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AA41E-7774-7746-9A4E-DA08ECDEDB87}"/>
              </a:ext>
            </a:extLst>
          </p:cNvPr>
          <p:cNvSpPr>
            <a:spLocks noGrp="1"/>
          </p:cNvSpPr>
          <p:nvPr>
            <p:ph type="title"/>
          </p:nvPr>
        </p:nvSpPr>
        <p:spPr>
          <a:xfrm>
            <a:off x="838199" y="537883"/>
            <a:ext cx="4783697" cy="1942810"/>
          </a:xfrm>
        </p:spPr>
        <p:txBody>
          <a:bodyPr anchor="b">
            <a:normAutofit/>
          </a:bodyPr>
          <a:lstStyle/>
          <a:p>
            <a:r>
              <a:rPr lang="en-US" sz="4000" dirty="0">
                <a:latin typeface="Gill Sans MT" panose="020B0502020104020203" pitchFamily="34" charset="77"/>
              </a:rPr>
              <a:t>Comparison is the thief of joy</a:t>
            </a:r>
          </a:p>
        </p:txBody>
      </p:sp>
      <p:sp>
        <p:nvSpPr>
          <p:cNvPr id="3" name="Content Placeholder 2">
            <a:extLst>
              <a:ext uri="{FF2B5EF4-FFF2-40B4-BE49-F238E27FC236}">
                <a16:creationId xmlns:a16="http://schemas.microsoft.com/office/drawing/2014/main" id="{D435648A-F69E-D54F-9CEE-C2F3607E2FB4}"/>
              </a:ext>
            </a:extLst>
          </p:cNvPr>
          <p:cNvSpPr>
            <a:spLocks noGrp="1"/>
          </p:cNvSpPr>
          <p:nvPr>
            <p:ph idx="1"/>
          </p:nvPr>
        </p:nvSpPr>
        <p:spPr>
          <a:xfrm>
            <a:off x="838199" y="2686323"/>
            <a:ext cx="4783697" cy="3433583"/>
          </a:xfrm>
        </p:spPr>
        <p:txBody>
          <a:bodyPr>
            <a:normAutofit/>
          </a:bodyPr>
          <a:lstStyle/>
          <a:p>
            <a:pPr marL="0" indent="0">
              <a:buNone/>
            </a:pPr>
            <a:r>
              <a:rPr lang="en-GB" sz="2000" dirty="0">
                <a:latin typeface="Gill Sans MT" panose="020B0502020104020203" pitchFamily="34" charset="77"/>
              </a:rPr>
              <a:t>If there is one thing I wish I had known (or rather, believed) when I started my PhD, it’s that everyone’s journey to completion is different. Comparison is the thief of joy – so learn from others, but don’t chastise yourself for doing things differently.</a:t>
            </a:r>
          </a:p>
          <a:p>
            <a:endParaRPr lang="en-GB" sz="2000" dirty="0">
              <a:latin typeface="Gill Sans MT" panose="020B0502020104020203" pitchFamily="34" charset="77"/>
            </a:endParaRPr>
          </a:p>
          <a:p>
            <a:pPr marL="0" indent="0">
              <a:buNone/>
            </a:pPr>
            <a:r>
              <a:rPr lang="en-GB" sz="2000" dirty="0">
                <a:latin typeface="Gill Sans MT" panose="020B0502020104020203" pitchFamily="34" charset="77"/>
              </a:rPr>
              <a:t>Jen Baker</a:t>
            </a:r>
            <a:endParaRPr lang="en-US" sz="2000" dirty="0">
              <a:latin typeface="Gill Sans MT" panose="020B0502020104020203" pitchFamily="34" charset="77"/>
            </a:endParaRPr>
          </a:p>
        </p:txBody>
      </p:sp>
      <p:pic>
        <p:nvPicPr>
          <p:cNvPr id="4" name="Picture 3" descr="A white paper with writing&#10;&#10;Description automatically generated with low confidence">
            <a:extLst>
              <a:ext uri="{FF2B5EF4-FFF2-40B4-BE49-F238E27FC236}">
                <a16:creationId xmlns:a16="http://schemas.microsoft.com/office/drawing/2014/main" id="{12BEC0A5-C933-AC4D-916C-8E06F9ABC167}"/>
              </a:ext>
            </a:extLst>
          </p:cNvPr>
          <p:cNvPicPr>
            <a:picLocks noChangeAspect="1"/>
          </p:cNvPicPr>
          <p:nvPr/>
        </p:nvPicPr>
        <p:blipFill>
          <a:blip r:embed="rId2"/>
          <a:stretch>
            <a:fillRect/>
          </a:stretch>
        </p:blipFill>
        <p:spPr>
          <a:xfrm>
            <a:off x="5988424" y="2021083"/>
            <a:ext cx="5365375" cy="2615620"/>
          </a:xfrm>
          <a:prstGeom prst="rect">
            <a:avLst/>
          </a:prstGeom>
        </p:spPr>
      </p:pic>
    </p:spTree>
    <p:extLst>
      <p:ext uri="{BB962C8B-B14F-4D97-AF65-F5344CB8AC3E}">
        <p14:creationId xmlns:p14="http://schemas.microsoft.com/office/powerpoint/2010/main" val="1020213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0AF16-5757-1C4F-98D0-C9FCF64D93DC}"/>
              </a:ext>
            </a:extLst>
          </p:cNvPr>
          <p:cNvSpPr>
            <a:spLocks noGrp="1"/>
          </p:cNvSpPr>
          <p:nvPr>
            <p:ph type="title"/>
          </p:nvPr>
        </p:nvSpPr>
        <p:spPr>
          <a:xfrm>
            <a:off x="686834" y="1153572"/>
            <a:ext cx="3200400" cy="4461163"/>
          </a:xfrm>
        </p:spPr>
        <p:txBody>
          <a:bodyPr>
            <a:normAutofit/>
          </a:bodyPr>
          <a:lstStyle/>
          <a:p>
            <a:r>
              <a:rPr lang="en-GB" dirty="0">
                <a:solidFill>
                  <a:srgbClr val="FFFFFF"/>
                </a:solidFill>
                <a:latin typeface="Gill Sans MT" panose="020B0502020104020203" pitchFamily="34" charset="77"/>
                <a:ea typeface="Calibri Light"/>
                <a:cs typeface="Calibri Light"/>
              </a:rPr>
              <a:t>The ivory tower has collapsed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14A0B09-38D0-4B40-B704-F90FDAD28F6B}"/>
              </a:ext>
            </a:extLst>
          </p:cNvPr>
          <p:cNvSpPr>
            <a:spLocks noGrp="1"/>
          </p:cNvSpPr>
          <p:nvPr>
            <p:ph idx="1"/>
          </p:nvPr>
        </p:nvSpPr>
        <p:spPr>
          <a:xfrm>
            <a:off x="4250995" y="636190"/>
            <a:ext cx="7670071" cy="5585619"/>
          </a:xfrm>
        </p:spPr>
        <p:txBody>
          <a:bodyPr anchor="ctr">
            <a:noAutofit/>
          </a:bodyPr>
          <a:lstStyle/>
          <a:p>
            <a:pPr marL="0" indent="0">
              <a:buNone/>
            </a:pPr>
            <a:r>
              <a:rPr lang="en-GB" sz="2000" dirty="0">
                <a:latin typeface="Gill Sans MT" panose="020B0502020104020203" pitchFamily="34" charset="77"/>
              </a:rPr>
              <a:t>Let’s admit it: the situation with PhDs today is unimaginably more fraught and challenging than it was when your supervisors started out (just as our situation seemed dystopian compared to the ‘golden age’ of academia before us). Advice from a generation that isn't coping with what students are facing now risks becoming what Adorno (speaking of Freud) calls “the worthless wisdom of a hard-boiled old gentleman.”</a:t>
            </a:r>
            <a:br>
              <a:rPr lang="en-GB" sz="2000" dirty="0">
                <a:latin typeface="Gill Sans MT" panose="020B0502020104020203" pitchFamily="34" charset="77"/>
              </a:rPr>
            </a:br>
            <a:br>
              <a:rPr lang="en-GB" sz="2000" dirty="0">
                <a:latin typeface="Gill Sans MT" panose="020B0502020104020203" pitchFamily="34" charset="77"/>
              </a:rPr>
            </a:br>
            <a:r>
              <a:rPr lang="en-GB" sz="2000" dirty="0">
                <a:latin typeface="Gill Sans MT" panose="020B0502020104020203" pitchFamily="34" charset="77"/>
              </a:rPr>
              <a:t>That said, if there’s one thing I would *still* tell my younger self, it is this: remember to motivate your research as a whole-life activity. Academics, like all creative people, need one thing above all else, even more than time – and that’s </a:t>
            </a:r>
            <a:r>
              <a:rPr lang="en-GB" sz="2000" b="1" dirty="0">
                <a:latin typeface="Gill Sans MT" panose="020B0502020104020203" pitchFamily="34" charset="77"/>
              </a:rPr>
              <a:t>confidence</a:t>
            </a:r>
            <a:r>
              <a:rPr lang="en-GB" sz="2000" dirty="0">
                <a:latin typeface="Gill Sans MT" panose="020B0502020104020203" pitchFamily="34" charset="77"/>
              </a:rPr>
              <a:t> in your work. Initially you have to supply it for yourself. That’s a lot easier to do when you connect what you’re working on with the issues and problems that are always uppermost in your mind, never leave you, are indeed part of who you are. The ivory tower model of academia has long since collapsed, but that’s cleared the way for a much more engaged and engaging relation between academics and the wider world. Silver linings playbook of 2026.</a:t>
            </a:r>
          </a:p>
          <a:p>
            <a:pPr marL="0" indent="0">
              <a:buNone/>
            </a:pPr>
            <a:br>
              <a:rPr lang="en-GB" sz="2000" dirty="0">
                <a:latin typeface="Gill Sans MT" panose="020B0502020104020203" pitchFamily="34" charset="77"/>
              </a:rPr>
            </a:br>
            <a:r>
              <a:rPr lang="en-GB" sz="2000" dirty="0">
                <a:latin typeface="Gill Sans MT" panose="020B0502020104020203" pitchFamily="34" charset="77"/>
              </a:rPr>
              <a:t>Nick Lawrence</a:t>
            </a:r>
          </a:p>
        </p:txBody>
      </p:sp>
    </p:spTree>
    <p:extLst>
      <p:ext uri="{BB962C8B-B14F-4D97-AF65-F5344CB8AC3E}">
        <p14:creationId xmlns:p14="http://schemas.microsoft.com/office/powerpoint/2010/main" val="2706370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22E41-BE87-A945-A667-1CF98438E92F}"/>
              </a:ext>
            </a:extLst>
          </p:cNvPr>
          <p:cNvSpPr>
            <a:spLocks noGrp="1"/>
          </p:cNvSpPr>
          <p:nvPr>
            <p:ph type="title"/>
          </p:nvPr>
        </p:nvSpPr>
        <p:spPr>
          <a:xfrm>
            <a:off x="841248" y="426720"/>
            <a:ext cx="10506456" cy="1919141"/>
          </a:xfrm>
        </p:spPr>
        <p:txBody>
          <a:bodyPr anchor="b">
            <a:normAutofit/>
          </a:bodyPr>
          <a:lstStyle/>
          <a:p>
            <a:r>
              <a:rPr lang="en-US" dirty="0">
                <a:latin typeface="Gill Sans MT" panose="020B0502020104020203" pitchFamily="34" charset="77"/>
              </a:rPr>
              <a:t>Tips from </a:t>
            </a:r>
            <a:r>
              <a:rPr lang="en-US" i="1" dirty="0">
                <a:latin typeface="Gill Sans MT" panose="020B0502020104020203" pitchFamily="34" charset="77"/>
              </a:rPr>
              <a:t>Guardian</a:t>
            </a:r>
            <a:r>
              <a:rPr lang="en-US" dirty="0">
                <a:latin typeface="Gill Sans MT" panose="020B0502020104020203" pitchFamily="34" charset="77"/>
              </a:rPr>
              <a:t> readers</a:t>
            </a:r>
          </a:p>
        </p:txBody>
      </p:sp>
      <p:sp>
        <p:nvSpPr>
          <p:cNvPr id="6" name="Content Placeholder 5">
            <a:extLst>
              <a:ext uri="{FF2B5EF4-FFF2-40B4-BE49-F238E27FC236}">
                <a16:creationId xmlns:a16="http://schemas.microsoft.com/office/drawing/2014/main" id="{54EFFBCB-5AE3-A642-8628-BCC74917D0C6}"/>
              </a:ext>
            </a:extLst>
          </p:cNvPr>
          <p:cNvSpPr>
            <a:spLocks noGrp="1"/>
          </p:cNvSpPr>
          <p:nvPr>
            <p:ph idx="1"/>
          </p:nvPr>
        </p:nvSpPr>
        <p:spPr>
          <a:xfrm>
            <a:off x="841248" y="3337269"/>
            <a:ext cx="10509504" cy="2905686"/>
          </a:xfrm>
        </p:spPr>
        <p:txBody>
          <a:bodyPr>
            <a:normAutofit/>
          </a:bodyPr>
          <a:lstStyle/>
          <a:p>
            <a:pPr marL="0" indent="0">
              <a:buNone/>
            </a:pPr>
            <a:r>
              <a:rPr lang="en-US" sz="2200" dirty="0">
                <a:latin typeface="Gill Sans MT" panose="020B0502020104020203" pitchFamily="34" charset="77"/>
                <a:hlinkClick r:id="rId2"/>
              </a:rPr>
              <a:t>https://www.theguardian.com/higher-education-network/blog/2014/aug/27/finishing-phd-thesis-top-tips-experts-advice</a:t>
            </a:r>
            <a:endParaRPr lang="en-US" sz="2200" dirty="0">
              <a:latin typeface="Gill Sans MT" panose="020B0502020104020203" pitchFamily="34" charset="77"/>
            </a:endParaRPr>
          </a:p>
        </p:txBody>
      </p:sp>
    </p:spTree>
    <p:extLst>
      <p:ext uri="{BB962C8B-B14F-4D97-AF65-F5344CB8AC3E}">
        <p14:creationId xmlns:p14="http://schemas.microsoft.com/office/powerpoint/2010/main" val="1353471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3430E-F024-6748-A8D8-C393EACA9569}"/>
              </a:ext>
            </a:extLst>
          </p:cNvPr>
          <p:cNvSpPr>
            <a:spLocks noGrp="1"/>
          </p:cNvSpPr>
          <p:nvPr>
            <p:ph type="title"/>
          </p:nvPr>
        </p:nvSpPr>
        <p:spPr>
          <a:xfrm>
            <a:off x="685801" y="609600"/>
            <a:ext cx="5219699" cy="1456267"/>
          </a:xfrm>
        </p:spPr>
        <p:txBody>
          <a:bodyPr>
            <a:normAutofit/>
          </a:bodyPr>
          <a:lstStyle/>
          <a:p>
            <a:r>
              <a:rPr lang="en-US" dirty="0">
                <a:latin typeface="Gill Sans MT" panose="020B0502020104020203" pitchFamily="34" charset="77"/>
              </a:rPr>
              <a:t>The best PhD thesis is …</a:t>
            </a:r>
          </a:p>
        </p:txBody>
      </p:sp>
      <p:sp>
        <p:nvSpPr>
          <p:cNvPr id="3" name="Content Placeholder 2">
            <a:extLst>
              <a:ext uri="{FF2B5EF4-FFF2-40B4-BE49-F238E27FC236}">
                <a16:creationId xmlns:a16="http://schemas.microsoft.com/office/drawing/2014/main" id="{DB4A664F-688C-2242-B1C7-8BBBAA7ADF38}"/>
              </a:ext>
            </a:extLst>
          </p:cNvPr>
          <p:cNvSpPr>
            <a:spLocks noGrp="1"/>
          </p:cNvSpPr>
          <p:nvPr>
            <p:ph idx="1"/>
          </p:nvPr>
        </p:nvSpPr>
        <p:spPr>
          <a:xfrm>
            <a:off x="685801" y="2142067"/>
            <a:ext cx="5219699" cy="3649133"/>
          </a:xfrm>
        </p:spPr>
        <p:txBody>
          <a:bodyPr>
            <a:normAutofit/>
          </a:bodyPr>
          <a:lstStyle/>
          <a:p>
            <a:pPr>
              <a:lnSpc>
                <a:spcPct val="90000"/>
              </a:lnSpc>
            </a:pPr>
            <a:endParaRPr lang="en-US" dirty="0">
              <a:latin typeface="Gill Sans MT" panose="020B0502020104020203" pitchFamily="34" charset="77"/>
            </a:endParaRPr>
          </a:p>
          <a:p>
            <a:pPr>
              <a:lnSpc>
                <a:spcPct val="90000"/>
              </a:lnSpc>
            </a:pPr>
            <a:endParaRPr lang="en-US" dirty="0">
              <a:latin typeface="Gill Sans MT" panose="020B0502020104020203" pitchFamily="34" charset="77"/>
            </a:endParaRPr>
          </a:p>
          <a:p>
            <a:pPr>
              <a:lnSpc>
                <a:spcPct val="90000"/>
              </a:lnSpc>
            </a:pPr>
            <a:endParaRPr lang="en-US" dirty="0">
              <a:latin typeface="Gill Sans MT" panose="020B0502020104020203" pitchFamily="34" charset="77"/>
            </a:endParaRPr>
          </a:p>
          <a:p>
            <a:pPr marL="0" indent="0" algn="ctr">
              <a:lnSpc>
                <a:spcPct val="90000"/>
              </a:lnSpc>
              <a:buNone/>
            </a:pPr>
            <a:r>
              <a:rPr lang="en-US" sz="4000" dirty="0">
                <a:latin typeface="Gill Sans MT" panose="020B0502020104020203" pitchFamily="34" charset="77"/>
              </a:rPr>
              <a:t>a finished PhD thesis!</a:t>
            </a:r>
          </a:p>
          <a:p>
            <a:pPr algn="ctr">
              <a:lnSpc>
                <a:spcPct val="90000"/>
              </a:lnSpc>
            </a:pPr>
            <a:endParaRPr lang="en-US" dirty="0">
              <a:latin typeface="Gill Sans MT" panose="020B0502020104020203" pitchFamily="34" charset="77"/>
            </a:endParaRPr>
          </a:p>
          <a:p>
            <a:pPr marL="0" indent="0" algn="ctr">
              <a:lnSpc>
                <a:spcPct val="90000"/>
              </a:lnSpc>
              <a:buNone/>
            </a:pPr>
            <a:r>
              <a:rPr lang="en-US" dirty="0">
                <a:latin typeface="Gill Sans MT" panose="020B0502020104020203" pitchFamily="34" charset="77"/>
              </a:rPr>
              <a:t>Good luck on your journey!</a:t>
            </a:r>
          </a:p>
          <a:p>
            <a:pPr algn="ctr">
              <a:lnSpc>
                <a:spcPct val="90000"/>
              </a:lnSpc>
            </a:pPr>
            <a:endParaRPr lang="en-US" dirty="0">
              <a:latin typeface="Gill Sans MT" panose="020B0502020104020203" pitchFamily="34" charset="77"/>
            </a:endParaRPr>
          </a:p>
          <a:p>
            <a:pPr algn="ctr">
              <a:lnSpc>
                <a:spcPct val="90000"/>
              </a:lnSpc>
            </a:pPr>
            <a:endParaRPr lang="en-US" dirty="0">
              <a:latin typeface="Gill Sans MT" panose="020B0502020104020203" pitchFamily="34" charset="77"/>
            </a:endParaRPr>
          </a:p>
          <a:p>
            <a:pPr>
              <a:lnSpc>
                <a:spcPct val="90000"/>
              </a:lnSpc>
            </a:pPr>
            <a:endParaRPr lang="en-US" dirty="0">
              <a:latin typeface="Gill Sans MT" panose="020B0502020104020203" pitchFamily="34" charset="77"/>
            </a:endParaRPr>
          </a:p>
          <a:p>
            <a:pPr>
              <a:lnSpc>
                <a:spcPct val="90000"/>
              </a:lnSpc>
            </a:pPr>
            <a:endParaRPr lang="en-US" dirty="0">
              <a:latin typeface="Gill Sans MT" panose="020B0502020104020203" pitchFamily="34" charset="77"/>
            </a:endParaRPr>
          </a:p>
          <a:p>
            <a:pPr>
              <a:lnSpc>
                <a:spcPct val="90000"/>
              </a:lnSpc>
            </a:pPr>
            <a:endParaRPr lang="en-US" dirty="0">
              <a:latin typeface="Gill Sans MT" panose="020B0502020104020203" pitchFamily="34" charset="77"/>
            </a:endParaRPr>
          </a:p>
          <a:p>
            <a:pPr>
              <a:lnSpc>
                <a:spcPct val="90000"/>
              </a:lnSpc>
            </a:pPr>
            <a:endParaRPr lang="en-US" dirty="0">
              <a:latin typeface="Gill Sans MT" panose="020B0502020104020203" pitchFamily="34" charset="77"/>
            </a:endParaRPr>
          </a:p>
        </p:txBody>
      </p:sp>
      <p:pic>
        <p:nvPicPr>
          <p:cNvPr id="4" name="Picture 3" descr="Graphical user interface&#10;&#10;Description automatically generated">
            <a:extLst>
              <a:ext uri="{FF2B5EF4-FFF2-40B4-BE49-F238E27FC236}">
                <a16:creationId xmlns:a16="http://schemas.microsoft.com/office/drawing/2014/main" id="{41F00BC4-FF24-5A49-87A6-D94AA030F427}"/>
              </a:ext>
            </a:extLst>
          </p:cNvPr>
          <p:cNvPicPr>
            <a:picLocks noChangeAspect="1"/>
          </p:cNvPicPr>
          <p:nvPr/>
        </p:nvPicPr>
        <p:blipFill rotWithShape="1">
          <a:blip r:embed="rId2"/>
          <a:srcRect l="19926" r="21977" b="2"/>
          <a:stretch/>
        </p:blipFill>
        <p:spPr>
          <a:xfrm>
            <a:off x="6198830" y="639097"/>
            <a:ext cx="5447070" cy="5250425"/>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5120543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e0689e6f-919a-4fd6-a8da-2ddee9e3016f"/>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LS Induction 2025" id="{3765ACAF-A2A9-8E4A-B322-FCE43FAD2043}" vid="{E523C7CC-D467-F340-9337-6D22A63931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1554</TotalTime>
  <Words>2105</Words>
  <Application>Microsoft Macintosh PowerPoint</Application>
  <PresentationFormat>Widescreen</PresentationFormat>
  <Paragraphs>140</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Gill Sans MT</vt:lpstr>
      <vt:lpstr>Office Theme</vt:lpstr>
      <vt:lpstr>PGR Induction 2026</vt:lpstr>
      <vt:lpstr>Agenda</vt:lpstr>
      <vt:lpstr>Your team</vt:lpstr>
      <vt:lpstr>Funding – note that applicants submit one funding application by the deadline of 10 December 2026, and are considered for all scholarships for which they are eligible</vt:lpstr>
      <vt:lpstr>Alternative funding</vt:lpstr>
      <vt:lpstr>Where to Find Key Information</vt:lpstr>
      <vt:lpstr>Some PhD Processes (see PGR Handbook for details)</vt:lpstr>
      <vt:lpstr>The First Year of the PhD</vt:lpstr>
      <vt:lpstr>Support for your research</vt:lpstr>
      <vt:lpstr>Opportunities to keep an eye on</vt:lpstr>
      <vt:lpstr>English and Comparative Literary Studies Research Groups</vt:lpstr>
      <vt:lpstr>Beyond English</vt:lpstr>
      <vt:lpstr>HINDSIGHT is 2026</vt:lpstr>
      <vt:lpstr>We contain multitudes…</vt:lpstr>
      <vt:lpstr>Perfection is an illusion…</vt:lpstr>
      <vt:lpstr>I’m not feeling that right now…  from Paulo de Medeiros</vt:lpstr>
      <vt:lpstr>Write, write, write</vt:lpstr>
      <vt:lpstr>Good enough is good enough</vt:lpstr>
      <vt:lpstr>Learn by making mistakes</vt:lpstr>
      <vt:lpstr>It will come together</vt:lpstr>
      <vt:lpstr>Comparison is the thief of joy</vt:lpstr>
      <vt:lpstr>The ivory tower has collapsed</vt:lpstr>
      <vt:lpstr>Tips from Guardian readers</vt:lpstr>
      <vt:lpstr>The best PhD thesis is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Lawrence, Nicholas</dc:creator>
  <cp:lastModifiedBy>Lawrence, Nicholas</cp:lastModifiedBy>
  <cp:revision>12</cp:revision>
  <dcterms:created xsi:type="dcterms:W3CDTF">2025-09-23T15:14:04Z</dcterms:created>
  <dcterms:modified xsi:type="dcterms:W3CDTF">2026-10-21T14:54:55Z</dcterms:modified>
</cp:coreProperties>
</file>