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441" r:id="rId3"/>
    <p:sldId id="444" r:id="rId4"/>
    <p:sldId id="442" r:id="rId5"/>
    <p:sldId id="443" r:id="rId6"/>
    <p:sldId id="258" r:id="rId7"/>
    <p:sldId id="438" r:id="rId8"/>
    <p:sldId id="440" r:id="rId9"/>
    <p:sldId id="447" r:id="rId10"/>
    <p:sldId id="446" r:id="rId11"/>
    <p:sldId id="375" r:id="rId12"/>
    <p:sldId id="445" r:id="rId13"/>
    <p:sldId id="266" r:id="rId14"/>
    <p:sldId id="267" r:id="rId15"/>
    <p:sldId id="268" r:id="rId16"/>
    <p:sldId id="259" r:id="rId17"/>
    <p:sldId id="260" r:id="rId18"/>
    <p:sldId id="269" r:id="rId19"/>
    <p:sldId id="270" r:id="rId20"/>
    <p:sldId id="271" r:id="rId21"/>
    <p:sldId id="273" r:id="rId22"/>
    <p:sldId id="272" r:id="rId23"/>
    <p:sldId id="274" r:id="rId24"/>
    <p:sldId id="275" r:id="rId25"/>
  </p:sldIdLst>
  <p:sldSz cx="12192000" cy="6858000"/>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70"/>
    <p:restoredTop sz="94664"/>
  </p:normalViewPr>
  <p:slideViewPr>
    <p:cSldViewPr snapToGrid="0">
      <p:cViewPr varScale="1">
        <p:scale>
          <a:sx n="81" d="100"/>
          <a:sy n="81" d="100"/>
        </p:scale>
        <p:origin x="2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59C60-D2D9-1040-BBCF-7D914B4D3C1D}" type="datetimeFigureOut">
              <a:rPr lang="en-US" smtClean="0"/>
              <a:t>9/29/25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61E842-9538-8F48-8896-7B268D0C9DB8}" type="slidenum">
              <a:rPr lang="en-US" smtClean="0"/>
              <a:t>‹#›</a:t>
            </a:fld>
            <a:endParaRPr lang="en-US"/>
          </a:p>
        </p:txBody>
      </p:sp>
    </p:spTree>
    <p:extLst>
      <p:ext uri="{BB962C8B-B14F-4D97-AF65-F5344CB8AC3E}">
        <p14:creationId xmlns:p14="http://schemas.microsoft.com/office/powerpoint/2010/main" val="3406613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2BA47-528F-A65C-97FE-E78DBF11E4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D128C7A-7442-0A9E-4224-3382F25367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A5D5FAE-CC68-9833-D0E1-2F5CC6C0E0AF}"/>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980877D2-7F16-2DFF-6A84-2CD92994AF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F163CD-1827-4801-3E8D-2DFFF987EB6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18152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39AC-05AE-BEE4-4D4E-12C74CD9CB0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5C7705D-4393-3DF3-6E74-EA12ABA5D65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4F2AB0-BE1B-ECCE-E7F2-41F1C2127B50}"/>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60A9E756-B043-2B34-DE12-9FA24CAE8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26754A-6A08-E7CC-EEAE-CFAA6753D078}"/>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698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AFCF6-D3A2-F01F-B09F-274EFCECA1D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3B95AA3-67F9-3499-26D1-DE882EF372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B0F24E-14B4-4004-AE54-BADFA10EC0DE}"/>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9A9FB4BD-1643-E81B-089A-055A6F34CA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9360C-92A1-6528-5CD5-944A9A882845}"/>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43401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2CF9-AC87-09CB-8035-595F56440F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459CFD-8598-4C17-B8CB-AC19A228D63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B62E05C-14C0-758A-F415-DB884F9EF4A0}"/>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574B25F5-BBAE-E4BD-54A4-173B2983D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063503-9FF7-FFB2-CF0B-DEBB0EE71E5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4153100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1226-16DA-B454-C818-0894B90501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17EB186-C6CE-6D49-EC72-57B6BA38AB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5A3D61-FEB6-AA17-E5B1-27F605A6BB7D}"/>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FC4BF330-5F5E-937A-F891-7939B7F20E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A4A53E-98D8-EAC0-FD1C-61716EB03EB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273697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5A7A-9EAA-0E41-8D95-C2DEBE52287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C5A166-CC4C-7A5A-9D1F-77FEB7DF3CF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896CF32-74F2-FD7F-5FD9-BA4B2124CD4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3565BBE-B385-3EFB-A41F-BBDB9ECB7DB1}"/>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6" name="Footer Placeholder 5">
            <a:extLst>
              <a:ext uri="{FF2B5EF4-FFF2-40B4-BE49-F238E27FC236}">
                <a16:creationId xmlns:a16="http://schemas.microsoft.com/office/drawing/2014/main" id="{BAA8539B-8B88-D708-9CD5-D8CA1AC4D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428D8F-19AB-3FF5-C471-DC837385C5A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97732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C57A-6EFA-7181-BBEF-0AE23E3019D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E52F7B4-AB55-CBD6-329D-9C5B5E9933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A2DBC-912F-3921-9F1A-B4CDEDCAB8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814600D-A20A-3ED7-94FF-AEBDCF1E43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0F57F1E-CCE8-A8DC-2346-268F638CB0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5BA01D5-23BF-4CE1-E645-00FE323E7D40}"/>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8" name="Footer Placeholder 7">
            <a:extLst>
              <a:ext uri="{FF2B5EF4-FFF2-40B4-BE49-F238E27FC236}">
                <a16:creationId xmlns:a16="http://schemas.microsoft.com/office/drawing/2014/main" id="{AC9B3C08-E59F-5A18-42BB-0AB35F6165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98EC64-EC30-89DB-A201-DBEF9513CE0B}"/>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4100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F91DB-963E-363D-009A-FD04C71FBA0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E99ACD6-AB4D-72D0-4579-AA9B15C5EFE5}"/>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4" name="Footer Placeholder 3">
            <a:extLst>
              <a:ext uri="{FF2B5EF4-FFF2-40B4-BE49-F238E27FC236}">
                <a16:creationId xmlns:a16="http://schemas.microsoft.com/office/drawing/2014/main" id="{A6B88B16-70AA-49E1-7557-83E35E983A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3A4C7D-EFB0-05AE-D0A0-36DE1E693A0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751858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879649-D0E5-9A58-931D-3999FD100EB1}"/>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3" name="Footer Placeholder 2">
            <a:extLst>
              <a:ext uri="{FF2B5EF4-FFF2-40B4-BE49-F238E27FC236}">
                <a16:creationId xmlns:a16="http://schemas.microsoft.com/office/drawing/2014/main" id="{20EC5902-AE7B-C457-611C-DF540C4131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3B81F-F9A9-2294-8528-79665A456C84}"/>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54424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7C8AE-55BC-F87B-7140-2D7C520C6DA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AA0DA93-3EA6-54FE-38E5-D9851883A9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A7441BE-E5F8-2089-7D95-42FCBCB291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CC34F4A-9CBC-B9D2-7E04-28EE9FBB2C77}"/>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6" name="Footer Placeholder 5">
            <a:extLst>
              <a:ext uri="{FF2B5EF4-FFF2-40B4-BE49-F238E27FC236}">
                <a16:creationId xmlns:a16="http://schemas.microsoft.com/office/drawing/2014/main" id="{F54E3123-311A-A6BD-031F-8E0BC2964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07ACA7-F498-9BAB-16C6-C1A11F64273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81273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5A70-5C2E-33DA-4676-B66158217D2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1E43C54-A9EB-6E99-9E17-427B0A9E8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D19DA8C3-0567-2A5E-B772-5CC42A8F0A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99F937-6DA3-F544-1877-990B7CF8FA2D}"/>
              </a:ext>
            </a:extLst>
          </p:cNvPr>
          <p:cNvSpPr>
            <a:spLocks noGrp="1"/>
          </p:cNvSpPr>
          <p:nvPr>
            <p:ph type="dt" sz="half" idx="10"/>
          </p:nvPr>
        </p:nvSpPr>
        <p:spPr/>
        <p:txBody>
          <a:bodyPr/>
          <a:lstStyle/>
          <a:p>
            <a:fld id="{31EF7E3D-E31C-D74D-ABA3-2A760FCF9A3E}" type="datetimeFigureOut">
              <a:rPr lang="en-US" smtClean="0"/>
              <a:t>9/29/25</a:t>
            </a:fld>
            <a:endParaRPr lang="en-US"/>
          </a:p>
        </p:txBody>
      </p:sp>
      <p:sp>
        <p:nvSpPr>
          <p:cNvPr id="6" name="Footer Placeholder 5">
            <a:extLst>
              <a:ext uri="{FF2B5EF4-FFF2-40B4-BE49-F238E27FC236}">
                <a16:creationId xmlns:a16="http://schemas.microsoft.com/office/drawing/2014/main" id="{9B10ED55-ACDF-5D0A-AC55-FA2A11990C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5DDB14-E19C-E06D-B10C-2128C9E030F3}"/>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71801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BFCCBC-3C06-B280-F5A9-945C0FF41A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3A0FD68-0D9D-1FBB-8AD6-D523A1AA29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453CE0-B496-60C1-EB61-5894B83067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F7E3D-E31C-D74D-ABA3-2A760FCF9A3E}" type="datetimeFigureOut">
              <a:rPr lang="en-US" smtClean="0"/>
              <a:t>9/29/25</a:t>
            </a:fld>
            <a:endParaRPr lang="en-US"/>
          </a:p>
        </p:txBody>
      </p:sp>
      <p:sp>
        <p:nvSpPr>
          <p:cNvPr id="5" name="Footer Placeholder 4">
            <a:extLst>
              <a:ext uri="{FF2B5EF4-FFF2-40B4-BE49-F238E27FC236}">
                <a16:creationId xmlns:a16="http://schemas.microsoft.com/office/drawing/2014/main" id="{22F356F5-92E5-3D27-AF74-1CFC0D8AF8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4FA431-D6C9-AB1A-8C78-841BD83718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ED4D51-F0D5-C944-BD14-BE32E89DAF9B}" type="slidenum">
              <a:rPr lang="en-US" smtClean="0"/>
              <a:t>‹#›</a:t>
            </a:fld>
            <a:endParaRPr lang="en-US"/>
          </a:p>
        </p:txBody>
      </p:sp>
    </p:spTree>
    <p:extLst>
      <p:ext uri="{BB962C8B-B14F-4D97-AF65-F5344CB8AC3E}">
        <p14:creationId xmlns:p14="http://schemas.microsoft.com/office/powerpoint/2010/main" val="301625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fac/cross_fac/ias/fellowships/ecf/" TargetMode="External"/><Relationship Id="rId2" Type="http://schemas.openxmlformats.org/officeDocument/2006/relationships/hyperlink" Target="https://warwick.ac.uk/fac/arts/hrc/irf/wtf/" TargetMode="External"/><Relationship Id="rId1" Type="http://schemas.openxmlformats.org/officeDocument/2006/relationships/slideLayout" Target="../slideLayouts/slideLayout2.xml"/><Relationship Id="rId4" Type="http://schemas.openxmlformats.org/officeDocument/2006/relationships/hyperlink" Target="https://warwick.ac.uk/fac/cross_fac/iatl/news/working_with_iatl/ect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cPL2FE7ZPTg" TargetMode="External"/><Relationship Id="rId2" Type="http://schemas.openxmlformats.org/officeDocument/2006/relationships/hyperlink" Target="https://www.jennywhmak.com/published-work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theguardian.com/higher-education-network/blog/2014/aug/27/finishing-phd-thesis-top-tips-experts-advice"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mailto:Alirio.Karina@warwick.ac.uk" TargetMode="External"/><Relationship Id="rId3" Type="http://schemas.openxmlformats.org/officeDocument/2006/relationships/hyperlink" Target="mailto:n.Lawrence@warwick.ac.uk" TargetMode="External"/><Relationship Id="rId7" Type="http://schemas.openxmlformats.org/officeDocument/2006/relationships/hyperlink" Target="mailto:Jo.Hofer-Robinson@warwick.ac.uk" TargetMode="External"/><Relationship Id="rId2" Type="http://schemas.openxmlformats.org/officeDocument/2006/relationships/hyperlink" Target="mailto:pgrenglish@warwick.ac.uk" TargetMode="External"/><Relationship Id="rId1" Type="http://schemas.openxmlformats.org/officeDocument/2006/relationships/slideLayout" Target="../slideLayouts/slideLayout2.xml"/><Relationship Id="rId6" Type="http://schemas.openxmlformats.org/officeDocument/2006/relationships/hyperlink" Target="mailto:S.Purcell@warwick.ac.uk" TargetMode="External"/><Relationship Id="rId5" Type="http://schemas.openxmlformats.org/officeDocument/2006/relationships/hyperlink" Target="mailto:m.niblett@warwick.ac.uk" TargetMode="External"/><Relationship Id="rId4" Type="http://schemas.openxmlformats.org/officeDocument/2006/relationships/hyperlink" Target="mailto:P.de-Medeiros@warwick.ac.uk" TargetMode="External"/><Relationship Id="rId9" Type="http://schemas.openxmlformats.org/officeDocument/2006/relationships/hyperlink" Target="mailto:m.meeuwis@warwick.ac.uk"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arwick.ac.uk/services/dc/schols_fund/scholarships_and_funding/racexchange/" TargetMode="External"/><Relationship Id="rId3" Type="http://schemas.openxmlformats.org/officeDocument/2006/relationships/hyperlink" Target="https://www.midlands4cities.ac.uk/apply/" TargetMode="External"/><Relationship Id="rId7" Type="http://schemas.openxmlformats.org/officeDocument/2006/relationships/hyperlink" Target="https://eutopia-university.eu/english-version/eutopia-phd-co-tutelle-programme" TargetMode="External"/><Relationship Id="rId2" Type="http://schemas.openxmlformats.org/officeDocument/2006/relationships/hyperlink" Target="https://warwick.ac.uk/services/dc/schols_fund/scholarships_and_funding/cis/" TargetMode="External"/><Relationship Id="rId1" Type="http://schemas.openxmlformats.org/officeDocument/2006/relationships/slideLayout" Target="../slideLayouts/slideLayout2.xml"/><Relationship Id="rId6" Type="http://schemas.openxmlformats.org/officeDocument/2006/relationships/hyperlink" Target="https://warwick.ac.uk/services/dc/jointphd/phd_mobility_options/jointphd/" TargetMode="External"/><Relationship Id="rId5" Type="http://schemas.openxmlformats.org/officeDocument/2006/relationships/hyperlink" Target="https://www.csc.edu.cn/" TargetMode="External"/><Relationship Id="rId4" Type="http://schemas.openxmlformats.org/officeDocument/2006/relationships/hyperlink" Target="https://warwick.ac.uk/services/dc/schols_fund/scholarships_and_funding/csc/" TargetMode="External"/><Relationship Id="rId9" Type="http://schemas.openxmlformats.org/officeDocument/2006/relationships/hyperlink" Target="https://warwick.ac.uk/services/dc/schols_fund/scholarships_and_funding/sanctuary/"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postgraduate-funding.com/gatewa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fac/arts/english/currentstudents/postgraduates/english-handbook-pgr/introduction" TargetMode="External"/><Relationship Id="rId2" Type="http://schemas.openxmlformats.org/officeDocument/2006/relationships/hyperlink" Target="https://warwick.ac.uk/fac/arts/english/currentstudents/postgraduate/" TargetMode="External"/><Relationship Id="rId1" Type="http://schemas.openxmlformats.org/officeDocument/2006/relationships/slideLayout" Target="../slideLayouts/slideLayout2.xml"/><Relationship Id="rId6" Type="http://schemas.openxmlformats.org/officeDocument/2006/relationships/hyperlink" Target="https://warwick.ac.uk/services/wss/students/disability" TargetMode="External"/><Relationship Id="rId5" Type="http://schemas.openxmlformats.org/officeDocument/2006/relationships/hyperlink" Target="https://warwick.ac.uk/fac/arts/cadre/" TargetMode="External"/><Relationship Id="rId4" Type="http://schemas.openxmlformats.org/officeDocument/2006/relationships/hyperlink" Target="https://warwick.ac.uk/services/dc/"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arwick.ac.uk/fac/arts/english/currentstudents/postgraduate/english-handbook-pgr/your-degree-course"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fac/arts/hrc/" TargetMode="External"/><Relationship Id="rId2" Type="http://schemas.openxmlformats.org/officeDocument/2006/relationships/hyperlink" Target="https://warwick.ac.uk/services/ris/researchstrategy/researchfunding/rdf/hrf" TargetMode="External"/><Relationship Id="rId1" Type="http://schemas.openxmlformats.org/officeDocument/2006/relationships/slideLayout" Target="../slideLayouts/slideLayout2.xml"/><Relationship Id="rId4" Type="http://schemas.openxmlformats.org/officeDocument/2006/relationships/hyperlink" Target="https://warwick.ac.uk/services/dc/schols_fund/current/hardship_fun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0">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2">
            <a:extLst>
              <a:ext uri="{FF2B5EF4-FFF2-40B4-BE49-F238E27FC236}">
                <a16:creationId xmlns:a16="http://schemas.microsoft.com/office/drawing/2014/main" id="{3E4CBDBB-4FBD-4B9E-BD01-054A81D431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24">
            <a:extLst>
              <a:ext uri="{FF2B5EF4-FFF2-40B4-BE49-F238E27FC236}">
                <a16:creationId xmlns:a16="http://schemas.microsoft.com/office/drawing/2014/main" id="{B01A6F03-171F-40B2-8B2C-A061B89241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35" name="Rectangle 26">
            <a:extLst>
              <a:ext uri="{FF2B5EF4-FFF2-40B4-BE49-F238E27FC236}">
                <a16:creationId xmlns:a16="http://schemas.microsoft.com/office/drawing/2014/main" id="{72C4834C-B602-4125-8264-BD0D55A58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172EE5-132F-4DD4-8855-4DBBD9C346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5844" y="1110000"/>
            <a:ext cx="10195740" cy="4629235"/>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itle 1">
            <a:extLst>
              <a:ext uri="{FF2B5EF4-FFF2-40B4-BE49-F238E27FC236}">
                <a16:creationId xmlns:a16="http://schemas.microsoft.com/office/drawing/2014/main" id="{1E766930-E00C-429A-3478-8D7C2B62A5CE}"/>
              </a:ext>
            </a:extLst>
          </p:cNvPr>
          <p:cNvSpPr>
            <a:spLocks noGrp="1"/>
          </p:cNvSpPr>
          <p:nvPr>
            <p:ph type="ctrTitle"/>
          </p:nvPr>
        </p:nvSpPr>
        <p:spPr>
          <a:xfrm>
            <a:off x="1998875" y="1302871"/>
            <a:ext cx="8188026" cy="2044650"/>
          </a:xfrm>
        </p:spPr>
        <p:txBody>
          <a:bodyPr vert="horz" lIns="91440" tIns="45720" rIns="91440" bIns="45720" rtlCol="0" anchor="b">
            <a:normAutofit/>
          </a:bodyPr>
          <a:lstStyle/>
          <a:p>
            <a:r>
              <a:rPr lang="en-US" sz="4800" kern="1200" dirty="0">
                <a:solidFill>
                  <a:srgbClr val="7030A0"/>
                </a:solidFill>
                <a:latin typeface="+mj-lt"/>
                <a:ea typeface="+mj-ea"/>
                <a:cs typeface="+mj-cs"/>
              </a:rPr>
              <a:t>PGR Induction 2025</a:t>
            </a:r>
          </a:p>
        </p:txBody>
      </p:sp>
      <p:sp>
        <p:nvSpPr>
          <p:cNvPr id="3" name="Subtitle 2">
            <a:extLst>
              <a:ext uri="{FF2B5EF4-FFF2-40B4-BE49-F238E27FC236}">
                <a16:creationId xmlns:a16="http://schemas.microsoft.com/office/drawing/2014/main" id="{C4924D9B-BB6B-58D5-836B-192C11AE0B9E}"/>
              </a:ext>
            </a:extLst>
          </p:cNvPr>
          <p:cNvSpPr>
            <a:spLocks noGrp="1"/>
          </p:cNvSpPr>
          <p:nvPr>
            <p:ph type="subTitle" idx="1"/>
          </p:nvPr>
        </p:nvSpPr>
        <p:spPr>
          <a:xfrm>
            <a:off x="1993641" y="3519236"/>
            <a:ext cx="8192843" cy="2057046"/>
          </a:xfrm>
        </p:spPr>
        <p:txBody>
          <a:bodyPr vert="horz" lIns="91440" tIns="45720" rIns="91440" bIns="45720" rtlCol="0" anchor="t">
            <a:normAutofit/>
          </a:bodyPr>
          <a:lstStyle/>
          <a:p>
            <a:pPr fontAlgn="base">
              <a:spcBef>
                <a:spcPts val="0"/>
              </a:spcBef>
            </a:pPr>
            <a:r>
              <a:rPr lang="en-US" dirty="0">
                <a:solidFill>
                  <a:schemeClr val="accent5">
                    <a:lumMod val="75000"/>
                  </a:schemeClr>
                </a:solidFill>
              </a:rPr>
              <a:t>Tuesday 30 September, 2-3pm</a:t>
            </a:r>
          </a:p>
          <a:p>
            <a:pPr fontAlgn="base">
              <a:spcBef>
                <a:spcPts val="0"/>
              </a:spcBef>
            </a:pPr>
            <a:br>
              <a:rPr lang="en-US" dirty="0">
                <a:solidFill>
                  <a:schemeClr val="accent5">
                    <a:lumMod val="75000"/>
                  </a:schemeClr>
                </a:solidFill>
              </a:rPr>
            </a:br>
            <a:r>
              <a:rPr lang="en-US" dirty="0">
                <a:solidFill>
                  <a:schemeClr val="accent5">
                    <a:lumMod val="75000"/>
                  </a:schemeClr>
                </a:solidFill>
              </a:rPr>
              <a:t>FAB0.23</a:t>
            </a:r>
          </a:p>
        </p:txBody>
      </p:sp>
    </p:spTree>
    <p:extLst>
      <p:ext uri="{BB962C8B-B14F-4D97-AF65-F5344CB8AC3E}">
        <p14:creationId xmlns:p14="http://schemas.microsoft.com/office/powerpoint/2010/main" val="2435640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22B3D-C456-8934-647E-39F4A8B6CF7D}"/>
              </a:ext>
            </a:extLst>
          </p:cNvPr>
          <p:cNvSpPr>
            <a:spLocks noGrp="1"/>
          </p:cNvSpPr>
          <p:nvPr>
            <p:ph type="title"/>
          </p:nvPr>
        </p:nvSpPr>
        <p:spPr/>
        <p:txBody>
          <a:bodyPr/>
          <a:lstStyle/>
          <a:p>
            <a:r>
              <a:rPr lang="en-US" dirty="0"/>
              <a:t>Opportunities to keep an eye on</a:t>
            </a:r>
          </a:p>
        </p:txBody>
      </p:sp>
      <p:sp>
        <p:nvSpPr>
          <p:cNvPr id="3" name="Content Placeholder 2">
            <a:extLst>
              <a:ext uri="{FF2B5EF4-FFF2-40B4-BE49-F238E27FC236}">
                <a16:creationId xmlns:a16="http://schemas.microsoft.com/office/drawing/2014/main" id="{C20334B7-BD41-FD42-E959-1C2DBA0AEFB9}"/>
              </a:ext>
            </a:extLst>
          </p:cNvPr>
          <p:cNvSpPr>
            <a:spLocks noGrp="1"/>
          </p:cNvSpPr>
          <p:nvPr>
            <p:ph idx="1"/>
          </p:nvPr>
        </p:nvSpPr>
        <p:spPr>
          <a:xfrm>
            <a:off x="838200" y="1825625"/>
            <a:ext cx="10859814" cy="4351338"/>
          </a:xfrm>
        </p:spPr>
        <p:txBody>
          <a:bodyPr/>
          <a:lstStyle/>
          <a:p>
            <a:r>
              <a:rPr lang="en-US" dirty="0"/>
              <a:t>Humanities Research Centre (HRC) – PhD and Early Career Fellowships </a:t>
            </a:r>
            <a:r>
              <a:rPr lang="en-US" dirty="0">
                <a:hlinkClick r:id="rId2"/>
              </a:rPr>
              <a:t>https://warwick.ac.uk/fac/arts/hrc/irf/wtf/</a:t>
            </a:r>
            <a:endParaRPr lang="en-US" dirty="0"/>
          </a:p>
          <a:p>
            <a:endParaRPr lang="en-US" dirty="0"/>
          </a:p>
          <a:p>
            <a:r>
              <a:rPr lang="en-US" dirty="0"/>
              <a:t>Institute for Advanced Studies (IAS) – Early Career Fellowships</a:t>
            </a:r>
            <a:br>
              <a:rPr lang="en-US" dirty="0"/>
            </a:br>
            <a:r>
              <a:rPr lang="en-US" dirty="0">
                <a:hlinkClick r:id="rId3"/>
              </a:rPr>
              <a:t>https://warwick.ac.uk/fac/cross_fac/ias/fellowships/ecf/</a:t>
            </a:r>
            <a:br>
              <a:rPr lang="en-US" dirty="0"/>
            </a:br>
            <a:endParaRPr lang="en-US" dirty="0"/>
          </a:p>
          <a:p>
            <a:r>
              <a:rPr lang="en-US" dirty="0"/>
              <a:t>Institute for Advanced Teaching and Learning (IATL) – Early Career Teaching Fellowships </a:t>
            </a:r>
            <a:br>
              <a:rPr lang="en-US" dirty="0"/>
            </a:br>
            <a:r>
              <a:rPr lang="en-US" dirty="0">
                <a:hlinkClick r:id="rId4"/>
              </a:rPr>
              <a:t>https://warwick.ac.uk/fac/cross_fac/iatl/news/working_with_iatl/ectf/</a:t>
            </a:r>
            <a:endParaRPr lang="en-US" dirty="0"/>
          </a:p>
          <a:p>
            <a:endParaRPr lang="en-US" dirty="0"/>
          </a:p>
        </p:txBody>
      </p:sp>
    </p:spTree>
    <p:extLst>
      <p:ext uri="{BB962C8B-B14F-4D97-AF65-F5344CB8AC3E}">
        <p14:creationId xmlns:p14="http://schemas.microsoft.com/office/powerpoint/2010/main" val="2480527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93AAD-761E-292C-3E1D-9F0687FC20D4}"/>
              </a:ext>
            </a:extLst>
          </p:cNvPr>
          <p:cNvSpPr>
            <a:spLocks noGrp="1"/>
          </p:cNvSpPr>
          <p:nvPr>
            <p:ph type="title"/>
          </p:nvPr>
        </p:nvSpPr>
        <p:spPr/>
        <p:txBody>
          <a:bodyPr>
            <a:normAutofit/>
          </a:bodyPr>
          <a:lstStyle/>
          <a:p>
            <a:pPr algn="ctr"/>
            <a:r>
              <a:rPr lang="en-GB" sz="4000" dirty="0"/>
              <a:t>English and Comparative Literary Studies</a:t>
            </a:r>
            <a:br>
              <a:rPr lang="en-GB" sz="4000" dirty="0"/>
            </a:br>
            <a:r>
              <a:rPr lang="en-GB" sz="4000" dirty="0"/>
              <a:t>Research Groups</a:t>
            </a:r>
            <a:endParaRPr sz="4000" dirty="0"/>
          </a:p>
        </p:txBody>
      </p:sp>
      <p:sp>
        <p:nvSpPr>
          <p:cNvPr id="3" name="Content Placeholder 2">
            <a:extLst>
              <a:ext uri="{FF2B5EF4-FFF2-40B4-BE49-F238E27FC236}">
                <a16:creationId xmlns:a16="http://schemas.microsoft.com/office/drawing/2014/main" id="{8DC916DD-64CF-785B-0BD3-9B299580EFB6}"/>
              </a:ext>
            </a:extLst>
          </p:cNvPr>
          <p:cNvSpPr>
            <a:spLocks noGrp="1"/>
          </p:cNvSpPr>
          <p:nvPr>
            <p:ph idx="1"/>
          </p:nvPr>
        </p:nvSpPr>
        <p:spPr>
          <a:xfrm>
            <a:off x="838200" y="1825625"/>
            <a:ext cx="10515600" cy="4480582"/>
          </a:xfrm>
        </p:spPr>
        <p:txBody>
          <a:bodyPr vert="horz" lIns="91440" tIns="45720" rIns="91440" bIns="45720" rtlCol="0" anchor="t">
            <a:noAutofit/>
          </a:bodyPr>
          <a:lstStyle/>
          <a:p>
            <a:pPr marL="0" indent="0">
              <a:lnSpc>
                <a:spcPts val="3880"/>
              </a:lnSpc>
              <a:spcBef>
                <a:spcPts val="0"/>
              </a:spcBef>
              <a:buNone/>
            </a:pPr>
            <a:r>
              <a:rPr lang="en-GB" sz="2400" kern="0" dirty="0">
                <a:ea typeface="Calibri"/>
                <a:cs typeface="Times New Roman"/>
              </a:rPr>
              <a:t>Warwick Research Collective (WREC): Materialist Studies in World Literature</a:t>
            </a:r>
          </a:p>
          <a:p>
            <a:pPr marL="0" indent="0">
              <a:lnSpc>
                <a:spcPts val="3880"/>
              </a:lnSpc>
              <a:spcBef>
                <a:spcPts val="0"/>
              </a:spcBef>
              <a:buNone/>
            </a:pPr>
            <a:r>
              <a:rPr lang="en-GB" sz="2400" kern="0" dirty="0">
                <a:effectLst/>
                <a:ea typeface="Calibri"/>
                <a:cs typeface="Times New Roman"/>
              </a:rPr>
              <a:t>American Studies </a:t>
            </a:r>
            <a:endParaRPr lang="en-GB" sz="2400" kern="100" dirty="0">
              <a:effectLst/>
              <a:ea typeface="Calibri"/>
              <a:cs typeface="Times New Roman"/>
            </a:endParaRPr>
          </a:p>
          <a:p>
            <a:pPr marL="0" indent="0">
              <a:lnSpc>
                <a:spcPts val="3880"/>
              </a:lnSpc>
              <a:spcBef>
                <a:spcPts val="0"/>
              </a:spcBef>
              <a:buNone/>
            </a:pPr>
            <a:r>
              <a:rPr lang="en-GB" sz="2400" kern="0" dirty="0">
                <a:effectLst/>
                <a:ea typeface="Calibri"/>
                <a:cs typeface="Times New Roman"/>
              </a:rPr>
              <a:t>Environmental Humanities</a:t>
            </a:r>
            <a:r>
              <a:rPr lang="en-GB" sz="2400" kern="0" dirty="0">
                <a:ea typeface="MS Gothic"/>
                <a:cs typeface="Times New Roman"/>
              </a:rPr>
              <a:t>, including the </a:t>
            </a:r>
            <a:r>
              <a:rPr lang="en-GB" sz="2400" kern="0" dirty="0">
                <a:effectLst/>
                <a:ea typeface="Calibri"/>
                <a:cs typeface="Times New Roman"/>
              </a:rPr>
              <a:t>Centre for Ecopoetics </a:t>
            </a:r>
            <a:endParaRPr lang="en-GB" sz="2400" kern="100" dirty="0">
              <a:effectLst/>
              <a:ea typeface="Calibri"/>
              <a:cs typeface="Times New Roman"/>
            </a:endParaRPr>
          </a:p>
          <a:p>
            <a:pPr marL="0" indent="0">
              <a:lnSpc>
                <a:spcPts val="3880"/>
              </a:lnSpc>
              <a:spcBef>
                <a:spcPts val="0"/>
              </a:spcBef>
              <a:buNone/>
            </a:pPr>
            <a:r>
              <a:rPr lang="en-GB" sz="2400" kern="0" dirty="0">
                <a:effectLst/>
                <a:ea typeface="Calibri"/>
                <a:cs typeface="Times New Roman"/>
              </a:rPr>
              <a:t>Comparative Religions and Literatures (</a:t>
            </a:r>
            <a:r>
              <a:rPr lang="en-GB" sz="2400" kern="0" dirty="0">
                <a:ea typeface="Calibri"/>
                <a:cs typeface="Times New Roman"/>
              </a:rPr>
              <a:t>CORAL</a:t>
            </a:r>
            <a:r>
              <a:rPr lang="en-GB" sz="2400" kern="0" dirty="0">
                <a:effectLst/>
                <a:ea typeface="Calibri"/>
                <a:cs typeface="Times New Roman"/>
              </a:rPr>
              <a:t>)</a:t>
            </a:r>
            <a:endParaRPr lang="en-GB" sz="2400" kern="100" dirty="0">
              <a:effectLst/>
              <a:ea typeface="Calibri"/>
              <a:cs typeface="Times New Roman"/>
            </a:endParaRPr>
          </a:p>
          <a:p>
            <a:pPr marL="0" indent="0">
              <a:lnSpc>
                <a:spcPts val="3880"/>
              </a:lnSpc>
              <a:spcBef>
                <a:spcPts val="0"/>
              </a:spcBef>
              <a:buNone/>
            </a:pPr>
            <a:r>
              <a:rPr lang="en-GB" sz="2400" kern="0" dirty="0">
                <a:effectLst/>
                <a:ea typeface="Calibri"/>
                <a:cs typeface="Times New Roman"/>
              </a:rPr>
              <a:t>Critical Theory Network</a:t>
            </a:r>
          </a:p>
          <a:p>
            <a:pPr marL="0" indent="0">
              <a:lnSpc>
                <a:spcPts val="3880"/>
              </a:lnSpc>
              <a:spcBef>
                <a:spcPts val="0"/>
              </a:spcBef>
              <a:buNone/>
            </a:pPr>
            <a:r>
              <a:rPr lang="en-GB" sz="2400" kern="100" dirty="0">
                <a:effectLst/>
                <a:ea typeface="Calibri"/>
                <a:cs typeface="Times New Roman"/>
              </a:rPr>
              <a:t>Manuscrip</a:t>
            </a:r>
            <a:r>
              <a:rPr lang="en-GB" sz="2400" kern="100" dirty="0">
                <a:ea typeface="Calibri"/>
                <a:cs typeface="Times New Roman"/>
              </a:rPr>
              <a:t>t and Print Culture Studies (</a:t>
            </a:r>
            <a:r>
              <a:rPr lang="en-GB" sz="2400" kern="100" dirty="0" err="1">
                <a:ea typeface="Calibri"/>
                <a:cs typeface="Times New Roman"/>
              </a:rPr>
              <a:t>MaPC</a:t>
            </a:r>
            <a:r>
              <a:rPr lang="en-GB" sz="2400" kern="100" dirty="0">
                <a:ea typeface="Calibri"/>
                <a:cs typeface="Times New Roman"/>
              </a:rPr>
              <a:t>)</a:t>
            </a:r>
            <a:endParaRPr lang="en-GB" sz="2400" kern="100" dirty="0">
              <a:effectLst/>
              <a:ea typeface="Calibri"/>
              <a:cs typeface="Times New Roman"/>
            </a:endParaRPr>
          </a:p>
          <a:p>
            <a:pPr marL="0" indent="0">
              <a:lnSpc>
                <a:spcPts val="3880"/>
              </a:lnSpc>
              <a:spcBef>
                <a:spcPts val="0"/>
              </a:spcBef>
              <a:buNone/>
            </a:pPr>
            <a:r>
              <a:rPr lang="en-GB" sz="2400" i="1" kern="0" dirty="0">
                <a:effectLst/>
                <a:ea typeface="Calibri"/>
                <a:cs typeface="Times New Roman"/>
              </a:rPr>
              <a:t>Feminist Dissent</a:t>
            </a:r>
            <a:endParaRPr lang="en-GB" sz="2400" i="1" kern="100" dirty="0">
              <a:effectLst/>
              <a:ea typeface="Calibri"/>
              <a:cs typeface="Times New Roman"/>
            </a:endParaRPr>
          </a:p>
          <a:p>
            <a:pPr marL="0" indent="0">
              <a:lnSpc>
                <a:spcPts val="3880"/>
              </a:lnSpc>
              <a:spcBef>
                <a:spcPts val="0"/>
              </a:spcBef>
              <a:buNone/>
            </a:pPr>
            <a:r>
              <a:rPr lang="en-GB" sz="2400" kern="0" dirty="0">
                <a:effectLst/>
                <a:ea typeface="Calibri"/>
                <a:cs typeface="Times New Roman"/>
              </a:rPr>
              <a:t>Poetry at Warwick (PAW)</a:t>
            </a:r>
            <a:endParaRPr lang="en-GB" sz="2400" kern="100" dirty="0">
              <a:effectLst/>
              <a:ea typeface="Calibri"/>
              <a:cs typeface="Times New Roman"/>
            </a:endParaRPr>
          </a:p>
          <a:p>
            <a:pPr marL="0" indent="0">
              <a:lnSpc>
                <a:spcPts val="3880"/>
              </a:lnSpc>
              <a:spcBef>
                <a:spcPts val="0"/>
              </a:spcBef>
              <a:buNone/>
            </a:pPr>
            <a:r>
              <a:rPr lang="en-GB" sz="2400" kern="0" dirty="0">
                <a:ea typeface="Calibri"/>
                <a:cs typeface="Times New Roman"/>
              </a:rPr>
              <a:t>Medical</a:t>
            </a:r>
            <a:r>
              <a:rPr lang="en-GB" sz="2400" kern="0" dirty="0">
                <a:effectLst/>
                <a:ea typeface="Calibri"/>
                <a:cs typeface="Times New Roman"/>
              </a:rPr>
              <a:t> Humanities</a:t>
            </a:r>
            <a:endParaRPr lang="en-GB" sz="2400" dirty="0">
              <a:ea typeface="Calibri"/>
              <a:cs typeface="Times New Roman"/>
            </a:endParaRPr>
          </a:p>
        </p:txBody>
      </p:sp>
    </p:spTree>
    <p:extLst>
      <p:ext uri="{BB962C8B-B14F-4D97-AF65-F5344CB8AC3E}">
        <p14:creationId xmlns:p14="http://schemas.microsoft.com/office/powerpoint/2010/main" val="3323489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9D5A4-7F6C-B754-33E9-5F3F7B855715}"/>
              </a:ext>
            </a:extLst>
          </p:cNvPr>
          <p:cNvSpPr>
            <a:spLocks noGrp="1"/>
          </p:cNvSpPr>
          <p:nvPr>
            <p:ph type="title"/>
          </p:nvPr>
        </p:nvSpPr>
        <p:spPr/>
        <p:txBody>
          <a:bodyPr/>
          <a:lstStyle/>
          <a:p>
            <a:r>
              <a:rPr lang="en-US" dirty="0"/>
              <a:t>Beyond English</a:t>
            </a:r>
          </a:p>
        </p:txBody>
      </p:sp>
      <p:sp>
        <p:nvSpPr>
          <p:cNvPr id="3" name="Content Placeholder 2">
            <a:extLst>
              <a:ext uri="{FF2B5EF4-FFF2-40B4-BE49-F238E27FC236}">
                <a16:creationId xmlns:a16="http://schemas.microsoft.com/office/drawing/2014/main" id="{338936AE-0B08-4F67-12FA-11BAD5396192}"/>
              </a:ext>
            </a:extLst>
          </p:cNvPr>
          <p:cNvSpPr>
            <a:spLocks noGrp="1"/>
          </p:cNvSpPr>
          <p:nvPr>
            <p:ph idx="1"/>
          </p:nvPr>
        </p:nvSpPr>
        <p:spPr/>
        <p:txBody>
          <a:bodyPr>
            <a:normAutofit lnSpcReduction="10000"/>
          </a:bodyPr>
          <a:lstStyle/>
          <a:p>
            <a:pPr marL="0" indent="0">
              <a:buNone/>
            </a:pPr>
            <a:r>
              <a:rPr lang="en-US" dirty="0"/>
              <a:t>Specialist research </a:t>
            </a:r>
            <a:r>
              <a:rPr lang="en-US" dirty="0" err="1"/>
              <a:t>centres</a:t>
            </a:r>
            <a:r>
              <a:rPr lang="en-US" dirty="0"/>
              <a:t> and networks:</a:t>
            </a:r>
          </a:p>
          <a:p>
            <a:pPr marL="0" indent="0">
              <a:buNone/>
            </a:pPr>
            <a:endParaRPr lang="en-US" dirty="0"/>
          </a:p>
          <a:p>
            <a:pPr>
              <a:buFontTx/>
              <a:buChar char="-"/>
            </a:pPr>
            <a:r>
              <a:rPr lang="en-US" dirty="0"/>
              <a:t>Centre for Research in Philosophy, Literature &amp; the Arts</a:t>
            </a:r>
          </a:p>
          <a:p>
            <a:pPr>
              <a:buFontTx/>
              <a:buChar char="-"/>
            </a:pPr>
            <a:r>
              <a:rPr lang="en-US" dirty="0"/>
              <a:t>Centre for the Study of the Renaissance</a:t>
            </a:r>
          </a:p>
          <a:p>
            <a:pPr>
              <a:buFontTx/>
              <a:buChar char="-"/>
            </a:pPr>
            <a:r>
              <a:rPr lang="en-US" dirty="0"/>
              <a:t>Centre for the Study of Women and Gender</a:t>
            </a:r>
          </a:p>
          <a:p>
            <a:pPr>
              <a:buFontTx/>
              <a:buChar char="-"/>
            </a:pPr>
            <a:r>
              <a:rPr lang="en-US" dirty="0"/>
              <a:t>Centre for the History of Medicine</a:t>
            </a:r>
          </a:p>
          <a:p>
            <a:pPr>
              <a:buFontTx/>
              <a:buChar char="-"/>
            </a:pPr>
            <a:r>
              <a:rPr lang="en-US" dirty="0"/>
              <a:t>Global History and Culture Centre; </a:t>
            </a:r>
            <a:r>
              <a:rPr lang="en-GB" dirty="0"/>
              <a:t>Borders, Race, Ethnicity and Migration Network (BREM)</a:t>
            </a:r>
          </a:p>
          <a:p>
            <a:pPr>
              <a:buFontTx/>
              <a:buChar char="-"/>
            </a:pPr>
            <a:r>
              <a:rPr lang="en-GB" dirty="0"/>
              <a:t>Environmental Humanities Network (EHN)</a:t>
            </a:r>
          </a:p>
          <a:p>
            <a:endParaRPr lang="en-US" dirty="0"/>
          </a:p>
        </p:txBody>
      </p:sp>
    </p:spTree>
    <p:extLst>
      <p:ext uri="{BB962C8B-B14F-4D97-AF65-F5344CB8AC3E}">
        <p14:creationId xmlns:p14="http://schemas.microsoft.com/office/powerpoint/2010/main" val="724426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parklers on glass jar">
            <a:extLst>
              <a:ext uri="{FF2B5EF4-FFF2-40B4-BE49-F238E27FC236}">
                <a16:creationId xmlns:a16="http://schemas.microsoft.com/office/drawing/2014/main" id="{44497520-0865-E3BC-35DA-51AAD0007272}"/>
              </a:ext>
            </a:extLst>
          </p:cNvPr>
          <p:cNvPicPr>
            <a:picLocks noChangeAspect="1"/>
          </p:cNvPicPr>
          <p:nvPr/>
        </p:nvPicPr>
        <p:blipFill rotWithShape="1">
          <a:blip r:embed="rId2"/>
          <a:srcRect l="2021" t="23391" r="7070"/>
          <a:stretch/>
        </p:blipFill>
        <p:spPr>
          <a:xfrm>
            <a:off x="20" y="10"/>
            <a:ext cx="12191981" cy="6857990"/>
          </a:xfrm>
          <a:prstGeom prst="rect">
            <a:avLst/>
          </a:prstGeom>
        </p:spPr>
      </p:pic>
      <p:sp>
        <p:nvSpPr>
          <p:cNvPr id="2" name="Title 1">
            <a:extLst>
              <a:ext uri="{FF2B5EF4-FFF2-40B4-BE49-F238E27FC236}">
                <a16:creationId xmlns:a16="http://schemas.microsoft.com/office/drawing/2014/main" id="{613A6E36-5202-184C-9D64-90CCE7A539F9}"/>
              </a:ext>
            </a:extLst>
          </p:cNvPr>
          <p:cNvSpPr>
            <a:spLocks noGrp="1"/>
          </p:cNvSpPr>
          <p:nvPr>
            <p:ph type="ctrTitle"/>
          </p:nvPr>
        </p:nvSpPr>
        <p:spPr>
          <a:xfrm>
            <a:off x="404553" y="3091928"/>
            <a:ext cx="9078562" cy="2387600"/>
          </a:xfrm>
        </p:spPr>
        <p:txBody>
          <a:bodyPr>
            <a:normAutofit/>
          </a:bodyPr>
          <a:lstStyle/>
          <a:p>
            <a:pPr algn="l"/>
            <a:r>
              <a:rPr lang="en-US" sz="6600" dirty="0">
                <a:solidFill>
                  <a:schemeClr val="bg1"/>
                </a:solidFill>
              </a:rPr>
              <a:t>HINDSIGHT is 2025</a:t>
            </a:r>
          </a:p>
        </p:txBody>
      </p:sp>
      <p:sp>
        <p:nvSpPr>
          <p:cNvPr id="3" name="Subtitle 2">
            <a:extLst>
              <a:ext uri="{FF2B5EF4-FFF2-40B4-BE49-F238E27FC236}">
                <a16:creationId xmlns:a16="http://schemas.microsoft.com/office/drawing/2014/main" id="{4C36BF19-14BB-2541-87CB-422DE1DA8753}"/>
              </a:ext>
            </a:extLst>
          </p:cNvPr>
          <p:cNvSpPr>
            <a:spLocks noGrp="1"/>
          </p:cNvSpPr>
          <p:nvPr>
            <p:ph type="subTitle" idx="1"/>
          </p:nvPr>
        </p:nvSpPr>
        <p:spPr>
          <a:xfrm>
            <a:off x="404553" y="5624945"/>
            <a:ext cx="9078562" cy="592975"/>
          </a:xfrm>
        </p:spPr>
        <p:txBody>
          <a:bodyPr anchor="ctr">
            <a:normAutofit/>
          </a:bodyPr>
          <a:lstStyle/>
          <a:p>
            <a:pPr algn="l"/>
            <a:r>
              <a:rPr lang="en-US"/>
              <a:t>Messages from ECLS staff</a:t>
            </a:r>
          </a:p>
        </p:txBody>
      </p:sp>
    </p:spTree>
    <p:extLst>
      <p:ext uri="{BB962C8B-B14F-4D97-AF65-F5344CB8AC3E}">
        <p14:creationId xmlns:p14="http://schemas.microsoft.com/office/powerpoint/2010/main" val="3521630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9632D-50BD-754B-8209-35B70B78F4B6}"/>
              </a:ext>
            </a:extLst>
          </p:cNvPr>
          <p:cNvSpPr>
            <a:spLocks noGrp="1"/>
          </p:cNvSpPr>
          <p:nvPr>
            <p:ph type="title"/>
          </p:nvPr>
        </p:nvSpPr>
        <p:spPr>
          <a:xfrm>
            <a:off x="1653363" y="365760"/>
            <a:ext cx="9367203" cy="1188720"/>
          </a:xfrm>
        </p:spPr>
        <p:txBody>
          <a:bodyPr>
            <a:normAutofit/>
          </a:bodyPr>
          <a:lstStyle/>
          <a:p>
            <a:r>
              <a:rPr lang="en-US" sz="4000" dirty="0"/>
              <a:t>We contain multitudes…</a:t>
            </a:r>
          </a:p>
        </p:txBody>
      </p:sp>
      <p:sp>
        <p:nvSpPr>
          <p:cNvPr id="3" name="Content Placeholder 2">
            <a:extLst>
              <a:ext uri="{FF2B5EF4-FFF2-40B4-BE49-F238E27FC236}">
                <a16:creationId xmlns:a16="http://schemas.microsoft.com/office/drawing/2014/main" id="{D1AB7F20-032D-E041-8BC5-109FC396C6DD}"/>
              </a:ext>
            </a:extLst>
          </p:cNvPr>
          <p:cNvSpPr>
            <a:spLocks noGrp="1"/>
          </p:cNvSpPr>
          <p:nvPr>
            <p:ph idx="1"/>
          </p:nvPr>
        </p:nvSpPr>
        <p:spPr>
          <a:xfrm>
            <a:off x="1653363" y="2176272"/>
            <a:ext cx="9367204" cy="4041648"/>
          </a:xfrm>
        </p:spPr>
        <p:txBody>
          <a:bodyPr anchor="t">
            <a:normAutofit/>
          </a:bodyPr>
          <a:lstStyle/>
          <a:p>
            <a:pPr marL="0" indent="0">
              <a:buNone/>
            </a:pPr>
            <a:r>
              <a:rPr lang="en-GB" sz="2400" dirty="0"/>
              <a:t>If there is one thing I wish I had known when I started my PhD, it is that the project I started on could never be contained by a thesis. The thesis is just one draft of many to come. To paraphrase Paul Valéry, a thesis is never completed, only abandoned. </a:t>
            </a:r>
            <a:br>
              <a:rPr lang="en-GB" sz="2400" dirty="0"/>
            </a:br>
            <a:br>
              <a:rPr lang="en-GB" sz="2400" dirty="0"/>
            </a:br>
            <a:r>
              <a:rPr lang="en-GB" sz="2400" dirty="0"/>
              <a:t>Also, choose your mentors wisely – their mark will live long in your work. Make the most of your mentors and take care of them – as much as you need and value their support, they value yours. And they won’t be around forever. Ars longa, vita brevis! </a:t>
            </a:r>
          </a:p>
          <a:p>
            <a:endParaRPr lang="en-GB" sz="2400" dirty="0"/>
          </a:p>
          <a:p>
            <a:pPr marL="0" indent="0">
              <a:buNone/>
            </a:pPr>
            <a:r>
              <a:rPr lang="en-GB" sz="2400" dirty="0"/>
              <a:t>Jonathan Skinner</a:t>
            </a:r>
            <a:endParaRPr lang="en-US" sz="2400" dirty="0"/>
          </a:p>
        </p:txBody>
      </p:sp>
    </p:spTree>
    <p:extLst>
      <p:ext uri="{BB962C8B-B14F-4D97-AF65-F5344CB8AC3E}">
        <p14:creationId xmlns:p14="http://schemas.microsoft.com/office/powerpoint/2010/main" val="1563611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DD150-3D05-D241-A79A-19D6C91BFF84}"/>
              </a:ext>
            </a:extLst>
          </p:cNvPr>
          <p:cNvSpPr>
            <a:spLocks noGrp="1"/>
          </p:cNvSpPr>
          <p:nvPr>
            <p:ph type="title"/>
          </p:nvPr>
        </p:nvSpPr>
        <p:spPr>
          <a:xfrm>
            <a:off x="643467" y="321734"/>
            <a:ext cx="10905066" cy="1135737"/>
          </a:xfrm>
        </p:spPr>
        <p:txBody>
          <a:bodyPr>
            <a:normAutofit/>
          </a:bodyPr>
          <a:lstStyle/>
          <a:p>
            <a:r>
              <a:rPr lang="en-US" sz="4000" dirty="0"/>
              <a:t>Perfection is an illusion…</a:t>
            </a:r>
          </a:p>
        </p:txBody>
      </p:sp>
      <p:sp>
        <p:nvSpPr>
          <p:cNvPr id="7" name="Content Placeholder 2">
            <a:extLst>
              <a:ext uri="{FF2B5EF4-FFF2-40B4-BE49-F238E27FC236}">
                <a16:creationId xmlns:a16="http://schemas.microsoft.com/office/drawing/2014/main" id="{0C7C217E-ECB8-5C48-9210-5AC39ED401FD}"/>
              </a:ext>
            </a:extLst>
          </p:cNvPr>
          <p:cNvSpPr>
            <a:spLocks noGrp="1"/>
          </p:cNvSpPr>
          <p:nvPr>
            <p:ph idx="1"/>
          </p:nvPr>
        </p:nvSpPr>
        <p:spPr>
          <a:xfrm>
            <a:off x="643467" y="1782981"/>
            <a:ext cx="10905066" cy="4393982"/>
          </a:xfrm>
        </p:spPr>
        <p:txBody>
          <a:bodyPr>
            <a:normAutofit/>
          </a:bodyPr>
          <a:lstStyle/>
          <a:p>
            <a:pPr marL="0" indent="0" fontAlgn="base">
              <a:buNone/>
            </a:pPr>
            <a:r>
              <a:rPr lang="en-GB" sz="2400" dirty="0"/>
              <a:t>The one thing I would tell my younger self embarking on the PhD is that this is as good as it gets 🙂</a:t>
            </a:r>
          </a:p>
          <a:p>
            <a:pPr marL="0" indent="0" fontAlgn="base">
              <a:buNone/>
            </a:pPr>
            <a:br>
              <a:rPr lang="en-GB" sz="2400" dirty="0"/>
            </a:br>
            <a:r>
              <a:rPr lang="en-GB" sz="2400" dirty="0"/>
              <a:t>But one thing a supervisor said to me right at the beginning which always stuck with me, and I now say it to my students: you never finish a PhD, you just abandon it. It sounds cynical, but actually it was very insightful -- perfection is an illusion, and there’s always another book or article to read, but at some point you just have to accept it is what it is and it’s time to stop!</a:t>
            </a:r>
          </a:p>
          <a:p>
            <a:pPr fontAlgn="base"/>
            <a:endParaRPr lang="en-GB" sz="2400" dirty="0"/>
          </a:p>
          <a:p>
            <a:pPr marL="0" indent="0" fontAlgn="base">
              <a:buNone/>
            </a:pPr>
            <a:r>
              <a:rPr lang="en-GB" sz="2400" dirty="0"/>
              <a:t>Mark Storey</a:t>
            </a:r>
            <a:br>
              <a:rPr lang="en-GB" sz="2400" dirty="0"/>
            </a:br>
            <a:endParaRPr lang="en-US" sz="2400" dirty="0"/>
          </a:p>
        </p:txBody>
      </p:sp>
    </p:spTree>
    <p:extLst>
      <p:ext uri="{BB962C8B-B14F-4D97-AF65-F5344CB8AC3E}">
        <p14:creationId xmlns:p14="http://schemas.microsoft.com/office/powerpoint/2010/main" val="2103169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0A2B8-4392-BD44-94BA-D6069D115BA3}"/>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300" kern="1200">
                <a:solidFill>
                  <a:srgbClr val="FFFFFF"/>
                </a:solidFill>
                <a:latin typeface="+mj-lt"/>
                <a:ea typeface="+mj-ea"/>
                <a:cs typeface="+mj-cs"/>
              </a:rPr>
              <a:t>I’m not feeling that right now… </a:t>
            </a:r>
            <a:br>
              <a:rPr lang="en-US" sz="3300" kern="1200">
                <a:solidFill>
                  <a:srgbClr val="FFFFFF"/>
                </a:solidFill>
                <a:latin typeface="+mj-lt"/>
                <a:ea typeface="+mj-ea"/>
                <a:cs typeface="+mj-cs"/>
              </a:rPr>
            </a:br>
            <a:r>
              <a:rPr lang="en-US" sz="3300" kern="1200">
                <a:solidFill>
                  <a:srgbClr val="FFFFFF"/>
                </a:solidFill>
                <a:latin typeface="+mj-lt"/>
                <a:ea typeface="+mj-ea"/>
                <a:cs typeface="+mj-cs"/>
              </a:rPr>
              <a:t>from Paulo de Medeiros</a:t>
            </a:r>
          </a:p>
        </p:txBody>
      </p:sp>
      <p:pic>
        <p:nvPicPr>
          <p:cNvPr id="4" name="Content Placeholder 3">
            <a:extLst>
              <a:ext uri="{FF2B5EF4-FFF2-40B4-BE49-F238E27FC236}">
                <a16:creationId xmlns:a16="http://schemas.microsoft.com/office/drawing/2014/main" id="{A6AE7C31-E5A6-8042-BD89-87BA3852EC19}"/>
              </a:ext>
            </a:extLst>
          </p:cNvPr>
          <p:cNvPicPr>
            <a:picLocks noGrp="1" noChangeAspect="1"/>
          </p:cNvPicPr>
          <p:nvPr>
            <p:ph idx="1"/>
          </p:nvPr>
        </p:nvPicPr>
        <p:blipFill>
          <a:blip r:embed="rId2"/>
          <a:stretch>
            <a:fillRect/>
          </a:stretch>
        </p:blipFill>
        <p:spPr>
          <a:xfrm>
            <a:off x="1847664" y="251006"/>
            <a:ext cx="8119815" cy="6191358"/>
          </a:xfrm>
          <a:prstGeom prst="rect">
            <a:avLst/>
          </a:prstGeom>
        </p:spPr>
      </p:pic>
    </p:spTree>
    <p:extLst>
      <p:ext uri="{BB962C8B-B14F-4D97-AF65-F5344CB8AC3E}">
        <p14:creationId xmlns:p14="http://schemas.microsoft.com/office/powerpoint/2010/main" val="1119042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n open book and on top are eyeglasses and pen">
            <a:extLst>
              <a:ext uri="{FF2B5EF4-FFF2-40B4-BE49-F238E27FC236}">
                <a16:creationId xmlns:a16="http://schemas.microsoft.com/office/drawing/2014/main" id="{28091ABC-AF90-E01D-9E0F-57015939D21F}"/>
              </a:ext>
            </a:extLst>
          </p:cNvPr>
          <p:cNvPicPr>
            <a:picLocks noChangeAspect="1"/>
          </p:cNvPicPr>
          <p:nvPr/>
        </p:nvPicPr>
        <p:blipFill rotWithShape="1">
          <a:blip r:embed="rId2"/>
          <a:srcRect r="5882" b="-1"/>
          <a:stretch/>
        </p:blipFill>
        <p:spPr>
          <a:xfrm>
            <a:off x="0" y="0"/>
            <a:ext cx="7734300" cy="5485389"/>
          </a:xfrm>
          <a:prstGeom prst="rect">
            <a:avLst/>
          </a:prstGeom>
        </p:spPr>
      </p:pic>
      <p:sp>
        <p:nvSpPr>
          <p:cNvPr id="2" name="Title 1">
            <a:extLst>
              <a:ext uri="{FF2B5EF4-FFF2-40B4-BE49-F238E27FC236}">
                <a16:creationId xmlns:a16="http://schemas.microsoft.com/office/drawing/2014/main" id="{6C003DE4-F91A-4040-99F2-B89D95CB2CBD}"/>
              </a:ext>
            </a:extLst>
          </p:cNvPr>
          <p:cNvSpPr>
            <a:spLocks noGrp="1"/>
          </p:cNvSpPr>
          <p:nvPr>
            <p:ph type="title"/>
          </p:nvPr>
        </p:nvSpPr>
        <p:spPr>
          <a:xfrm>
            <a:off x="8003240" y="183589"/>
            <a:ext cx="3822189" cy="1899912"/>
          </a:xfrm>
        </p:spPr>
        <p:txBody>
          <a:bodyPr>
            <a:normAutofit/>
          </a:bodyPr>
          <a:lstStyle/>
          <a:p>
            <a:r>
              <a:rPr lang="en-US" sz="4000" dirty="0"/>
              <a:t>Write, write, write</a:t>
            </a:r>
          </a:p>
        </p:txBody>
      </p:sp>
      <p:sp>
        <p:nvSpPr>
          <p:cNvPr id="3" name="Content Placeholder 2">
            <a:extLst>
              <a:ext uri="{FF2B5EF4-FFF2-40B4-BE49-F238E27FC236}">
                <a16:creationId xmlns:a16="http://schemas.microsoft.com/office/drawing/2014/main" id="{A031C1FB-5B14-F049-86C9-C10B7701B32D}"/>
              </a:ext>
            </a:extLst>
          </p:cNvPr>
          <p:cNvSpPr>
            <a:spLocks noGrp="1"/>
          </p:cNvSpPr>
          <p:nvPr>
            <p:ph idx="1"/>
          </p:nvPr>
        </p:nvSpPr>
        <p:spPr>
          <a:xfrm>
            <a:off x="8003241" y="1918447"/>
            <a:ext cx="3822189" cy="4238345"/>
          </a:xfrm>
        </p:spPr>
        <p:txBody>
          <a:bodyPr>
            <a:normAutofit fontScale="70000" lnSpcReduction="20000"/>
          </a:bodyPr>
          <a:lstStyle/>
          <a:p>
            <a:pPr marL="0" indent="0" fontAlgn="base">
              <a:buNone/>
            </a:pPr>
            <a:r>
              <a:rPr lang="en-GB" sz="2600" dirty="0"/>
              <a:t>If there is one thing I wish I had known when I started my PhD, it's that it's NEVER too early to start writing. Writing always helps – it’s a process as much as a product. </a:t>
            </a:r>
          </a:p>
          <a:p>
            <a:pPr marL="0" indent="0" fontAlgn="base">
              <a:buNone/>
            </a:pPr>
            <a:br>
              <a:rPr lang="en-GB" sz="2600" dirty="0"/>
            </a:br>
            <a:r>
              <a:rPr lang="en-GB" sz="2600" dirty="0"/>
              <a:t>E. L. Doctorow on writing:  “Writing a novel is like driving a car at night. You can see only as far as your headlights, but you can make the whole trip that way.”  [Perhaps not entirely helpful for a PhD, but will help you get through the first year, perhaps.]</a:t>
            </a:r>
          </a:p>
          <a:p>
            <a:pPr marL="0" indent="0" fontAlgn="base">
              <a:buNone/>
            </a:pPr>
            <a:br>
              <a:rPr lang="en-GB" sz="2600" dirty="0"/>
            </a:br>
            <a:r>
              <a:rPr lang="en-GB" sz="2600" dirty="0"/>
              <a:t>Anne Lamott in </a:t>
            </a:r>
            <a:r>
              <a:rPr lang="en-GB" sz="2600" i="1" dirty="0"/>
              <a:t>Bird by Bird</a:t>
            </a:r>
            <a:r>
              <a:rPr lang="en-GB" sz="2600" dirty="0"/>
              <a:t>: “Almost all good writing begins with terrible first efforts. You need to start somewhere.”</a:t>
            </a:r>
          </a:p>
          <a:p>
            <a:pPr marL="0" indent="0" fontAlgn="base">
              <a:buNone/>
            </a:pPr>
            <a:r>
              <a:rPr lang="en-GB" sz="2600" dirty="0"/>
              <a:t>Liz Barry</a:t>
            </a:r>
          </a:p>
          <a:p>
            <a:endParaRPr lang="en-US" sz="1300" dirty="0"/>
          </a:p>
        </p:txBody>
      </p:sp>
    </p:spTree>
    <p:extLst>
      <p:ext uri="{BB962C8B-B14F-4D97-AF65-F5344CB8AC3E}">
        <p14:creationId xmlns:p14="http://schemas.microsoft.com/office/powerpoint/2010/main" val="811173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36257-57F3-0540-AFC0-A63F9983CDD8}"/>
              </a:ext>
            </a:extLst>
          </p:cNvPr>
          <p:cNvSpPr>
            <a:spLocks noGrp="1"/>
          </p:cNvSpPr>
          <p:nvPr>
            <p:ph type="title"/>
          </p:nvPr>
        </p:nvSpPr>
        <p:spPr>
          <a:xfrm>
            <a:off x="841248" y="548640"/>
            <a:ext cx="3600860" cy="5431536"/>
          </a:xfrm>
        </p:spPr>
        <p:txBody>
          <a:bodyPr>
            <a:normAutofit/>
          </a:bodyPr>
          <a:lstStyle/>
          <a:p>
            <a:r>
              <a:rPr lang="en-US" sz="5400" dirty="0"/>
              <a:t>Good enough is good enough</a:t>
            </a:r>
          </a:p>
        </p:txBody>
      </p:sp>
      <p:sp>
        <p:nvSpPr>
          <p:cNvPr id="3" name="Content Placeholder 2">
            <a:extLst>
              <a:ext uri="{FF2B5EF4-FFF2-40B4-BE49-F238E27FC236}">
                <a16:creationId xmlns:a16="http://schemas.microsoft.com/office/drawing/2014/main" id="{E894DD42-9F38-014B-B158-80841546539F}"/>
              </a:ext>
            </a:extLst>
          </p:cNvPr>
          <p:cNvSpPr>
            <a:spLocks noGrp="1"/>
          </p:cNvSpPr>
          <p:nvPr>
            <p:ph idx="1"/>
          </p:nvPr>
        </p:nvSpPr>
        <p:spPr>
          <a:xfrm>
            <a:off x="5126418" y="552091"/>
            <a:ext cx="6224335" cy="5431536"/>
          </a:xfrm>
        </p:spPr>
        <p:txBody>
          <a:bodyPr anchor="ctr">
            <a:normAutofit/>
          </a:bodyPr>
          <a:lstStyle/>
          <a:p>
            <a:pPr marL="0" indent="0" fontAlgn="base">
              <a:buNone/>
            </a:pPr>
            <a:r>
              <a:rPr lang="en-GB" sz="2000" dirty="0"/>
              <a:t>Jenny Mak’s PhD Life Blog</a:t>
            </a:r>
          </a:p>
          <a:p>
            <a:pPr marL="0" indent="0" fontAlgn="base">
              <a:buNone/>
            </a:pPr>
            <a:r>
              <a:rPr lang="en-GB" sz="2000" dirty="0"/>
              <a:t>“Good enough” [is] good enough. </a:t>
            </a:r>
          </a:p>
          <a:p>
            <a:pPr marL="0" indent="0" fontAlgn="base">
              <a:buNone/>
            </a:pPr>
            <a:r>
              <a:rPr lang="en-GB" sz="2000" dirty="0">
                <a:hlinkClick r:id="rId2"/>
              </a:rPr>
              <a:t>https://www.jennywhmak.com/published-works</a:t>
            </a:r>
            <a:endParaRPr lang="en-GB" sz="2000" dirty="0"/>
          </a:p>
          <a:p>
            <a:pPr marL="0" indent="0" fontAlgn="base">
              <a:buNone/>
            </a:pPr>
            <a:endParaRPr lang="en-GB" sz="2000" dirty="0"/>
          </a:p>
          <a:p>
            <a:pPr marL="0" indent="0" fontAlgn="base">
              <a:buNone/>
            </a:pPr>
            <a:r>
              <a:rPr lang="en-GB" sz="2000" dirty="0"/>
              <a:t>Check out Petra Kolber’s </a:t>
            </a:r>
            <a:r>
              <a:rPr lang="en-GB" sz="2000" i="1" dirty="0"/>
              <a:t>TED</a:t>
            </a:r>
            <a:r>
              <a:rPr lang="en-GB" sz="2000" dirty="0"/>
              <a:t> talk titled </a:t>
            </a:r>
            <a:r>
              <a:rPr lang="en-GB" sz="2000" dirty="0">
                <a:hlinkClick r:id="rId3"/>
              </a:rPr>
              <a:t>“The Perfection Detox”</a:t>
            </a:r>
            <a:r>
              <a:rPr lang="en-GB" sz="2000" dirty="0"/>
              <a:t> for some sharp insights into the perils of perfectionism.</a:t>
            </a:r>
          </a:p>
          <a:p>
            <a:pPr marL="0" indent="0" fontAlgn="base">
              <a:buNone/>
            </a:pPr>
            <a:endParaRPr lang="en-GB" sz="2000" dirty="0"/>
          </a:p>
          <a:p>
            <a:pPr marL="0" indent="0" fontAlgn="base">
              <a:buNone/>
            </a:pPr>
            <a:r>
              <a:rPr lang="en-GB" sz="2000" dirty="0"/>
              <a:t>Piled Higher and Deeper: PHD Comics</a:t>
            </a:r>
          </a:p>
          <a:p>
            <a:pPr marL="0" indent="0" fontAlgn="base">
              <a:buNone/>
            </a:pPr>
            <a:r>
              <a:rPr lang="en-GB" sz="2000" dirty="0"/>
              <a:t>On Twitter, </a:t>
            </a:r>
            <a:r>
              <a:rPr lang="en-GB" sz="2000" dirty="0" err="1"/>
              <a:t>Youtube</a:t>
            </a:r>
            <a:r>
              <a:rPr lang="en-GB" sz="2000" dirty="0"/>
              <a:t> and Instagram</a:t>
            </a:r>
          </a:p>
          <a:p>
            <a:pPr marL="0" indent="0" fontAlgn="base">
              <a:buNone/>
            </a:pPr>
            <a:endParaRPr lang="en-GB" sz="2000" dirty="0"/>
          </a:p>
          <a:p>
            <a:pPr marL="0" indent="0" fontAlgn="base">
              <a:buNone/>
            </a:pPr>
            <a:r>
              <a:rPr lang="en-GB" sz="2000" dirty="0"/>
              <a:t>(contributed by Liz Barry and Paulo de Medeiros )</a:t>
            </a:r>
          </a:p>
          <a:p>
            <a:endParaRPr lang="en-US" sz="2000" dirty="0"/>
          </a:p>
        </p:txBody>
      </p:sp>
    </p:spTree>
    <p:extLst>
      <p:ext uri="{BB962C8B-B14F-4D97-AF65-F5344CB8AC3E}">
        <p14:creationId xmlns:p14="http://schemas.microsoft.com/office/powerpoint/2010/main" val="2495392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6E830-C193-494E-84F5-1BEA0CB2D9A4}"/>
              </a:ext>
            </a:extLst>
          </p:cNvPr>
          <p:cNvSpPr>
            <a:spLocks noGrp="1"/>
          </p:cNvSpPr>
          <p:nvPr>
            <p:ph type="title"/>
          </p:nvPr>
        </p:nvSpPr>
        <p:spPr>
          <a:xfrm>
            <a:off x="621792" y="1161288"/>
            <a:ext cx="3602736" cy="4526280"/>
          </a:xfrm>
        </p:spPr>
        <p:txBody>
          <a:bodyPr>
            <a:normAutofit/>
          </a:bodyPr>
          <a:lstStyle/>
          <a:p>
            <a:r>
              <a:rPr lang="en-US" sz="4000" dirty="0"/>
              <a:t>Learn by making mistakes</a:t>
            </a:r>
          </a:p>
        </p:txBody>
      </p:sp>
      <p:sp>
        <p:nvSpPr>
          <p:cNvPr id="3" name="Content Placeholder 2">
            <a:extLst>
              <a:ext uri="{FF2B5EF4-FFF2-40B4-BE49-F238E27FC236}">
                <a16:creationId xmlns:a16="http://schemas.microsoft.com/office/drawing/2014/main" id="{7756CA2D-FB2B-1540-A6A2-EA0FEE98B39D}"/>
              </a:ext>
            </a:extLst>
          </p:cNvPr>
          <p:cNvSpPr>
            <a:spLocks noGrp="1"/>
          </p:cNvSpPr>
          <p:nvPr>
            <p:ph idx="1"/>
          </p:nvPr>
        </p:nvSpPr>
        <p:spPr>
          <a:xfrm>
            <a:off x="5434149" y="932688"/>
            <a:ext cx="5916603" cy="4992624"/>
          </a:xfrm>
        </p:spPr>
        <p:txBody>
          <a:bodyPr anchor="ctr">
            <a:normAutofit/>
          </a:bodyPr>
          <a:lstStyle/>
          <a:p>
            <a:pPr marL="0" indent="0">
              <a:buNone/>
            </a:pPr>
            <a:r>
              <a:rPr lang="en-GB" sz="2000" dirty="0"/>
              <a:t>If there is one thing I wish I had known when I started my PhD, it is... if you're anything like me, you will make many mistakes along the way, and that is completely ok, even if the stakes seem high – be patient with yourself; you are learning, and the only way to learn is by making mistakes.</a:t>
            </a:r>
          </a:p>
          <a:p>
            <a:pPr marL="0" indent="0">
              <a:buNone/>
            </a:pPr>
            <a:endParaRPr lang="en-GB" sz="2000" dirty="0"/>
          </a:p>
          <a:p>
            <a:pPr marL="0" indent="0">
              <a:buNone/>
            </a:pPr>
            <a:r>
              <a:rPr lang="en-GB" sz="2000" dirty="0"/>
              <a:t>Matt Franks</a:t>
            </a:r>
            <a:endParaRPr lang="en-US" sz="2000" dirty="0"/>
          </a:p>
        </p:txBody>
      </p:sp>
    </p:spTree>
    <p:extLst>
      <p:ext uri="{BB962C8B-B14F-4D97-AF65-F5344CB8AC3E}">
        <p14:creationId xmlns:p14="http://schemas.microsoft.com/office/powerpoint/2010/main" val="982850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0E7D-E85F-5206-AC91-189B092C0D39}"/>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CD36F0F-370C-B396-C1BE-9BC0CBF1F04A}"/>
              </a:ext>
            </a:extLst>
          </p:cNvPr>
          <p:cNvSpPr>
            <a:spLocks noGrp="1"/>
          </p:cNvSpPr>
          <p:nvPr>
            <p:ph idx="1"/>
          </p:nvPr>
        </p:nvSpPr>
        <p:spPr>
          <a:xfrm>
            <a:off x="3326524" y="1825625"/>
            <a:ext cx="8027276" cy="4351338"/>
          </a:xfrm>
        </p:spPr>
        <p:txBody>
          <a:bodyPr>
            <a:normAutofit/>
          </a:bodyPr>
          <a:lstStyle/>
          <a:p>
            <a:r>
              <a:rPr lang="en-US" sz="3600" dirty="0"/>
              <a:t>Funding</a:t>
            </a:r>
          </a:p>
          <a:p>
            <a:r>
              <a:rPr lang="en-US" sz="3600" dirty="0"/>
              <a:t>PhD processes</a:t>
            </a:r>
          </a:p>
          <a:p>
            <a:r>
              <a:rPr lang="en-US" sz="3600" dirty="0"/>
              <a:t>Dept research and opportunities</a:t>
            </a:r>
          </a:p>
          <a:p>
            <a:r>
              <a:rPr lang="en-US" sz="3600" dirty="0"/>
              <a:t>Hindsight: tips and reminders</a:t>
            </a:r>
          </a:p>
        </p:txBody>
      </p:sp>
    </p:spTree>
    <p:extLst>
      <p:ext uri="{BB962C8B-B14F-4D97-AF65-F5344CB8AC3E}">
        <p14:creationId xmlns:p14="http://schemas.microsoft.com/office/powerpoint/2010/main" val="3024129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A5C3F-4C16-8E44-BCD5-FF61E1CDB07A}"/>
              </a:ext>
            </a:extLst>
          </p:cNvPr>
          <p:cNvSpPr>
            <a:spLocks noGrp="1"/>
          </p:cNvSpPr>
          <p:nvPr>
            <p:ph type="title"/>
          </p:nvPr>
        </p:nvSpPr>
        <p:spPr>
          <a:xfrm>
            <a:off x="640080" y="325369"/>
            <a:ext cx="4368602" cy="1956841"/>
          </a:xfrm>
        </p:spPr>
        <p:txBody>
          <a:bodyPr anchor="b">
            <a:normAutofit/>
          </a:bodyPr>
          <a:lstStyle/>
          <a:p>
            <a:r>
              <a:rPr lang="en-US" sz="5400"/>
              <a:t>It will come together</a:t>
            </a:r>
          </a:p>
        </p:txBody>
      </p:sp>
      <p:sp>
        <p:nvSpPr>
          <p:cNvPr id="3" name="Content Placeholder 2">
            <a:extLst>
              <a:ext uri="{FF2B5EF4-FFF2-40B4-BE49-F238E27FC236}">
                <a16:creationId xmlns:a16="http://schemas.microsoft.com/office/drawing/2014/main" id="{431021AE-BE5F-1946-8679-ED47A664467C}"/>
              </a:ext>
            </a:extLst>
          </p:cNvPr>
          <p:cNvSpPr>
            <a:spLocks noGrp="1"/>
          </p:cNvSpPr>
          <p:nvPr>
            <p:ph idx="1"/>
          </p:nvPr>
        </p:nvSpPr>
        <p:spPr>
          <a:xfrm>
            <a:off x="640080" y="2872899"/>
            <a:ext cx="4243589" cy="3320668"/>
          </a:xfrm>
        </p:spPr>
        <p:txBody>
          <a:bodyPr>
            <a:normAutofit/>
          </a:bodyPr>
          <a:lstStyle/>
          <a:p>
            <a:pPr marL="0" indent="0" fontAlgn="base">
              <a:buNone/>
            </a:pPr>
            <a:r>
              <a:rPr lang="en-GB" sz="2200" dirty="0"/>
              <a:t>At the point when you’re most worried your thesis is too sprawling, messy, or covers too many ideas/writers/concepts, just keep writing and it will come together.</a:t>
            </a:r>
          </a:p>
          <a:p>
            <a:pPr fontAlgn="base"/>
            <a:endParaRPr lang="en-GB" sz="2200" dirty="0"/>
          </a:p>
          <a:p>
            <a:pPr marL="0" indent="0" fontAlgn="base">
              <a:buNone/>
            </a:pPr>
            <a:r>
              <a:rPr lang="en-GB" sz="2200" dirty="0"/>
              <a:t>Emma Mason</a:t>
            </a:r>
            <a:br>
              <a:rPr lang="en-GB" sz="2200" dirty="0"/>
            </a:br>
            <a:endParaRPr lang="en-US" sz="2200" dirty="0"/>
          </a:p>
        </p:txBody>
      </p:sp>
      <p:pic>
        <p:nvPicPr>
          <p:cNvPr id="5" name="Picture 4" descr="Stack of magazines on table">
            <a:extLst>
              <a:ext uri="{FF2B5EF4-FFF2-40B4-BE49-F238E27FC236}">
                <a16:creationId xmlns:a16="http://schemas.microsoft.com/office/drawing/2014/main" id="{7E510288-94A7-4882-4078-B185A9329EBD}"/>
              </a:ext>
            </a:extLst>
          </p:cNvPr>
          <p:cNvPicPr>
            <a:picLocks noChangeAspect="1"/>
          </p:cNvPicPr>
          <p:nvPr/>
        </p:nvPicPr>
        <p:blipFill rotWithShape="1">
          <a:blip r:embed="rId2"/>
          <a:srcRect l="32859" r="188"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958190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AA41E-7774-7746-9A4E-DA08ECDEDB87}"/>
              </a:ext>
            </a:extLst>
          </p:cNvPr>
          <p:cNvSpPr>
            <a:spLocks noGrp="1"/>
          </p:cNvSpPr>
          <p:nvPr>
            <p:ph type="title"/>
          </p:nvPr>
        </p:nvSpPr>
        <p:spPr>
          <a:xfrm>
            <a:off x="838199" y="537883"/>
            <a:ext cx="4783697" cy="1942810"/>
          </a:xfrm>
        </p:spPr>
        <p:txBody>
          <a:bodyPr anchor="b">
            <a:normAutofit/>
          </a:bodyPr>
          <a:lstStyle/>
          <a:p>
            <a:r>
              <a:rPr lang="en-US" sz="4000"/>
              <a:t>Comparison is the thief of joy</a:t>
            </a:r>
          </a:p>
        </p:txBody>
      </p:sp>
      <p:sp>
        <p:nvSpPr>
          <p:cNvPr id="3" name="Content Placeholder 2">
            <a:extLst>
              <a:ext uri="{FF2B5EF4-FFF2-40B4-BE49-F238E27FC236}">
                <a16:creationId xmlns:a16="http://schemas.microsoft.com/office/drawing/2014/main" id="{D435648A-F69E-D54F-9CEE-C2F3607E2FB4}"/>
              </a:ext>
            </a:extLst>
          </p:cNvPr>
          <p:cNvSpPr>
            <a:spLocks noGrp="1"/>
          </p:cNvSpPr>
          <p:nvPr>
            <p:ph idx="1"/>
          </p:nvPr>
        </p:nvSpPr>
        <p:spPr>
          <a:xfrm>
            <a:off x="838199" y="2686323"/>
            <a:ext cx="4783697" cy="3433583"/>
          </a:xfrm>
        </p:spPr>
        <p:txBody>
          <a:bodyPr>
            <a:normAutofit/>
          </a:bodyPr>
          <a:lstStyle/>
          <a:p>
            <a:pPr marL="0" indent="0">
              <a:buNone/>
            </a:pPr>
            <a:r>
              <a:rPr lang="en-GB" sz="2000" dirty="0"/>
              <a:t>If there is one thing I wish I had known (or rather, believed) when I started my PhD, it’s that everyone’s journey to completion is different. Comparison is the thief of joy, so learn from others, but don’t chastise yourself for doing things differently.</a:t>
            </a:r>
          </a:p>
          <a:p>
            <a:endParaRPr lang="en-GB" sz="2000" dirty="0"/>
          </a:p>
          <a:p>
            <a:pPr marL="0" indent="0">
              <a:buNone/>
            </a:pPr>
            <a:r>
              <a:rPr lang="en-GB" sz="2000" dirty="0"/>
              <a:t>Jen Baker</a:t>
            </a:r>
            <a:endParaRPr lang="en-US" sz="2000" dirty="0"/>
          </a:p>
        </p:txBody>
      </p:sp>
      <p:pic>
        <p:nvPicPr>
          <p:cNvPr id="4" name="Picture 3" descr="A white paper with writing&#10;&#10;Description automatically generated with low confidence">
            <a:extLst>
              <a:ext uri="{FF2B5EF4-FFF2-40B4-BE49-F238E27FC236}">
                <a16:creationId xmlns:a16="http://schemas.microsoft.com/office/drawing/2014/main" id="{12BEC0A5-C933-AC4D-916C-8E06F9ABC167}"/>
              </a:ext>
            </a:extLst>
          </p:cNvPr>
          <p:cNvPicPr>
            <a:picLocks noChangeAspect="1"/>
          </p:cNvPicPr>
          <p:nvPr/>
        </p:nvPicPr>
        <p:blipFill>
          <a:blip r:embed="rId2"/>
          <a:stretch>
            <a:fillRect/>
          </a:stretch>
        </p:blipFill>
        <p:spPr>
          <a:xfrm>
            <a:off x="5988424" y="2021083"/>
            <a:ext cx="5365375" cy="2615620"/>
          </a:xfrm>
          <a:prstGeom prst="rect">
            <a:avLst/>
          </a:prstGeom>
        </p:spPr>
      </p:pic>
    </p:spTree>
    <p:extLst>
      <p:ext uri="{BB962C8B-B14F-4D97-AF65-F5344CB8AC3E}">
        <p14:creationId xmlns:p14="http://schemas.microsoft.com/office/powerpoint/2010/main" val="1020213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10AF16-5757-1C4F-98D0-C9FCF64D93DC}"/>
              </a:ext>
            </a:extLst>
          </p:cNvPr>
          <p:cNvSpPr>
            <a:spLocks noGrp="1"/>
          </p:cNvSpPr>
          <p:nvPr>
            <p:ph type="title"/>
          </p:nvPr>
        </p:nvSpPr>
        <p:spPr>
          <a:xfrm>
            <a:off x="686834" y="1153572"/>
            <a:ext cx="3200400" cy="4461163"/>
          </a:xfrm>
        </p:spPr>
        <p:txBody>
          <a:bodyPr>
            <a:normAutofit/>
          </a:bodyPr>
          <a:lstStyle/>
          <a:p>
            <a:r>
              <a:rPr lang="en-GB">
                <a:solidFill>
                  <a:srgbClr val="FFFFFF"/>
                </a:solidFill>
                <a:ea typeface="Calibri Light"/>
                <a:cs typeface="Calibri Light"/>
              </a:rPr>
              <a:t>The ivory tower has collapsed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14A0B09-38D0-4B40-B704-F90FDAD28F6B}"/>
              </a:ext>
            </a:extLst>
          </p:cNvPr>
          <p:cNvSpPr>
            <a:spLocks noGrp="1"/>
          </p:cNvSpPr>
          <p:nvPr>
            <p:ph idx="1"/>
          </p:nvPr>
        </p:nvSpPr>
        <p:spPr>
          <a:xfrm>
            <a:off x="4447308" y="591344"/>
            <a:ext cx="7547468" cy="5585619"/>
          </a:xfrm>
        </p:spPr>
        <p:txBody>
          <a:bodyPr anchor="ctr">
            <a:noAutofit/>
          </a:bodyPr>
          <a:lstStyle/>
          <a:p>
            <a:pPr marL="0" indent="0">
              <a:buNone/>
            </a:pPr>
            <a:r>
              <a:rPr lang="en-GB" sz="2000" dirty="0"/>
              <a:t>The one thing I would tell my younger self embarking on the PhD...</a:t>
            </a:r>
            <a:br>
              <a:rPr lang="en-GB" sz="2000" dirty="0"/>
            </a:br>
            <a:br>
              <a:rPr lang="en-GB" sz="2000" dirty="0"/>
            </a:br>
            <a:r>
              <a:rPr lang="en-GB" sz="2000" dirty="0"/>
              <a:t>I’m tempted to say: Don't listen to your older self! The situation with PhDs today is unimaginably more fraught and challenging than it was when I started out (just as our situation seemed dystopian compared to the ‘golden age’ of academia before us). Advice from a generation that isn't coping with what students are facing now risks becoming what Adorno (speaking of Freud) calls “the worthless wisdom of a hard-boiled old gentleman.”</a:t>
            </a:r>
            <a:br>
              <a:rPr lang="en-GB" sz="2000" dirty="0"/>
            </a:br>
            <a:br>
              <a:rPr lang="en-GB" sz="2000" dirty="0"/>
            </a:br>
            <a:r>
              <a:rPr lang="en-GB" sz="2000" dirty="0"/>
              <a:t>That said, if there’s one thing I would *still* tell my younger self, it is this: remember to motivate your research as a whole-life activity. Academics, like all creative people, need one thing above all else, even more than time – and that’s confidence in your work. Initially you have to supply it for yourself. That’s a lot easier to do when you connect what you’re working on with the issues and problems that are always uppermost in your mind, never leave you, are indeed part of who you are. The ivory tower has long since collapsed, but that’s cleared the way for a much more engaged and engaging relation between academics and the wider world. Silver linings playbook of 2025 ...</a:t>
            </a:r>
          </a:p>
          <a:p>
            <a:pPr marL="0" indent="0">
              <a:buNone/>
            </a:pPr>
            <a:br>
              <a:rPr lang="en-GB" sz="2000" dirty="0"/>
            </a:br>
            <a:r>
              <a:rPr lang="en-GB" sz="2000" dirty="0"/>
              <a:t>Nick Lawrence</a:t>
            </a:r>
          </a:p>
        </p:txBody>
      </p:sp>
    </p:spTree>
    <p:extLst>
      <p:ext uri="{BB962C8B-B14F-4D97-AF65-F5344CB8AC3E}">
        <p14:creationId xmlns:p14="http://schemas.microsoft.com/office/powerpoint/2010/main" val="27063705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22E41-BE87-A945-A667-1CF98438E92F}"/>
              </a:ext>
            </a:extLst>
          </p:cNvPr>
          <p:cNvSpPr>
            <a:spLocks noGrp="1"/>
          </p:cNvSpPr>
          <p:nvPr>
            <p:ph type="title"/>
          </p:nvPr>
        </p:nvSpPr>
        <p:spPr>
          <a:xfrm>
            <a:off x="841248" y="426720"/>
            <a:ext cx="10506456" cy="1919141"/>
          </a:xfrm>
        </p:spPr>
        <p:txBody>
          <a:bodyPr anchor="b">
            <a:normAutofit/>
          </a:bodyPr>
          <a:lstStyle/>
          <a:p>
            <a:r>
              <a:rPr lang="en-US" dirty="0"/>
              <a:t>Tips from </a:t>
            </a:r>
            <a:r>
              <a:rPr lang="en-US" i="1" dirty="0"/>
              <a:t>Guardian</a:t>
            </a:r>
            <a:r>
              <a:rPr lang="en-US" dirty="0"/>
              <a:t> readers</a:t>
            </a:r>
          </a:p>
        </p:txBody>
      </p:sp>
      <p:sp>
        <p:nvSpPr>
          <p:cNvPr id="6" name="Content Placeholder 5">
            <a:extLst>
              <a:ext uri="{FF2B5EF4-FFF2-40B4-BE49-F238E27FC236}">
                <a16:creationId xmlns:a16="http://schemas.microsoft.com/office/drawing/2014/main" id="{54EFFBCB-5AE3-A642-8628-BCC74917D0C6}"/>
              </a:ext>
            </a:extLst>
          </p:cNvPr>
          <p:cNvSpPr>
            <a:spLocks noGrp="1"/>
          </p:cNvSpPr>
          <p:nvPr>
            <p:ph idx="1"/>
          </p:nvPr>
        </p:nvSpPr>
        <p:spPr>
          <a:xfrm>
            <a:off x="841248" y="3337269"/>
            <a:ext cx="10509504" cy="2905686"/>
          </a:xfrm>
        </p:spPr>
        <p:txBody>
          <a:bodyPr>
            <a:normAutofit/>
          </a:bodyPr>
          <a:lstStyle/>
          <a:p>
            <a:pPr marL="0" indent="0">
              <a:buNone/>
            </a:pPr>
            <a:r>
              <a:rPr lang="en-US" sz="2200">
                <a:hlinkClick r:id="rId2"/>
              </a:rPr>
              <a:t>https://www.theguardian.com/higher-education-network/blog/2014/aug/27/finishing-phd-thesis-top-tips-experts-advice</a:t>
            </a:r>
            <a:endParaRPr lang="en-US" sz="2200"/>
          </a:p>
        </p:txBody>
      </p:sp>
    </p:spTree>
    <p:extLst>
      <p:ext uri="{BB962C8B-B14F-4D97-AF65-F5344CB8AC3E}">
        <p14:creationId xmlns:p14="http://schemas.microsoft.com/office/powerpoint/2010/main" val="1353471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3430E-F024-6748-A8D8-C393EACA9569}"/>
              </a:ext>
            </a:extLst>
          </p:cNvPr>
          <p:cNvSpPr>
            <a:spLocks noGrp="1"/>
          </p:cNvSpPr>
          <p:nvPr>
            <p:ph type="title"/>
          </p:nvPr>
        </p:nvSpPr>
        <p:spPr>
          <a:xfrm>
            <a:off x="685801" y="609600"/>
            <a:ext cx="5219699" cy="1456267"/>
          </a:xfrm>
        </p:spPr>
        <p:txBody>
          <a:bodyPr>
            <a:normAutofit/>
          </a:bodyPr>
          <a:lstStyle/>
          <a:p>
            <a:r>
              <a:rPr lang="en-US" dirty="0"/>
              <a:t>The best PhD thesis is…</a:t>
            </a:r>
          </a:p>
        </p:txBody>
      </p:sp>
      <p:sp>
        <p:nvSpPr>
          <p:cNvPr id="3" name="Content Placeholder 2">
            <a:extLst>
              <a:ext uri="{FF2B5EF4-FFF2-40B4-BE49-F238E27FC236}">
                <a16:creationId xmlns:a16="http://schemas.microsoft.com/office/drawing/2014/main" id="{DB4A664F-688C-2242-B1C7-8BBBAA7ADF38}"/>
              </a:ext>
            </a:extLst>
          </p:cNvPr>
          <p:cNvSpPr>
            <a:spLocks noGrp="1"/>
          </p:cNvSpPr>
          <p:nvPr>
            <p:ph idx="1"/>
          </p:nvPr>
        </p:nvSpPr>
        <p:spPr>
          <a:xfrm>
            <a:off x="685801" y="2142067"/>
            <a:ext cx="5219699" cy="3649133"/>
          </a:xfrm>
        </p:spPr>
        <p:txBody>
          <a:bodyPr>
            <a:normAutofit/>
          </a:bodyPr>
          <a:lstStyle/>
          <a:p>
            <a:pPr>
              <a:lnSpc>
                <a:spcPct val="90000"/>
              </a:lnSpc>
            </a:pPr>
            <a:endParaRPr lang="en-US" dirty="0"/>
          </a:p>
          <a:p>
            <a:pPr>
              <a:lnSpc>
                <a:spcPct val="90000"/>
              </a:lnSpc>
            </a:pPr>
            <a:endParaRPr lang="en-US" dirty="0"/>
          </a:p>
          <a:p>
            <a:pPr>
              <a:lnSpc>
                <a:spcPct val="90000"/>
              </a:lnSpc>
            </a:pPr>
            <a:endParaRPr lang="en-US" dirty="0"/>
          </a:p>
          <a:p>
            <a:pPr marL="0" indent="0" algn="ctr">
              <a:lnSpc>
                <a:spcPct val="90000"/>
              </a:lnSpc>
              <a:buNone/>
            </a:pPr>
            <a:r>
              <a:rPr lang="en-US" sz="4000" dirty="0"/>
              <a:t>A finished PhD thesis!</a:t>
            </a:r>
          </a:p>
          <a:p>
            <a:pPr algn="ctr">
              <a:lnSpc>
                <a:spcPct val="90000"/>
              </a:lnSpc>
            </a:pPr>
            <a:endParaRPr lang="en-US" dirty="0"/>
          </a:p>
          <a:p>
            <a:pPr marL="0" indent="0" algn="ctr">
              <a:lnSpc>
                <a:spcPct val="90000"/>
              </a:lnSpc>
              <a:buNone/>
            </a:pPr>
            <a:r>
              <a:rPr lang="en-US" dirty="0"/>
              <a:t>Good luck on your journey!</a:t>
            </a:r>
          </a:p>
          <a:p>
            <a:pPr algn="ctr">
              <a:lnSpc>
                <a:spcPct val="90000"/>
              </a:lnSpc>
            </a:pPr>
            <a:endParaRPr lang="en-US" dirty="0"/>
          </a:p>
          <a:p>
            <a:pPr algn="ct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US" dirty="0"/>
          </a:p>
        </p:txBody>
      </p:sp>
      <p:pic>
        <p:nvPicPr>
          <p:cNvPr id="4" name="Picture 3" descr="Graphical user interface&#10;&#10;Description automatically generated">
            <a:extLst>
              <a:ext uri="{FF2B5EF4-FFF2-40B4-BE49-F238E27FC236}">
                <a16:creationId xmlns:a16="http://schemas.microsoft.com/office/drawing/2014/main" id="{41F00BC4-FF24-5A49-87A6-D94AA030F427}"/>
              </a:ext>
            </a:extLst>
          </p:cNvPr>
          <p:cNvPicPr>
            <a:picLocks noChangeAspect="1"/>
          </p:cNvPicPr>
          <p:nvPr/>
        </p:nvPicPr>
        <p:blipFill rotWithShape="1">
          <a:blip r:embed="rId2"/>
          <a:srcRect l="19926" r="21977" b="2"/>
          <a:stretch/>
        </p:blipFill>
        <p:spPr>
          <a:xfrm>
            <a:off x="6198830" y="639097"/>
            <a:ext cx="5447070"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512054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4CA1A-49B5-83C0-4B22-965B8F89EEC6}"/>
              </a:ext>
            </a:extLst>
          </p:cNvPr>
          <p:cNvSpPr>
            <a:spLocks noGrp="1"/>
          </p:cNvSpPr>
          <p:nvPr>
            <p:ph type="title"/>
          </p:nvPr>
        </p:nvSpPr>
        <p:spPr/>
        <p:txBody>
          <a:bodyPr/>
          <a:lstStyle/>
          <a:p>
            <a:r>
              <a:rPr lang="en-US" dirty="0"/>
              <a:t>Your team</a:t>
            </a:r>
          </a:p>
        </p:txBody>
      </p:sp>
      <p:sp>
        <p:nvSpPr>
          <p:cNvPr id="3" name="Content Placeholder 2">
            <a:extLst>
              <a:ext uri="{FF2B5EF4-FFF2-40B4-BE49-F238E27FC236}">
                <a16:creationId xmlns:a16="http://schemas.microsoft.com/office/drawing/2014/main" id="{78A10199-ACEB-8886-F127-1A18C2F8ACD1}"/>
              </a:ext>
            </a:extLst>
          </p:cNvPr>
          <p:cNvSpPr>
            <a:spLocks noGrp="1"/>
          </p:cNvSpPr>
          <p:nvPr>
            <p:ph idx="1"/>
          </p:nvPr>
        </p:nvSpPr>
        <p:spPr/>
        <p:txBody>
          <a:bodyPr>
            <a:normAutofit fontScale="92500" lnSpcReduction="20000"/>
          </a:bodyPr>
          <a:lstStyle/>
          <a:p>
            <a:r>
              <a:rPr lang="en-US" dirty="0"/>
              <a:t>Claire Denney and Kim Bester</a:t>
            </a:r>
            <a:r>
              <a:rPr lang="en-US"/>
              <a:t>, PG Professional </a:t>
            </a:r>
            <a:r>
              <a:rPr lang="en-US" dirty="0"/>
              <a:t>Services for English &amp; Comparative Literary Studies (</a:t>
            </a:r>
            <a:r>
              <a:rPr lang="en-US" dirty="0">
                <a:hlinkClick r:id="rId2"/>
              </a:rPr>
              <a:t>pgrenglish@warwick.ac.uk</a:t>
            </a:r>
            <a:r>
              <a:rPr lang="en-US" dirty="0"/>
              <a:t>)</a:t>
            </a:r>
          </a:p>
          <a:p>
            <a:r>
              <a:rPr lang="en-US" dirty="0"/>
              <a:t>Nick Lawrence, Director of Postgraduate Studies(PhD) (</a:t>
            </a:r>
            <a:r>
              <a:rPr lang="en-US" dirty="0">
                <a:hlinkClick r:id="rId3"/>
              </a:rPr>
              <a:t>n.Lawrence@warwick.ac.uk</a:t>
            </a:r>
            <a:r>
              <a:rPr lang="en-US" dirty="0"/>
              <a:t>)</a:t>
            </a:r>
          </a:p>
          <a:p>
            <a:r>
              <a:rPr lang="en-US" dirty="0"/>
              <a:t>Paulo de Medeiros, Head of Department (</a:t>
            </a:r>
            <a:r>
              <a:rPr lang="en-US" dirty="0">
                <a:hlinkClick r:id="rId4"/>
              </a:rPr>
              <a:t>P.de-Medeiros@warwick.ac.uk</a:t>
            </a:r>
            <a:r>
              <a:rPr lang="en-US" dirty="0"/>
              <a:t>)</a:t>
            </a:r>
          </a:p>
          <a:p>
            <a:r>
              <a:rPr lang="en-US" dirty="0"/>
              <a:t>Mike Niblett, Deputy Head, Academic Staff Development (</a:t>
            </a:r>
            <a:r>
              <a:rPr lang="en-US" dirty="0">
                <a:hlinkClick r:id="rId5"/>
              </a:rPr>
              <a:t>m.niblett@warwick.ac.uk</a:t>
            </a:r>
            <a:r>
              <a:rPr lang="en-US" dirty="0"/>
              <a:t>)</a:t>
            </a:r>
          </a:p>
          <a:p>
            <a:r>
              <a:rPr lang="en-US" dirty="0"/>
              <a:t>Steve Purcell, Deputy Head, Research (</a:t>
            </a:r>
            <a:r>
              <a:rPr lang="en-US" dirty="0">
                <a:hlinkClick r:id="rId6"/>
              </a:rPr>
              <a:t>S.Purcell@warwick.ac.uk</a:t>
            </a:r>
            <a:r>
              <a:rPr lang="en-US" dirty="0"/>
              <a:t>)</a:t>
            </a:r>
          </a:p>
          <a:p>
            <a:r>
              <a:rPr lang="en-US" dirty="0"/>
              <a:t>Jo Hofer-Robinson, Senior Tutor (</a:t>
            </a:r>
            <a:r>
              <a:rPr lang="en-US" dirty="0">
                <a:hlinkClick r:id="rId7"/>
              </a:rPr>
              <a:t>Jo.Hofer-Robinson@warwick.ac.uk</a:t>
            </a:r>
            <a:r>
              <a:rPr lang="en-US" dirty="0"/>
              <a:t>)</a:t>
            </a:r>
          </a:p>
          <a:p>
            <a:r>
              <a:rPr lang="en-GB" dirty="0"/>
              <a:t>Alirio Karina, Postgraduate Professionalization Officer (</a:t>
            </a:r>
            <a:r>
              <a:rPr lang="en-GB" dirty="0">
                <a:hlinkClick r:id="rId8"/>
              </a:rPr>
              <a:t>Alirio.Karina@warwick.ac.uk</a:t>
            </a:r>
            <a:r>
              <a:rPr lang="en-GB" dirty="0"/>
              <a:t>)</a:t>
            </a:r>
          </a:p>
          <a:p>
            <a:r>
              <a:rPr lang="en-GB" dirty="0"/>
              <a:t>Michael Meeuwis, PG Liaison Officer (</a:t>
            </a:r>
            <a:r>
              <a:rPr lang="en-GB" dirty="0">
                <a:hlinkClick r:id="rId9"/>
              </a:rPr>
              <a:t>m.meeuwis@warwick.ac.uk</a:t>
            </a:r>
            <a:r>
              <a:rPr lang="en-GB" dirty="0"/>
              <a:t>)</a:t>
            </a:r>
          </a:p>
          <a:p>
            <a:pPr marL="0" indent="0">
              <a:buNone/>
            </a:pPr>
            <a:endParaRPr lang="en-US" dirty="0"/>
          </a:p>
          <a:p>
            <a:endParaRPr lang="en-US" dirty="0"/>
          </a:p>
        </p:txBody>
      </p:sp>
    </p:spTree>
    <p:extLst>
      <p:ext uri="{BB962C8B-B14F-4D97-AF65-F5344CB8AC3E}">
        <p14:creationId xmlns:p14="http://schemas.microsoft.com/office/powerpoint/2010/main" val="2584085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1C246-740A-9FED-6AE0-9043A9F85F86}"/>
              </a:ext>
            </a:extLst>
          </p:cNvPr>
          <p:cNvSpPr>
            <a:spLocks noGrp="1"/>
          </p:cNvSpPr>
          <p:nvPr>
            <p:ph type="title"/>
          </p:nvPr>
        </p:nvSpPr>
        <p:spPr>
          <a:xfrm>
            <a:off x="838200" y="0"/>
            <a:ext cx="10515600" cy="1325563"/>
          </a:xfrm>
        </p:spPr>
        <p:txBody>
          <a:bodyPr>
            <a:normAutofit/>
          </a:bodyPr>
          <a:lstStyle/>
          <a:p>
            <a:r>
              <a:rPr lang="en-US" sz="4000" dirty="0"/>
              <a:t>Funding (including for 2026 entry)</a:t>
            </a:r>
          </a:p>
        </p:txBody>
      </p:sp>
      <p:sp>
        <p:nvSpPr>
          <p:cNvPr id="3" name="Content Placeholder 2">
            <a:extLst>
              <a:ext uri="{FF2B5EF4-FFF2-40B4-BE49-F238E27FC236}">
                <a16:creationId xmlns:a16="http://schemas.microsoft.com/office/drawing/2014/main" id="{DD5F7B45-5F9E-E8C8-2F76-D4B0B0C6DE78}"/>
              </a:ext>
            </a:extLst>
          </p:cNvPr>
          <p:cNvSpPr>
            <a:spLocks noGrp="1"/>
          </p:cNvSpPr>
          <p:nvPr>
            <p:ph idx="1"/>
          </p:nvPr>
        </p:nvSpPr>
        <p:spPr>
          <a:xfrm>
            <a:off x="173421" y="1325563"/>
            <a:ext cx="11603420" cy="5026682"/>
          </a:xfrm>
        </p:spPr>
        <p:txBody>
          <a:bodyPr>
            <a:noAutofit/>
          </a:bodyPr>
          <a:lstStyle/>
          <a:p>
            <a:r>
              <a:rPr lang="en-GB" sz="1800" dirty="0">
                <a:hlinkClick r:id="rId2"/>
              </a:rPr>
              <a:t>Chancellor's International Scholarships</a:t>
            </a:r>
            <a:r>
              <a:rPr lang="en-GB" sz="1800" dirty="0"/>
              <a:t> – </a:t>
            </a:r>
            <a:r>
              <a:rPr lang="en-GB" sz="1800" b="1" dirty="0"/>
              <a:t>This scheme opens in October 2025 for 2026 entry. </a:t>
            </a:r>
            <a:r>
              <a:rPr lang="en-GB" sz="1800" dirty="0"/>
              <a:t>Closing date: </a:t>
            </a:r>
            <a:r>
              <a:rPr lang="en-GB" sz="1800" b="1" dirty="0"/>
              <a:t>tba, December 2025.</a:t>
            </a:r>
            <a:endParaRPr lang="en-GB" sz="1800" dirty="0"/>
          </a:p>
          <a:p>
            <a:r>
              <a:rPr lang="en-GB" sz="1800" dirty="0">
                <a:hlinkClick r:id="rId3"/>
              </a:rPr>
              <a:t>Midlands4Cities</a:t>
            </a:r>
            <a:r>
              <a:rPr lang="en-GB" sz="1800" dirty="0"/>
              <a:t> – </a:t>
            </a:r>
            <a:r>
              <a:rPr lang="en-GB" sz="1800" b="1" dirty="0"/>
              <a:t>This scheme is now permanently closed.</a:t>
            </a:r>
            <a:endParaRPr lang="en-GB" sz="1800" dirty="0"/>
          </a:p>
          <a:p>
            <a:r>
              <a:rPr lang="en-GB" sz="1800" dirty="0">
                <a:hlinkClick r:id="rId4"/>
              </a:rPr>
              <a:t>China Scholarship Council (CSC) / University of Warwick Scholarships</a:t>
            </a:r>
            <a:r>
              <a:rPr lang="en-GB" sz="1800" dirty="0"/>
              <a:t> – For PhD applicants and first year PhD students who meet the </a:t>
            </a:r>
            <a:r>
              <a:rPr lang="en-GB" sz="1800" dirty="0">
                <a:hlinkClick r:id="rId5"/>
              </a:rPr>
              <a:t>CSC criteria.</a:t>
            </a:r>
            <a:r>
              <a:rPr lang="en-GB" sz="1800" b="1" dirty="0"/>
              <a:t> Open in October 2025 for entry in Autumn 2026</a:t>
            </a:r>
            <a:r>
              <a:rPr lang="en-GB" sz="1800" dirty="0"/>
              <a:t>. Closing date: </a:t>
            </a:r>
            <a:r>
              <a:rPr lang="en-GB" sz="1800" b="1" dirty="0"/>
              <a:t>tba, in January 2025.</a:t>
            </a:r>
            <a:endParaRPr lang="en-GB" sz="1800" dirty="0"/>
          </a:p>
          <a:p>
            <a:r>
              <a:rPr lang="en-GB" sz="1800" dirty="0">
                <a:hlinkClick r:id="rId6"/>
              </a:rPr>
              <a:t>Monash Warwick Alliance Joint PhD Scholarships</a:t>
            </a:r>
            <a:r>
              <a:rPr lang="en-GB" sz="1800" dirty="0"/>
              <a:t> – For candidates of any nationality and fee status. Successful applicants will spend 2 years at Warwick and 1 year at Monash University, Australia. </a:t>
            </a:r>
            <a:r>
              <a:rPr lang="en-GB" sz="1800" b="1" dirty="0"/>
              <a:t>Open in Autumn 2025. </a:t>
            </a:r>
            <a:r>
              <a:rPr lang="en-GB" sz="1800" dirty="0"/>
              <a:t>Closing date: </a:t>
            </a:r>
            <a:r>
              <a:rPr lang="en-GB" sz="1800" b="1" dirty="0"/>
              <a:t>tba, in January 2026.</a:t>
            </a:r>
            <a:endParaRPr lang="en-GB" sz="1800" dirty="0"/>
          </a:p>
          <a:p>
            <a:r>
              <a:rPr lang="en-GB" sz="1800" dirty="0">
                <a:hlinkClick r:id="rId7"/>
              </a:rPr>
              <a:t>EUTOPIA PhD Co-tutelle Scholarships</a:t>
            </a:r>
            <a:r>
              <a:rPr lang="en-GB" sz="1800" dirty="0"/>
              <a:t> – Joint scholarships with partner institutions across Europe. Available to enable promising researchers to be jointly supervised in order to complete their PhD. </a:t>
            </a:r>
            <a:r>
              <a:rPr lang="en-GB" sz="1800" b="1" dirty="0"/>
              <a:t>Open in Autumn 2025 for 2026 entry</a:t>
            </a:r>
            <a:r>
              <a:rPr lang="en-GB" sz="1800" dirty="0"/>
              <a:t>.</a:t>
            </a:r>
            <a:endParaRPr lang="en-GB" sz="1800" b="1" dirty="0"/>
          </a:p>
          <a:p>
            <a:r>
              <a:rPr lang="en-GB" sz="1800" dirty="0">
                <a:hlinkClick r:id="rId8"/>
              </a:rPr>
              <a:t>Race XChange</a:t>
            </a:r>
            <a:r>
              <a:rPr lang="en-GB" sz="1800" dirty="0"/>
              <a:t> – One scholarship to fill, awarded to PhD applicants developing leading research on improving access and participation for minority ethnic students in postgraduate research in the UK. </a:t>
            </a:r>
            <a:r>
              <a:rPr lang="en-GB" sz="1800" b="1" dirty="0"/>
              <a:t>Open in Autumn 2025</a:t>
            </a:r>
            <a:r>
              <a:rPr lang="en-GB" sz="1800" dirty="0"/>
              <a:t>. Rolling deadline until filled.</a:t>
            </a:r>
          </a:p>
          <a:p>
            <a:r>
              <a:rPr lang="en-GB" sz="1800" dirty="0">
                <a:hlinkClick r:id="rId9"/>
              </a:rPr>
              <a:t>Sanctuary Scholarships</a:t>
            </a:r>
            <a:r>
              <a:rPr lang="en-GB" sz="1800" dirty="0"/>
              <a:t> – A range of scholarships to enable refugees to access doctoral funding. </a:t>
            </a:r>
            <a:r>
              <a:rPr lang="en-GB" sz="1800" b="1" dirty="0"/>
              <a:t>Open in Autumn 2025</a:t>
            </a:r>
            <a:r>
              <a:rPr lang="en-GB" sz="1800" dirty="0"/>
              <a:t>. Closing date: </a:t>
            </a:r>
            <a:r>
              <a:rPr lang="en-GB" sz="1800" b="1" dirty="0"/>
              <a:t>tba, in February 2026.</a:t>
            </a:r>
            <a:endParaRPr lang="en-GB" sz="1800" dirty="0"/>
          </a:p>
          <a:p>
            <a:endParaRPr lang="en-US" sz="1800" dirty="0"/>
          </a:p>
        </p:txBody>
      </p:sp>
    </p:spTree>
    <p:extLst>
      <p:ext uri="{BB962C8B-B14F-4D97-AF65-F5344CB8AC3E}">
        <p14:creationId xmlns:p14="http://schemas.microsoft.com/office/powerpoint/2010/main" val="2644378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D3D42-C7BB-4AB3-DE01-6F9436C5C421}"/>
              </a:ext>
            </a:extLst>
          </p:cNvPr>
          <p:cNvSpPr>
            <a:spLocks noGrp="1"/>
          </p:cNvSpPr>
          <p:nvPr>
            <p:ph type="title"/>
          </p:nvPr>
        </p:nvSpPr>
        <p:spPr/>
        <p:txBody>
          <a:bodyPr>
            <a:normAutofit/>
          </a:bodyPr>
          <a:lstStyle/>
          <a:p>
            <a:r>
              <a:rPr lang="en-US" sz="4000" dirty="0"/>
              <a:t>Alternative funding</a:t>
            </a:r>
          </a:p>
        </p:txBody>
      </p:sp>
      <p:sp>
        <p:nvSpPr>
          <p:cNvPr id="3" name="Content Placeholder 2">
            <a:extLst>
              <a:ext uri="{FF2B5EF4-FFF2-40B4-BE49-F238E27FC236}">
                <a16:creationId xmlns:a16="http://schemas.microsoft.com/office/drawing/2014/main" id="{A291914D-288C-0AAA-390A-542A0DB74DB5}"/>
              </a:ext>
            </a:extLst>
          </p:cNvPr>
          <p:cNvSpPr>
            <a:spLocks noGrp="1"/>
          </p:cNvSpPr>
          <p:nvPr>
            <p:ph idx="1"/>
          </p:nvPr>
        </p:nvSpPr>
        <p:spPr/>
        <p:txBody>
          <a:bodyPr/>
          <a:lstStyle/>
          <a:p>
            <a:r>
              <a:rPr lang="en-US" dirty="0"/>
              <a:t>Check out the </a:t>
            </a:r>
            <a:r>
              <a:rPr lang="en-GB" b="1" dirty="0"/>
              <a:t>Alternative Guide to Postgraduate Funding</a:t>
            </a:r>
            <a:endParaRPr lang="en-US" dirty="0"/>
          </a:p>
          <a:p>
            <a:pPr marL="0" indent="0">
              <a:buNone/>
            </a:pPr>
            <a:r>
              <a:rPr lang="en-US" dirty="0">
                <a:hlinkClick r:id="rId2"/>
              </a:rPr>
              <a:t>https://www.postgraduate-funding.com/gateway</a:t>
            </a:r>
            <a:endParaRPr lang="en-US" dirty="0"/>
          </a:p>
          <a:p>
            <a:pPr marL="0" indent="0">
              <a:buNone/>
            </a:pPr>
            <a:endParaRPr lang="en-US" dirty="0"/>
          </a:p>
        </p:txBody>
      </p:sp>
    </p:spTree>
    <p:extLst>
      <p:ext uri="{BB962C8B-B14F-4D97-AF65-F5344CB8AC3E}">
        <p14:creationId xmlns:p14="http://schemas.microsoft.com/office/powerpoint/2010/main" val="3771938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98E220-3AE7-F565-F422-35C2A3FA7E5E}"/>
              </a:ext>
            </a:extLst>
          </p:cNvPr>
          <p:cNvSpPr>
            <a:spLocks noGrp="1"/>
          </p:cNvSpPr>
          <p:nvPr>
            <p:ph type="title"/>
          </p:nvPr>
        </p:nvSpPr>
        <p:spPr>
          <a:xfrm>
            <a:off x="1171074" y="1396686"/>
            <a:ext cx="3240506" cy="4064628"/>
          </a:xfrm>
        </p:spPr>
        <p:txBody>
          <a:bodyPr>
            <a:normAutofit/>
          </a:bodyPr>
          <a:lstStyle/>
          <a:p>
            <a:r>
              <a:rPr lang="en-US">
                <a:solidFill>
                  <a:srgbClr val="FFFFFF"/>
                </a:solidFill>
              </a:rPr>
              <a:t>Where to Find Key Information</a:t>
            </a:r>
          </a:p>
        </p:txBody>
      </p:sp>
      <p:sp>
        <p:nvSpPr>
          <p:cNvPr id="25" name="Arc 24">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3425EBE9-72F3-1C35-498D-B495E9F85F00}"/>
              </a:ext>
            </a:extLst>
          </p:cNvPr>
          <p:cNvSpPr>
            <a:spLocks noGrp="1"/>
          </p:cNvSpPr>
          <p:nvPr>
            <p:ph idx="1"/>
          </p:nvPr>
        </p:nvSpPr>
        <p:spPr>
          <a:xfrm>
            <a:off x="5370153" y="1119031"/>
            <a:ext cx="5536397" cy="5343189"/>
          </a:xfrm>
        </p:spPr>
        <p:txBody>
          <a:bodyPr>
            <a:normAutofit fontScale="77500" lnSpcReduction="20000"/>
          </a:bodyPr>
          <a:lstStyle/>
          <a:p>
            <a:pPr marL="0" indent="0">
              <a:buNone/>
            </a:pPr>
            <a:r>
              <a:rPr lang="en-US" dirty="0"/>
              <a:t>ECLS:</a:t>
            </a:r>
            <a:br>
              <a:rPr lang="en-US" dirty="0"/>
            </a:br>
            <a:r>
              <a:rPr lang="en-US" dirty="0">
                <a:hlinkClick r:id="rId2"/>
              </a:rPr>
              <a:t>https://warwick.ac.uk/fac/arts/english/currentstudents/postgraduate/</a:t>
            </a:r>
            <a:endParaRPr lang="en-US" dirty="0"/>
          </a:p>
          <a:p>
            <a:pPr marL="0" indent="0">
              <a:buNone/>
            </a:pPr>
            <a:endParaRPr lang="en-US" dirty="0"/>
          </a:p>
          <a:p>
            <a:pPr marL="0" indent="0">
              <a:buNone/>
            </a:pPr>
            <a:r>
              <a:rPr lang="en-US" dirty="0"/>
              <a:t>PGR Handbook: </a:t>
            </a:r>
            <a:r>
              <a:rPr lang="en-US" dirty="0">
                <a:hlinkClick r:id="rId3"/>
              </a:rPr>
              <a:t>https://warwick.ac.uk/fac/arts/english/currentstudents/postgraduates/english-handbook-pgr/introduction</a:t>
            </a:r>
            <a:endParaRPr lang="en-US" dirty="0"/>
          </a:p>
          <a:p>
            <a:pPr marL="0" indent="0">
              <a:buNone/>
            </a:pPr>
            <a:endParaRPr lang="en-US" dirty="0"/>
          </a:p>
          <a:p>
            <a:pPr marL="0" indent="0">
              <a:buNone/>
            </a:pPr>
            <a:r>
              <a:rPr lang="en-US" dirty="0"/>
              <a:t>Doctoral College:</a:t>
            </a:r>
            <a:br>
              <a:rPr lang="en-US" dirty="0"/>
            </a:br>
            <a:r>
              <a:rPr lang="en-US" dirty="0">
                <a:hlinkClick r:id="rId4"/>
              </a:rPr>
              <a:t>https://warwick.ac.uk/services/dc/</a:t>
            </a:r>
            <a:endParaRPr lang="en-US" dirty="0"/>
          </a:p>
          <a:p>
            <a:pPr marL="0" indent="0">
              <a:buNone/>
            </a:pPr>
            <a:endParaRPr lang="en-US" dirty="0"/>
          </a:p>
          <a:p>
            <a:pPr marL="0" indent="0">
              <a:buNone/>
            </a:pPr>
            <a:r>
              <a:rPr lang="en-US" dirty="0"/>
              <a:t>CADRE (Centre for Arts Doctoral Excellence):</a:t>
            </a:r>
            <a:br>
              <a:rPr lang="en-US" dirty="0"/>
            </a:br>
            <a:r>
              <a:rPr lang="en-US" dirty="0">
                <a:hlinkClick r:id="rId5"/>
              </a:rPr>
              <a:t>https://warwick.ac.uk/fac/arts/cadre/</a:t>
            </a:r>
            <a:endParaRPr lang="en-US" dirty="0"/>
          </a:p>
          <a:p>
            <a:pPr marL="0" indent="0">
              <a:buNone/>
            </a:pPr>
            <a:endParaRPr lang="en-US" dirty="0"/>
          </a:p>
          <a:p>
            <a:pPr marL="0" indent="0">
              <a:buNone/>
            </a:pPr>
            <a:r>
              <a:rPr lang="en-US" dirty="0"/>
              <a:t>Disability Services (part of Wellbeing)</a:t>
            </a:r>
            <a:br>
              <a:rPr lang="en-US" dirty="0"/>
            </a:br>
            <a:r>
              <a:rPr lang="en-US" dirty="0">
                <a:hlinkClick r:id="rId6"/>
              </a:rPr>
              <a:t>https://warwick.ac.uk/services/wss/students/disability</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08830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6B04C-9385-3FD6-8901-B1FA7CBD00C2}"/>
              </a:ext>
            </a:extLst>
          </p:cNvPr>
          <p:cNvSpPr>
            <a:spLocks noGrp="1"/>
          </p:cNvSpPr>
          <p:nvPr>
            <p:ph type="title"/>
          </p:nvPr>
        </p:nvSpPr>
        <p:spPr>
          <a:xfrm>
            <a:off x="838200" y="365125"/>
            <a:ext cx="10515600" cy="1325563"/>
          </a:xfrm>
        </p:spPr>
        <p:txBody>
          <a:bodyPr vert="horz" lIns="91440" tIns="45720" rIns="91440" bIns="45720" rtlCol="0" anchor="ctr">
            <a:noAutofit/>
          </a:bodyPr>
          <a:lstStyle/>
          <a:p>
            <a:r>
              <a:rPr lang="en-US" dirty="0"/>
              <a:t>Some PhD Processes/ The First Year at a Glance (see PGR Handbook for details)</a:t>
            </a:r>
          </a:p>
        </p:txBody>
      </p:sp>
      <p:sp>
        <p:nvSpPr>
          <p:cNvPr id="3" name="Content Placeholder 2">
            <a:extLst>
              <a:ext uri="{FF2B5EF4-FFF2-40B4-BE49-F238E27FC236}">
                <a16:creationId xmlns:a16="http://schemas.microsoft.com/office/drawing/2014/main" id="{3EA3E26F-A16D-FE30-8B6D-79E38F218404}"/>
              </a:ext>
            </a:extLst>
          </p:cNvPr>
          <p:cNvSpPr>
            <a:spLocks noGrp="1"/>
          </p:cNvSpPr>
          <p:nvPr>
            <p:ph sz="half" idx="1"/>
          </p:nvPr>
        </p:nvSpPr>
        <p:spPr>
          <a:xfrm>
            <a:off x="1689538" y="2154128"/>
            <a:ext cx="5181600" cy="4351338"/>
          </a:xfrm>
        </p:spPr>
        <p:txBody>
          <a:bodyPr vert="horz" lIns="91440" tIns="45720" rIns="91440" bIns="45720" rtlCol="0">
            <a:normAutofit/>
          </a:bodyPr>
          <a:lstStyle/>
          <a:p>
            <a:r>
              <a:rPr lang="en-US" dirty="0"/>
              <a:t>PGR Handbook at </a:t>
            </a:r>
            <a:r>
              <a:rPr lang="en-US" dirty="0">
                <a:hlinkClick r:id="rId2"/>
              </a:rPr>
              <a:t>https://warwick.ac.uk/fac/arts/english/currentstudents/postgraduate/english-handbook-pgr/your-degree-course</a:t>
            </a:r>
            <a:endParaRPr lang="en-US" dirty="0"/>
          </a:p>
          <a:p>
            <a:r>
              <a:rPr lang="en-US" dirty="0"/>
              <a:t>Regular monthly supervisions</a:t>
            </a:r>
          </a:p>
          <a:p>
            <a:r>
              <a:rPr lang="en-US" dirty="0"/>
              <a:t>Termly reviews</a:t>
            </a:r>
          </a:p>
          <a:p>
            <a:r>
              <a:rPr lang="en-US" dirty="0"/>
              <a:t>Attendance at departmental research seminars, CADRE events, etc.</a:t>
            </a:r>
          </a:p>
          <a:p>
            <a:endParaRPr lang="en-US" dirty="0"/>
          </a:p>
        </p:txBody>
      </p:sp>
      <p:sp>
        <p:nvSpPr>
          <p:cNvPr id="4" name="TextBox 3">
            <a:extLst>
              <a:ext uri="{FF2B5EF4-FFF2-40B4-BE49-F238E27FC236}">
                <a16:creationId xmlns:a16="http://schemas.microsoft.com/office/drawing/2014/main" id="{5F5030FF-C498-6093-26D3-7BFF243BBF9A}"/>
              </a:ext>
            </a:extLst>
          </p:cNvPr>
          <p:cNvSpPr txBox="1"/>
          <p:nvPr/>
        </p:nvSpPr>
        <p:spPr>
          <a:xfrm>
            <a:off x="6172200" y="1825625"/>
            <a:ext cx="5181600" cy="4351338"/>
          </a:xfrm>
          <a:prstGeom prst="rect">
            <a:avLst/>
          </a:prstGeom>
        </p:spPr>
        <p:txBody>
          <a:bodyPr vert="horz" lIns="91440" tIns="45720" rIns="91440" bIns="45720" rtlCol="0">
            <a:normAutofit/>
          </a:bodyPr>
          <a:lstStyle/>
          <a:p>
            <a:pPr>
              <a:lnSpc>
                <a:spcPct val="90000"/>
              </a:lnSpc>
              <a:spcBef>
                <a:spcPts val="1000"/>
              </a:spcBef>
            </a:pPr>
            <a:endParaRPr lang="en-US" sz="2800" dirty="0"/>
          </a:p>
        </p:txBody>
      </p:sp>
    </p:spTree>
    <p:extLst>
      <p:ext uri="{BB962C8B-B14F-4D97-AF65-F5344CB8AC3E}">
        <p14:creationId xmlns:p14="http://schemas.microsoft.com/office/powerpoint/2010/main" val="392216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EC17E-50CD-721B-54EA-EAB8D9E6CA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230714-EAED-FBDF-ADB5-98505630FC11}"/>
              </a:ext>
            </a:extLst>
          </p:cNvPr>
          <p:cNvSpPr>
            <a:spLocks noGrp="1"/>
          </p:cNvSpPr>
          <p:nvPr>
            <p:ph type="title"/>
          </p:nvPr>
        </p:nvSpPr>
        <p:spPr>
          <a:xfrm>
            <a:off x="838200" y="365125"/>
            <a:ext cx="10515600" cy="1325563"/>
          </a:xfrm>
        </p:spPr>
        <p:txBody>
          <a:bodyPr anchor="ctr">
            <a:normAutofit/>
          </a:bodyPr>
          <a:lstStyle/>
          <a:p>
            <a:r>
              <a:rPr lang="en-US" dirty="0"/>
              <a:t>The First Year, contd.</a:t>
            </a:r>
          </a:p>
        </p:txBody>
      </p:sp>
      <p:sp>
        <p:nvSpPr>
          <p:cNvPr id="3" name="Content Placeholder 2">
            <a:extLst>
              <a:ext uri="{FF2B5EF4-FFF2-40B4-BE49-F238E27FC236}">
                <a16:creationId xmlns:a16="http://schemas.microsoft.com/office/drawing/2014/main" id="{FC3E7999-7C67-92B0-DBFA-169532140DE3}"/>
              </a:ext>
            </a:extLst>
          </p:cNvPr>
          <p:cNvSpPr>
            <a:spLocks noGrp="1"/>
          </p:cNvSpPr>
          <p:nvPr>
            <p:ph idx="1"/>
          </p:nvPr>
        </p:nvSpPr>
        <p:spPr>
          <a:xfrm>
            <a:off x="838200" y="1690688"/>
            <a:ext cx="10515600" cy="4351338"/>
          </a:xfrm>
        </p:spPr>
        <p:txBody>
          <a:bodyPr>
            <a:normAutofit fontScale="62500" lnSpcReduction="20000"/>
          </a:bodyPr>
          <a:lstStyle/>
          <a:p>
            <a:pPr marL="0" indent="0">
              <a:buNone/>
            </a:pPr>
            <a:r>
              <a:rPr lang="en-US" sz="3400" u="sng" dirty="0"/>
              <a:t>Term 2:</a:t>
            </a:r>
          </a:p>
          <a:p>
            <a:r>
              <a:rPr lang="en-US" sz="3400" dirty="0"/>
              <a:t>Mid-term Review for M4C students (D-PGR to select reviewers)</a:t>
            </a:r>
          </a:p>
          <a:p>
            <a:r>
              <a:rPr lang="en-US" sz="3400" dirty="0"/>
              <a:t>M4C applications due for self-funded students in their first year</a:t>
            </a:r>
          </a:p>
          <a:p>
            <a:pPr marL="0" indent="0">
              <a:buNone/>
            </a:pPr>
            <a:endParaRPr lang="en-US" sz="3400" u="sng" dirty="0"/>
          </a:p>
          <a:p>
            <a:pPr marL="0" indent="0">
              <a:buNone/>
            </a:pPr>
            <a:r>
              <a:rPr lang="en-US" sz="3400" u="sng" dirty="0"/>
              <a:t>Term 3</a:t>
            </a:r>
          </a:p>
          <a:p>
            <a:r>
              <a:rPr lang="en-US" sz="3400" dirty="0"/>
              <a:t>Upgrade dossier (due 2 May for full-time, first-year students) OR Annual Review (due 25 April, for continuing students)*</a:t>
            </a:r>
            <a:br>
              <a:rPr lang="en-US" sz="3400" dirty="0"/>
            </a:br>
            <a:br>
              <a:rPr lang="en-US" sz="3400" dirty="0"/>
            </a:br>
            <a:r>
              <a:rPr lang="en-US" sz="3400" dirty="0"/>
              <a:t>*Deadlines for part-time students will vary – please consult the PG Professional Services Team.</a:t>
            </a:r>
          </a:p>
          <a:p>
            <a:r>
              <a:rPr lang="en-US" sz="3400" dirty="0"/>
              <a:t>Upgrade meetings with two members of staff from outside the supervisor/supervisory team from MPhil to PhD take place by the end of Term 3.</a:t>
            </a:r>
          </a:p>
          <a:p>
            <a:r>
              <a:rPr lang="en-US" sz="3400" dirty="0"/>
              <a:t>Teaching Eligibility Interview (in May)</a:t>
            </a:r>
          </a:p>
          <a:p>
            <a:r>
              <a:rPr lang="en-US" sz="3400" dirty="0"/>
              <a:t>Annual Postgraduate Research Symposium (in May)</a:t>
            </a:r>
          </a:p>
          <a:p>
            <a:endParaRPr lang="en-US" sz="1800" dirty="0"/>
          </a:p>
        </p:txBody>
      </p:sp>
    </p:spTree>
    <p:extLst>
      <p:ext uri="{BB962C8B-B14F-4D97-AF65-F5344CB8AC3E}">
        <p14:creationId xmlns:p14="http://schemas.microsoft.com/office/powerpoint/2010/main" val="2676122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CD545-CCDF-DD36-12E4-5BF4A0FC96E1}"/>
              </a:ext>
            </a:extLst>
          </p:cNvPr>
          <p:cNvSpPr>
            <a:spLocks noGrp="1"/>
          </p:cNvSpPr>
          <p:nvPr>
            <p:ph type="title"/>
          </p:nvPr>
        </p:nvSpPr>
        <p:spPr/>
        <p:txBody>
          <a:bodyPr/>
          <a:lstStyle/>
          <a:p>
            <a:r>
              <a:rPr lang="en-US" dirty="0"/>
              <a:t>Support for your research</a:t>
            </a:r>
          </a:p>
        </p:txBody>
      </p:sp>
      <p:sp>
        <p:nvSpPr>
          <p:cNvPr id="3" name="Content Placeholder 2">
            <a:extLst>
              <a:ext uri="{FF2B5EF4-FFF2-40B4-BE49-F238E27FC236}">
                <a16:creationId xmlns:a16="http://schemas.microsoft.com/office/drawing/2014/main" id="{BC3684A2-5869-2691-491B-5E59AB8F25F5}"/>
              </a:ext>
            </a:extLst>
          </p:cNvPr>
          <p:cNvSpPr>
            <a:spLocks noGrp="1"/>
          </p:cNvSpPr>
          <p:nvPr>
            <p:ph idx="1"/>
          </p:nvPr>
        </p:nvSpPr>
        <p:spPr/>
        <p:txBody>
          <a:bodyPr>
            <a:normAutofit fontScale="85000" lnSpcReduction="20000"/>
          </a:bodyPr>
          <a:lstStyle/>
          <a:p>
            <a:r>
              <a:rPr lang="en-US" dirty="0"/>
              <a:t>Departmental funding for conferences, events, and research expenses (£300 a year for up to four years)</a:t>
            </a:r>
          </a:p>
          <a:p>
            <a:r>
              <a:rPr lang="en-US" dirty="0"/>
              <a:t>An additional discretionary amount of up to</a:t>
            </a:r>
            <a:r>
              <a:rPr lang="en-US" b="1" dirty="0"/>
              <a:t> £200 per annum </a:t>
            </a:r>
            <a:r>
              <a:rPr lang="en-US" dirty="0"/>
              <a:t>may be available, with preference given to self-funded students and those without access to other sources of funding</a:t>
            </a:r>
          </a:p>
          <a:p>
            <a:r>
              <a:rPr lang="en-US" dirty="0"/>
              <a:t>Humanities Research Fund:</a:t>
            </a:r>
            <a:br>
              <a:rPr lang="en-US" dirty="0"/>
            </a:br>
            <a:r>
              <a:rPr lang="en-US" dirty="0">
                <a:hlinkClick r:id="rId2"/>
              </a:rPr>
              <a:t>https://warwick.ac.uk/services/ris/researchstrategy/researchfunding/rdf/hrf</a:t>
            </a:r>
            <a:endParaRPr lang="en-US" dirty="0"/>
          </a:p>
          <a:p>
            <a:r>
              <a:rPr lang="en-US" dirty="0"/>
              <a:t>Humanities Research Centre</a:t>
            </a:r>
            <a:br>
              <a:rPr lang="en-US" dirty="0"/>
            </a:br>
            <a:r>
              <a:rPr lang="en-US" dirty="0"/>
              <a:t>Funding to </a:t>
            </a:r>
            <a:r>
              <a:rPr lang="en-US" dirty="0" err="1"/>
              <a:t>organise</a:t>
            </a:r>
            <a:r>
              <a:rPr lang="en-US" dirty="0"/>
              <a:t> conferences; Doctoral Fellowship Competition (small research budget, plus budget to organize conference/workshop and additional funding for blogging)</a:t>
            </a:r>
            <a:br>
              <a:rPr lang="en-US" dirty="0"/>
            </a:br>
            <a:r>
              <a:rPr lang="en-US" dirty="0">
                <a:hlinkClick r:id="rId3"/>
              </a:rPr>
              <a:t>https://warwick.ac.uk/fac/arts/hrc/</a:t>
            </a:r>
            <a:endParaRPr lang="en-US" dirty="0"/>
          </a:p>
          <a:p>
            <a:r>
              <a:rPr lang="en-US" dirty="0"/>
              <a:t>Doctoral College PGR Hardship Support Fund</a:t>
            </a:r>
            <a:br>
              <a:rPr lang="en-US" dirty="0"/>
            </a:br>
            <a:r>
              <a:rPr lang="en-US" dirty="0">
                <a:hlinkClick r:id="rId4"/>
              </a:rPr>
              <a:t>https://warwick.ac.uk/services/dc/schols_fund/current/hardship_fund</a:t>
            </a:r>
            <a:endParaRPr lang="en-US" dirty="0"/>
          </a:p>
          <a:p>
            <a:endParaRPr lang="en-US" dirty="0"/>
          </a:p>
          <a:p>
            <a:endParaRPr lang="en-US" dirty="0"/>
          </a:p>
        </p:txBody>
      </p:sp>
    </p:spTree>
    <p:extLst>
      <p:ext uri="{BB962C8B-B14F-4D97-AF65-F5344CB8AC3E}">
        <p14:creationId xmlns:p14="http://schemas.microsoft.com/office/powerpoint/2010/main" val="478330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0689e6f-919a-4fd6-a8da-2ddee9e3016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LS Induction 2025" id="{3765ACAF-A2A9-8E4A-B322-FCE43FAD2043}" vid="{E523C7CC-D467-F340-9337-6D22A63931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1168</TotalTime>
  <Words>2018</Words>
  <Application>Microsoft Macintosh PowerPoint</Application>
  <PresentationFormat>Widescreen</PresentationFormat>
  <Paragraphs>140</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MS Gothic</vt:lpstr>
      <vt:lpstr>Arial</vt:lpstr>
      <vt:lpstr>Calibri</vt:lpstr>
      <vt:lpstr>Calibri Light</vt:lpstr>
      <vt:lpstr>Office Theme</vt:lpstr>
      <vt:lpstr>PGR Induction 2025</vt:lpstr>
      <vt:lpstr>PowerPoint Presentation</vt:lpstr>
      <vt:lpstr>Your team</vt:lpstr>
      <vt:lpstr>Funding (including for 2026 entry)</vt:lpstr>
      <vt:lpstr>Alternative funding</vt:lpstr>
      <vt:lpstr>Where to Find Key Information</vt:lpstr>
      <vt:lpstr>Some PhD Processes/ The First Year at a Glance (see PGR Handbook for details)</vt:lpstr>
      <vt:lpstr>The First Year, contd.</vt:lpstr>
      <vt:lpstr>Support for your research</vt:lpstr>
      <vt:lpstr>Opportunities to keep an eye on</vt:lpstr>
      <vt:lpstr>English and Comparative Literary Studies Research Groups</vt:lpstr>
      <vt:lpstr>Beyond English</vt:lpstr>
      <vt:lpstr>HINDSIGHT is 2025</vt:lpstr>
      <vt:lpstr>We contain multitudes…</vt:lpstr>
      <vt:lpstr>Perfection is an illusion…</vt:lpstr>
      <vt:lpstr>I’m not feeling that right now…  from Paulo de Medeiros</vt:lpstr>
      <vt:lpstr>Write, write, write</vt:lpstr>
      <vt:lpstr>Good enough is good enough</vt:lpstr>
      <vt:lpstr>Learn by making mistakes</vt:lpstr>
      <vt:lpstr>It will come together</vt:lpstr>
      <vt:lpstr>Comparison is the thief of joy</vt:lpstr>
      <vt:lpstr>The ivory tower has collapsed</vt:lpstr>
      <vt:lpstr>Tips from Guardian readers</vt:lpstr>
      <vt:lpstr>The best PhD thesis 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Lawrence, Nicholas</dc:creator>
  <cp:lastModifiedBy>Lawrence, Nicholas</cp:lastModifiedBy>
  <cp:revision>3</cp:revision>
  <dcterms:created xsi:type="dcterms:W3CDTF">2025-09-23T15:14:04Z</dcterms:created>
  <dcterms:modified xsi:type="dcterms:W3CDTF">2025-09-30T10:31:42Z</dcterms:modified>
</cp:coreProperties>
</file>