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32" r:id="rId2"/>
    <p:sldId id="340" r:id="rId3"/>
    <p:sldId id="341" r:id="rId4"/>
    <p:sldId id="334" r:id="rId5"/>
    <p:sldId id="345" r:id="rId6"/>
    <p:sldId id="335" r:id="rId7"/>
    <p:sldId id="333" r:id="rId8"/>
    <p:sldId id="344" r:id="rId9"/>
    <p:sldId id="337" r:id="rId10"/>
    <p:sldId id="338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87"/>
    <p:restoredTop sz="92194" autoAdjust="0"/>
  </p:normalViewPr>
  <p:slideViewPr>
    <p:cSldViewPr snapToGrid="0" snapToObjects="1">
      <p:cViewPr varScale="1">
        <p:scale>
          <a:sx n="170" d="100"/>
          <a:sy n="170" d="100"/>
        </p:scale>
        <p:origin x="240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FE912-A860-294D-86FD-F21003AE5B6E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3F671-37D2-CF49-B03F-87012E06A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8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56BD5-46D2-8C46-90BC-CB78D460015A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7B8DC-8031-2843-8ACE-C121A2A5D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99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35001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sz="4800" b="1" i="0">
                <a:latin typeface="Gill Sans MT"/>
                <a:cs typeface="Gill Sans M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20938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  <a:latin typeface="Gill Sans MT"/>
                <a:cs typeface="Gill Sans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4CF12A8-310A-444B-955D-EE1E1478BC8C}" type="datetimeFigureOut">
              <a:rPr lang="en-US" smtClean="0"/>
              <a:pPr/>
              <a:t>10/29/25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EC7ED2-FD3E-A041-91F1-022A31B75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E55A6D-4F3A-DF4A-8E96-2E63A44E9C84}"/>
              </a:ext>
            </a:extLst>
          </p:cNvPr>
          <p:cNvSpPr txBox="1"/>
          <p:nvPr/>
        </p:nvSpPr>
        <p:spPr>
          <a:xfrm>
            <a:off x="872066" y="389467"/>
            <a:ext cx="7399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Equality, Diversity, &amp; Inclusion</a:t>
            </a:r>
          </a:p>
          <a:p>
            <a:r>
              <a:rPr lang="en-US" sz="2400" b="1" dirty="0">
                <a:solidFill>
                  <a:srgbClr val="FFFF00"/>
                </a:solidFill>
              </a:rPr>
              <a:t>ECLS Town Hall, term 1 2025/26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CEF4E1-47AF-6D9A-3232-CD71F5888D60}"/>
              </a:ext>
            </a:extLst>
          </p:cNvPr>
          <p:cNvSpPr txBox="1"/>
          <p:nvPr/>
        </p:nvSpPr>
        <p:spPr>
          <a:xfrm>
            <a:off x="872066" y="1815775"/>
            <a:ext cx="73998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Uni Policy</a:t>
            </a:r>
          </a:p>
          <a:p>
            <a:r>
              <a:rPr lang="en-US" sz="2400" b="1" dirty="0">
                <a:solidFill>
                  <a:srgbClr val="FFFF00"/>
                </a:solidFill>
              </a:rPr>
              <a:t>Departmental Structures</a:t>
            </a:r>
          </a:p>
          <a:p>
            <a:r>
              <a:rPr lang="en-US" sz="2400" b="1" dirty="0">
                <a:solidFill>
                  <a:srgbClr val="FFFF00"/>
                </a:solidFill>
              </a:rPr>
              <a:t>University Structures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2400" b="1" dirty="0">
                <a:solidFill>
                  <a:srgbClr val="FFFF00"/>
                </a:solidFill>
              </a:rPr>
              <a:t>Group discussion</a:t>
            </a:r>
          </a:p>
          <a:p>
            <a:r>
              <a:rPr lang="en-US" sz="2400" b="1" dirty="0">
                <a:solidFill>
                  <a:srgbClr val="FFFF00"/>
                </a:solidFill>
              </a:rPr>
              <a:t>Town Hall discussion</a:t>
            </a:r>
          </a:p>
        </p:txBody>
      </p:sp>
    </p:spTree>
    <p:extLst>
      <p:ext uri="{BB962C8B-B14F-4D97-AF65-F5344CB8AC3E}">
        <p14:creationId xmlns:p14="http://schemas.microsoft.com/office/powerpoint/2010/main" val="204714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B5D21-EC38-B5AC-D5D7-3DEBE65CC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ver of a report&#10;&#10;AI-generated content may be incorrect.">
            <a:extLst>
              <a:ext uri="{FF2B5EF4-FFF2-40B4-BE49-F238E27FC236}">
                <a16:creationId xmlns:a16="http://schemas.microsoft.com/office/drawing/2014/main" id="{DA897169-4C0E-0D1F-DF7B-B40DE853F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122" y="0"/>
            <a:ext cx="3643878" cy="514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154014-6F37-BD25-C5D0-AC2E40ECCDCB}"/>
              </a:ext>
            </a:extLst>
          </p:cNvPr>
          <p:cNvSpPr txBox="1"/>
          <p:nvPr/>
        </p:nvSpPr>
        <p:spPr>
          <a:xfrm>
            <a:off x="872066" y="389467"/>
            <a:ext cx="40013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https://</a:t>
            </a:r>
            <a:r>
              <a:rPr lang="en-US" sz="2400" b="1" dirty="0" err="1">
                <a:solidFill>
                  <a:srgbClr val="FFFF00"/>
                </a:solidFill>
              </a:rPr>
              <a:t>warwick.ac.uk</a:t>
            </a:r>
            <a:r>
              <a:rPr lang="en-US" sz="2400" b="1" dirty="0">
                <a:solidFill>
                  <a:srgbClr val="FFFF00"/>
                </a:solidFill>
              </a:rPr>
              <a:t>/services/</a:t>
            </a:r>
            <a:r>
              <a:rPr lang="en-US" sz="2400" b="1" dirty="0" err="1">
                <a:solidFill>
                  <a:srgbClr val="FFFF00"/>
                </a:solidFill>
              </a:rPr>
              <a:t>socialinclusion</a:t>
            </a:r>
            <a:r>
              <a:rPr lang="en-US" sz="2400" b="1" dirty="0">
                <a:solidFill>
                  <a:srgbClr val="FFFF00"/>
                </a:solidFill>
              </a:rPr>
              <a:t>/about/</a:t>
            </a:r>
            <a:r>
              <a:rPr lang="en-US" sz="2400" b="1" dirty="0" err="1">
                <a:solidFill>
                  <a:srgbClr val="FFFF00"/>
                </a:solidFill>
              </a:rPr>
              <a:t>annualreport</a:t>
            </a:r>
            <a:r>
              <a:rPr lang="en-US" sz="2400" b="1" dirty="0">
                <a:solidFill>
                  <a:srgbClr val="FFFF00"/>
                </a:solidFill>
              </a:rPr>
              <a:t>/social_inclusion_annual_report_2024-25.pdf</a:t>
            </a:r>
          </a:p>
        </p:txBody>
      </p:sp>
    </p:spTree>
    <p:extLst>
      <p:ext uri="{BB962C8B-B14F-4D97-AF65-F5344CB8AC3E}">
        <p14:creationId xmlns:p14="http://schemas.microsoft.com/office/powerpoint/2010/main" val="1022648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0A102-84BA-27A5-2372-0C393EECB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lage of people with different colors&#10;&#10;AI-generated content may be incorrect.">
            <a:extLst>
              <a:ext uri="{FF2B5EF4-FFF2-40B4-BE49-F238E27FC236}">
                <a16:creationId xmlns:a16="http://schemas.microsoft.com/office/drawing/2014/main" id="{EC37CA39-8224-34B6-A6DC-0B3589F86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780"/>
            <a:ext cx="9148726" cy="494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166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BDA3E-DCEB-F8C3-5DBC-DB4FE37B6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black text and purple text&#10;&#10;AI-generated content may be incorrect.">
            <a:extLst>
              <a:ext uri="{FF2B5EF4-FFF2-40B4-BE49-F238E27FC236}">
                <a16:creationId xmlns:a16="http://schemas.microsoft.com/office/drawing/2014/main" id="{B0548A7E-C0AD-A34A-0726-6F730480E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0898"/>
            <a:ext cx="9199601" cy="511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89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F8905-1FB1-0B13-C700-985A3CC2D8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background with black lines&#10;&#10;AI-generated content may be incorrect.">
            <a:extLst>
              <a:ext uri="{FF2B5EF4-FFF2-40B4-BE49-F238E27FC236}">
                <a16:creationId xmlns:a16="http://schemas.microsoft.com/office/drawing/2014/main" id="{79E07BC6-B0F0-05EC-5B4D-0CB249268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317"/>
            <a:ext cx="9146975" cy="15625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ABD23B-0D4E-074A-9ACE-01C42F04487A}"/>
              </a:ext>
            </a:extLst>
          </p:cNvPr>
          <p:cNvSpPr txBox="1"/>
          <p:nvPr/>
        </p:nvSpPr>
        <p:spPr>
          <a:xfrm>
            <a:off x="522513" y="389467"/>
            <a:ext cx="84406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Stephen: ECLS EDI officer</a:t>
            </a:r>
          </a:p>
          <a:p>
            <a:r>
              <a:rPr lang="en-US" sz="2000" b="1" dirty="0">
                <a:solidFill>
                  <a:srgbClr val="FFFF00"/>
                </a:solidFill>
              </a:rPr>
              <a:t>https://</a:t>
            </a:r>
            <a:r>
              <a:rPr lang="en-US" sz="2000" b="1" dirty="0" err="1">
                <a:solidFill>
                  <a:srgbClr val="FFFF00"/>
                </a:solidFill>
              </a:rPr>
              <a:t>warwick.ac.uk</a:t>
            </a:r>
            <a:r>
              <a:rPr lang="en-US" sz="2000" b="1" dirty="0">
                <a:solidFill>
                  <a:srgbClr val="FFFF00"/>
                </a:solidFill>
              </a:rPr>
              <a:t>/fac/arts/</a:t>
            </a:r>
            <a:r>
              <a:rPr lang="en-US" sz="2000" b="1" dirty="0" err="1">
                <a:solidFill>
                  <a:srgbClr val="FFFF00"/>
                </a:solidFill>
              </a:rPr>
              <a:t>english</a:t>
            </a:r>
            <a:r>
              <a:rPr lang="en-US" sz="2000" b="1" dirty="0">
                <a:solidFill>
                  <a:srgbClr val="FFFF00"/>
                </a:solidFill>
              </a:rPr>
              <a:t>/people/</a:t>
            </a:r>
            <a:r>
              <a:rPr lang="en-US" sz="2000" b="1" dirty="0" err="1">
                <a:solidFill>
                  <a:srgbClr val="FFFF00"/>
                </a:solidFill>
              </a:rPr>
              <a:t>shapirodrstephen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24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60C7A-DD00-53C7-C06F-CEAB25623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5BD80A-16C7-8A25-045E-835D6B36FB99}"/>
              </a:ext>
            </a:extLst>
          </p:cNvPr>
          <p:cNvSpPr txBox="1"/>
          <p:nvPr/>
        </p:nvSpPr>
        <p:spPr>
          <a:xfrm>
            <a:off x="522513" y="389467"/>
            <a:ext cx="84406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ECLS Student (UG and PG) networks – in formation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2400" b="1" dirty="0">
                <a:solidFill>
                  <a:srgbClr val="FFFF00"/>
                </a:solidFill>
              </a:rPr>
              <a:t>BAME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2400" b="1" dirty="0">
                <a:solidFill>
                  <a:srgbClr val="FFFF00"/>
                </a:solidFill>
              </a:rPr>
              <a:t>Disability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2400" b="1" dirty="0">
                <a:solidFill>
                  <a:srgbClr val="FFFF00"/>
                </a:solidFill>
              </a:rPr>
              <a:t>LGBTQ+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394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D4982-972B-D609-BBFF-3E2EBC052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paper&#10;&#10;AI-generated content may be incorrect.">
            <a:extLst>
              <a:ext uri="{FF2B5EF4-FFF2-40B4-BE49-F238E27FC236}">
                <a16:creationId xmlns:a16="http://schemas.microsoft.com/office/drawing/2014/main" id="{B64754E9-6E88-3689-6600-9A00BBDF4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02" y="1679434"/>
            <a:ext cx="7772400" cy="21489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01163F-E03D-1FB8-3D8B-35E0A8BD0FE9}"/>
              </a:ext>
            </a:extLst>
          </p:cNvPr>
          <p:cNvSpPr txBox="1"/>
          <p:nvPr/>
        </p:nvSpPr>
        <p:spPr>
          <a:xfrm>
            <a:off x="522513" y="389467"/>
            <a:ext cx="844061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Dept to Faculty of Arts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2000" b="1" dirty="0">
                <a:solidFill>
                  <a:srgbClr val="FFFF00"/>
                </a:solidFill>
              </a:rPr>
              <a:t>https://</a:t>
            </a:r>
            <a:r>
              <a:rPr lang="en-US" sz="2000" b="1" dirty="0" err="1">
                <a:solidFill>
                  <a:srgbClr val="FFFF00"/>
                </a:solidFill>
              </a:rPr>
              <a:t>warwick.ac.uk</a:t>
            </a:r>
            <a:r>
              <a:rPr lang="en-US" sz="2000" b="1" dirty="0">
                <a:solidFill>
                  <a:srgbClr val="FFFF00"/>
                </a:solidFill>
              </a:rPr>
              <a:t>/fac/arts/people/</a:t>
            </a:r>
            <a:r>
              <a:rPr lang="en-US" sz="2000" b="1" dirty="0" err="1">
                <a:solidFill>
                  <a:srgbClr val="FFFF00"/>
                </a:solidFill>
              </a:rPr>
              <a:t>equalityandinclusion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797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0DC4F9-1CC5-0F3E-CC1B-B06D87920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list&#10;&#10;AI-generated content may be incorrect.">
            <a:extLst>
              <a:ext uri="{FF2B5EF4-FFF2-40B4-BE49-F238E27FC236}">
                <a16:creationId xmlns:a16="http://schemas.microsoft.com/office/drawing/2014/main" id="{93A49FFC-A410-9141-79E1-2E0D50BF6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753" y="1357418"/>
            <a:ext cx="6501283" cy="36204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D95439-DB02-B58C-C3E7-9E1E9E55CAC9}"/>
              </a:ext>
            </a:extLst>
          </p:cNvPr>
          <p:cNvSpPr txBox="1"/>
          <p:nvPr/>
        </p:nvSpPr>
        <p:spPr>
          <a:xfrm>
            <a:off x="522513" y="218645"/>
            <a:ext cx="844061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Dept to Engagement Groups (formerly Task Forces)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2000" b="1" dirty="0">
                <a:solidFill>
                  <a:srgbClr val="FFFF00"/>
                </a:solidFill>
              </a:rPr>
              <a:t>https://</a:t>
            </a:r>
            <a:r>
              <a:rPr lang="en-US" sz="2000" b="1" dirty="0" err="1">
                <a:solidFill>
                  <a:srgbClr val="FFFF00"/>
                </a:solidFill>
              </a:rPr>
              <a:t>warwick.ac.uk</a:t>
            </a:r>
            <a:r>
              <a:rPr lang="en-US" sz="2000" b="1" dirty="0">
                <a:solidFill>
                  <a:srgbClr val="FFFF00"/>
                </a:solidFill>
              </a:rPr>
              <a:t>/fac/arts/people/</a:t>
            </a:r>
            <a:r>
              <a:rPr lang="en-US" sz="2000" b="1" dirty="0" err="1">
                <a:solidFill>
                  <a:srgbClr val="FFFF00"/>
                </a:solidFill>
              </a:rPr>
              <a:t>equalityandinclusion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0571A3-E152-BBC9-DA9B-94AE4C9B74A3}"/>
              </a:ext>
            </a:extLst>
          </p:cNvPr>
          <p:cNvSpPr txBox="1"/>
          <p:nvPr/>
        </p:nvSpPr>
        <p:spPr>
          <a:xfrm>
            <a:off x="1208594" y="3686658"/>
            <a:ext cx="4275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https://</a:t>
            </a:r>
            <a:r>
              <a:rPr lang="en-US" sz="1200" b="1" dirty="0" err="1">
                <a:solidFill>
                  <a:schemeClr val="bg1"/>
                </a:solidFill>
              </a:rPr>
              <a:t>warwick.ac.uk</a:t>
            </a:r>
            <a:r>
              <a:rPr lang="en-US" sz="1200" b="1" dirty="0">
                <a:solidFill>
                  <a:schemeClr val="bg1"/>
                </a:solidFill>
              </a:rPr>
              <a:t>/services/gov/committees/</a:t>
            </a:r>
            <a:r>
              <a:rPr lang="en-US" sz="1200" b="1" dirty="0" err="1">
                <a:solidFill>
                  <a:schemeClr val="bg1"/>
                </a:solidFill>
              </a:rPr>
              <a:t>raceequalitytf</a:t>
            </a:r>
            <a:r>
              <a:rPr lang="en-US" sz="1200" b="1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1E8998-B41C-EC4A-B8CE-76564E1D6B8B}"/>
              </a:ext>
            </a:extLst>
          </p:cNvPr>
          <p:cNvSpPr txBox="1"/>
          <p:nvPr/>
        </p:nvSpPr>
        <p:spPr>
          <a:xfrm>
            <a:off x="1195753" y="2102158"/>
            <a:ext cx="4275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https://</a:t>
            </a:r>
            <a:r>
              <a:rPr lang="en-US" sz="1200" b="1" dirty="0" err="1">
                <a:solidFill>
                  <a:schemeClr val="bg1"/>
                </a:solidFill>
              </a:rPr>
              <a:t>warwick.ac.uk</a:t>
            </a:r>
            <a:r>
              <a:rPr lang="en-US" sz="1200" b="1" dirty="0">
                <a:solidFill>
                  <a:schemeClr val="bg1"/>
                </a:solidFill>
              </a:rPr>
              <a:t>/services/gov/committees/</a:t>
            </a:r>
            <a:r>
              <a:rPr lang="en-US" sz="1200" b="1" dirty="0" err="1">
                <a:solidFill>
                  <a:schemeClr val="bg1"/>
                </a:solidFill>
              </a:rPr>
              <a:t>gendertf</a:t>
            </a:r>
            <a:r>
              <a:rPr lang="en-US" sz="1200" b="1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B0882F-CDE4-1E82-7DA1-23A7F79F94C2}"/>
              </a:ext>
            </a:extLst>
          </p:cNvPr>
          <p:cNvSpPr txBox="1"/>
          <p:nvPr/>
        </p:nvSpPr>
        <p:spPr>
          <a:xfrm>
            <a:off x="1195753" y="2894408"/>
            <a:ext cx="4275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https://</a:t>
            </a:r>
            <a:r>
              <a:rPr lang="en-US" sz="1200" b="1" dirty="0" err="1">
                <a:solidFill>
                  <a:schemeClr val="bg1"/>
                </a:solidFill>
              </a:rPr>
              <a:t>warwick.ac.uk</a:t>
            </a:r>
            <a:r>
              <a:rPr lang="en-US" sz="1200" b="1" dirty="0">
                <a:solidFill>
                  <a:schemeClr val="bg1"/>
                </a:solidFill>
              </a:rPr>
              <a:t>/services/gov/committees/</a:t>
            </a:r>
            <a:r>
              <a:rPr lang="en-US" sz="1200" b="1" dirty="0" err="1">
                <a:solidFill>
                  <a:schemeClr val="bg1"/>
                </a:solidFill>
              </a:rPr>
              <a:t>rainbowtf</a:t>
            </a:r>
            <a:r>
              <a:rPr lang="en-US" sz="1200" b="1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9270FC-CB42-67CB-5D29-99E3227C8100}"/>
              </a:ext>
            </a:extLst>
          </p:cNvPr>
          <p:cNvSpPr txBox="1"/>
          <p:nvPr/>
        </p:nvSpPr>
        <p:spPr>
          <a:xfrm>
            <a:off x="1208594" y="4569897"/>
            <a:ext cx="4275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https://</a:t>
            </a:r>
            <a:r>
              <a:rPr lang="en-US" sz="1200" b="1" dirty="0" err="1">
                <a:solidFill>
                  <a:schemeClr val="bg1"/>
                </a:solidFill>
              </a:rPr>
              <a:t>warwick.ac.uk</a:t>
            </a:r>
            <a:r>
              <a:rPr lang="en-US" sz="1200" b="1" dirty="0">
                <a:solidFill>
                  <a:schemeClr val="bg1"/>
                </a:solidFill>
              </a:rPr>
              <a:t>/services/gov/committees/</a:t>
            </a:r>
            <a:r>
              <a:rPr lang="en-US" sz="1200" b="1" dirty="0" err="1">
                <a:solidFill>
                  <a:schemeClr val="bg1"/>
                </a:solidFill>
              </a:rPr>
              <a:t>disabilitytf</a:t>
            </a:r>
            <a:r>
              <a:rPr lang="en-US" sz="1200" b="1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7E38B6-5AC0-C8CC-471D-E4A17F758391}"/>
              </a:ext>
            </a:extLst>
          </p:cNvPr>
          <p:cNvSpPr txBox="1"/>
          <p:nvPr/>
        </p:nvSpPr>
        <p:spPr>
          <a:xfrm>
            <a:off x="1195753" y="4055276"/>
            <a:ext cx="5064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https://</a:t>
            </a:r>
            <a:r>
              <a:rPr lang="en-US" sz="1200" b="1" dirty="0" err="1">
                <a:solidFill>
                  <a:schemeClr val="bg1"/>
                </a:solidFill>
              </a:rPr>
              <a:t>warwick.ac.uk</a:t>
            </a:r>
            <a:r>
              <a:rPr lang="en-US" sz="1200" b="1" dirty="0">
                <a:solidFill>
                  <a:schemeClr val="bg1"/>
                </a:solidFill>
              </a:rPr>
              <a:t>/services/gov/committees/</a:t>
            </a:r>
            <a:r>
              <a:rPr lang="en-US" sz="1200" b="1" dirty="0" err="1">
                <a:solidFill>
                  <a:schemeClr val="bg1"/>
                </a:solidFill>
              </a:rPr>
              <a:t>religionfaithandbelieftf</a:t>
            </a:r>
            <a:r>
              <a:rPr lang="en-US" sz="1200" b="1" dirty="0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629438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0C581-4C43-813A-0638-F9B0E959B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EB5B9-2FDA-9003-4F90-F8D5DE3E2B99}"/>
              </a:ext>
            </a:extLst>
          </p:cNvPr>
          <p:cNvSpPr txBox="1"/>
          <p:nvPr/>
        </p:nvSpPr>
        <p:spPr>
          <a:xfrm>
            <a:off x="872066" y="389467"/>
            <a:ext cx="7399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https://</a:t>
            </a:r>
            <a:r>
              <a:rPr lang="en-US" sz="2400" b="1" dirty="0" err="1">
                <a:solidFill>
                  <a:srgbClr val="FFFF00"/>
                </a:solidFill>
              </a:rPr>
              <a:t>reportandsupport.warwick.ac.uk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A screenshot of a website&#10;&#10;AI-generated content may be incorrect.">
            <a:extLst>
              <a:ext uri="{FF2B5EF4-FFF2-40B4-BE49-F238E27FC236}">
                <a16:creationId xmlns:a16="http://schemas.microsoft.com/office/drawing/2014/main" id="{550E769D-BC0F-4890-AAB8-B2B08E5D0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66" y="1088891"/>
            <a:ext cx="7772400" cy="377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B20457-214F-4C73-4A58-A96E73C87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sign&#10;&#10;AI-generated content may be incorrect.">
            <a:extLst>
              <a:ext uri="{FF2B5EF4-FFF2-40B4-BE49-F238E27FC236}">
                <a16:creationId xmlns:a16="http://schemas.microsoft.com/office/drawing/2014/main" id="{971F9C9F-C7B7-35AC-10F7-2A9EF9297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66" y="1753305"/>
            <a:ext cx="7772400" cy="21429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C06EA1-2FBE-B5AE-E597-1BEF71E72D26}"/>
              </a:ext>
            </a:extLst>
          </p:cNvPr>
          <p:cNvSpPr txBox="1"/>
          <p:nvPr/>
        </p:nvSpPr>
        <p:spPr>
          <a:xfrm>
            <a:off x="872066" y="389467"/>
            <a:ext cx="7399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https://</a:t>
            </a:r>
            <a:r>
              <a:rPr lang="en-US" sz="2400" b="1" dirty="0" err="1">
                <a:solidFill>
                  <a:srgbClr val="FFFF00"/>
                </a:solidFill>
              </a:rPr>
              <a:t>warwick.ac.uk</a:t>
            </a:r>
            <a:r>
              <a:rPr lang="en-US" sz="2400" b="1" dirty="0">
                <a:solidFill>
                  <a:srgbClr val="FFFF00"/>
                </a:solidFill>
              </a:rPr>
              <a:t>/students/news/</a:t>
            </a:r>
            <a:r>
              <a:rPr lang="en-US" sz="2400" b="1" dirty="0" err="1">
                <a:solidFill>
                  <a:srgbClr val="FFFF00"/>
                </a:solidFill>
              </a:rPr>
              <a:t>newsevents</a:t>
            </a:r>
            <a:r>
              <a:rPr lang="en-US" sz="2400" b="1" dirty="0">
                <a:solidFill>
                  <a:srgbClr val="FFFF00"/>
                </a:solidFill>
              </a:rPr>
              <a:t>/report-and-support-report-23-24</a:t>
            </a:r>
          </a:p>
        </p:txBody>
      </p:sp>
    </p:spTree>
    <p:extLst>
      <p:ext uri="{BB962C8B-B14F-4D97-AF65-F5344CB8AC3E}">
        <p14:creationId xmlns:p14="http://schemas.microsoft.com/office/powerpoint/2010/main" val="87838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236</Words>
  <Application>Microsoft Macintosh PowerPoint</Application>
  <PresentationFormat>On-screen Show (16:9)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Shapiro, Stephen</dc:creator>
  <cp:lastModifiedBy>Shapiro, Stephen</cp:lastModifiedBy>
  <cp:revision>229</cp:revision>
  <dcterms:created xsi:type="dcterms:W3CDTF">2020-09-29T20:01:52Z</dcterms:created>
  <dcterms:modified xsi:type="dcterms:W3CDTF">2025-10-29T18:16:41Z</dcterms:modified>
</cp:coreProperties>
</file>