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2"/>
  </p:notesMasterIdLst>
  <p:sldIdLst>
    <p:sldId id="256" r:id="rId2"/>
    <p:sldId id="374" r:id="rId3"/>
    <p:sldId id="375" r:id="rId4"/>
    <p:sldId id="376" r:id="rId5"/>
    <p:sldId id="381" r:id="rId6"/>
    <p:sldId id="377" r:id="rId7"/>
    <p:sldId id="378" r:id="rId8"/>
    <p:sldId id="379" r:id="rId9"/>
    <p:sldId id="380" r:id="rId10"/>
    <p:sldId id="382" r:id="rId11"/>
    <p:sldId id="383" r:id="rId12"/>
    <p:sldId id="261" r:id="rId13"/>
    <p:sldId id="384" r:id="rId14"/>
    <p:sldId id="385" r:id="rId15"/>
    <p:sldId id="386" r:id="rId16"/>
    <p:sldId id="262" r:id="rId17"/>
    <p:sldId id="370" r:id="rId18"/>
    <p:sldId id="366" r:id="rId19"/>
    <p:sldId id="293" r:id="rId20"/>
    <p:sldId id="387" r:id="rId21"/>
    <p:sldId id="288" r:id="rId22"/>
    <p:sldId id="265" r:id="rId23"/>
    <p:sldId id="282" r:id="rId24"/>
    <p:sldId id="279" r:id="rId25"/>
    <p:sldId id="280" r:id="rId26"/>
    <p:sldId id="388" r:id="rId27"/>
    <p:sldId id="281" r:id="rId28"/>
    <p:sldId id="284" r:id="rId29"/>
    <p:sldId id="356" r:id="rId30"/>
    <p:sldId id="357" r:id="rId31"/>
    <p:sldId id="296" r:id="rId32"/>
    <p:sldId id="390" r:id="rId33"/>
    <p:sldId id="358" r:id="rId34"/>
    <p:sldId id="306" r:id="rId35"/>
    <p:sldId id="310" r:id="rId36"/>
    <p:sldId id="312" r:id="rId37"/>
    <p:sldId id="318" r:id="rId38"/>
    <p:sldId id="333" r:id="rId39"/>
    <p:sldId id="341" r:id="rId40"/>
    <p:sldId id="389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74" autoAdjust="0"/>
    <p:restoredTop sz="94660"/>
  </p:normalViewPr>
  <p:slideViewPr>
    <p:cSldViewPr>
      <p:cViewPr varScale="1">
        <p:scale>
          <a:sx n="65" d="100"/>
          <a:sy n="65" d="100"/>
        </p:scale>
        <p:origin x="-45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32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2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2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32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66C2A43-68F2-4B66-B4AD-7638B264D03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D26D1D-7BCE-416D-BD9A-C223267DA396}" type="slidenum">
              <a:rPr lang="en-US"/>
              <a:pPr/>
              <a:t>1</a:t>
            </a:fld>
            <a:endParaRPr lang="en-US"/>
          </a:p>
        </p:txBody>
      </p:sp>
      <p:sp>
        <p:nvSpPr>
          <p:cNvPr id="1331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BD09AD-0D8D-4254-99A9-9370FE1F27EA}" type="slidenum">
              <a:rPr lang="en-US"/>
              <a:pPr/>
              <a:t>24</a:t>
            </a:fld>
            <a:endParaRPr lang="en-US"/>
          </a:p>
        </p:txBody>
      </p:sp>
      <p:sp>
        <p:nvSpPr>
          <p:cNvPr id="147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F34889-2F2A-4341-AA80-9F99A5D5C2BF}" type="slidenum">
              <a:rPr lang="en-US"/>
              <a:pPr/>
              <a:t>25</a:t>
            </a:fld>
            <a:endParaRPr lang="en-US"/>
          </a:p>
        </p:txBody>
      </p:sp>
      <p:sp>
        <p:nvSpPr>
          <p:cNvPr id="148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ACF75A-3EEF-46EA-9FF5-E02D723B196C}" type="slidenum">
              <a:rPr lang="en-US"/>
              <a:pPr/>
              <a:t>27</a:t>
            </a:fld>
            <a:endParaRPr lang="en-US"/>
          </a:p>
        </p:txBody>
      </p:sp>
      <p:sp>
        <p:nvSpPr>
          <p:cNvPr id="149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550C1B-D182-4765-9E70-CDB194B9EA23}" type="slidenum">
              <a:rPr lang="en-US"/>
              <a:pPr/>
              <a:t>28</a:t>
            </a:fld>
            <a:endParaRPr lang="en-US"/>
          </a:p>
        </p:txBody>
      </p:sp>
      <p:sp>
        <p:nvSpPr>
          <p:cNvPr id="150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9C64FA-06F3-4490-A726-FD4DF357A247}" type="slidenum">
              <a:rPr lang="en-US"/>
              <a:pPr/>
              <a:t>29</a:t>
            </a:fld>
            <a:endParaRPr lang="en-US"/>
          </a:p>
        </p:txBody>
      </p:sp>
      <p:sp>
        <p:nvSpPr>
          <p:cNvPr id="152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97067E-43A2-4528-98FD-9AE9DAE13D90}" type="slidenum">
              <a:rPr lang="en-US"/>
              <a:pPr/>
              <a:t>30</a:t>
            </a:fld>
            <a:endParaRPr lang="en-US"/>
          </a:p>
        </p:txBody>
      </p:sp>
      <p:sp>
        <p:nvSpPr>
          <p:cNvPr id="153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D2937-1CD7-4795-97D7-8E834A0F220A}" type="slidenum">
              <a:rPr lang="en-US"/>
              <a:pPr/>
              <a:t>31</a:t>
            </a:fld>
            <a:endParaRPr lang="en-US"/>
          </a:p>
        </p:txBody>
      </p:sp>
      <p:sp>
        <p:nvSpPr>
          <p:cNvPr id="161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F7169A-BC78-4B61-9C51-B2F7DDD3AB11}" type="slidenum">
              <a:rPr lang="en-US"/>
              <a:pPr/>
              <a:t>33</a:t>
            </a:fld>
            <a:endParaRPr lang="en-US"/>
          </a:p>
        </p:txBody>
      </p:sp>
      <p:sp>
        <p:nvSpPr>
          <p:cNvPr id="162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B88EA6-5D6D-4BA0-B4ED-E3E29FE52479}" type="slidenum">
              <a:rPr lang="en-US"/>
              <a:pPr/>
              <a:t>34</a:t>
            </a:fld>
            <a:endParaRPr lang="en-US"/>
          </a:p>
        </p:txBody>
      </p:sp>
      <p:sp>
        <p:nvSpPr>
          <p:cNvPr id="163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D5C81F-1625-4E41-8E8E-7517060DC2C1}" type="slidenum">
              <a:rPr lang="en-US"/>
              <a:pPr/>
              <a:t>35</a:t>
            </a:fld>
            <a:endParaRPr lang="en-US"/>
          </a:p>
        </p:txBody>
      </p:sp>
      <p:sp>
        <p:nvSpPr>
          <p:cNvPr id="164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1609E5-B5F5-4245-A54F-65D6BACC6142}" type="slidenum">
              <a:rPr lang="en-US"/>
              <a:pPr/>
              <a:t>12</a:t>
            </a:fld>
            <a:endParaRPr lang="en-US"/>
          </a:p>
        </p:txBody>
      </p:sp>
      <p:sp>
        <p:nvSpPr>
          <p:cNvPr id="134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5E7DB6-2269-45E9-8FAB-6E17366DF618}" type="slidenum">
              <a:rPr lang="en-US"/>
              <a:pPr/>
              <a:t>36</a:t>
            </a:fld>
            <a:endParaRPr lang="en-US"/>
          </a:p>
        </p:txBody>
      </p:sp>
      <p:sp>
        <p:nvSpPr>
          <p:cNvPr id="165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AD33ED-23D1-47AE-8C78-09A7A47A5DB7}" type="slidenum">
              <a:rPr lang="en-US"/>
              <a:pPr/>
              <a:t>37</a:t>
            </a:fld>
            <a:endParaRPr lang="en-US"/>
          </a:p>
        </p:txBody>
      </p:sp>
      <p:sp>
        <p:nvSpPr>
          <p:cNvPr id="166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48050F-11FB-4A0B-B66D-50D9FEB6686C}" type="slidenum">
              <a:rPr lang="en-US"/>
              <a:pPr/>
              <a:t>38</a:t>
            </a:fld>
            <a:endParaRPr lang="en-US"/>
          </a:p>
        </p:txBody>
      </p:sp>
      <p:sp>
        <p:nvSpPr>
          <p:cNvPr id="169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86AE52-18D7-45D2-97A9-012091A78FE2}" type="slidenum">
              <a:rPr lang="en-US"/>
              <a:pPr/>
              <a:t>39</a:t>
            </a:fld>
            <a:endParaRPr lang="en-US"/>
          </a:p>
        </p:txBody>
      </p:sp>
      <p:sp>
        <p:nvSpPr>
          <p:cNvPr id="171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07E3FB-89BB-49F8-88AA-8B217E236E0E}" type="slidenum">
              <a:rPr lang="en-US"/>
              <a:pPr/>
              <a:t>16</a:t>
            </a:fld>
            <a:endParaRPr lang="en-US"/>
          </a:p>
        </p:txBody>
      </p:sp>
      <p:sp>
        <p:nvSpPr>
          <p:cNvPr id="1351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9D0C94-03BF-4556-97C6-F974CDFCD297}" type="slidenum">
              <a:rPr lang="en-US"/>
              <a:pPr/>
              <a:t>17</a:t>
            </a:fld>
            <a:endParaRPr lang="en-US"/>
          </a:p>
        </p:txBody>
      </p:sp>
      <p:sp>
        <p:nvSpPr>
          <p:cNvPr id="137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61F6D3-343A-4F91-8045-22C4CB09178B}" type="slidenum">
              <a:rPr lang="en-US"/>
              <a:pPr/>
              <a:t>18</a:t>
            </a:fld>
            <a:endParaRPr lang="en-US"/>
          </a:p>
        </p:txBody>
      </p:sp>
      <p:sp>
        <p:nvSpPr>
          <p:cNvPr id="138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A5679A-BE3A-44FD-B3E3-FB1F4C14ECF2}" type="slidenum">
              <a:rPr lang="en-US"/>
              <a:pPr/>
              <a:t>19</a:t>
            </a:fld>
            <a:endParaRPr lang="en-US"/>
          </a:p>
        </p:txBody>
      </p:sp>
      <p:sp>
        <p:nvSpPr>
          <p:cNvPr id="1392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8BABB6-678A-4AF0-88FA-F7C476B54F22}" type="slidenum">
              <a:rPr lang="en-US"/>
              <a:pPr/>
              <a:t>21</a:t>
            </a:fld>
            <a:endParaRPr lang="en-US"/>
          </a:p>
        </p:txBody>
      </p:sp>
      <p:sp>
        <p:nvSpPr>
          <p:cNvPr id="1413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810AA1-1296-4475-A960-3AA39AAF2BEC}" type="slidenum">
              <a:rPr lang="en-US"/>
              <a:pPr/>
              <a:t>22</a:t>
            </a:fld>
            <a:endParaRPr lang="en-US"/>
          </a:p>
        </p:txBody>
      </p:sp>
      <p:sp>
        <p:nvSpPr>
          <p:cNvPr id="1423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1E3AF8-4FAA-4E21-B62E-1219F50F27CF}" type="slidenum">
              <a:rPr lang="en-US"/>
              <a:pPr/>
              <a:t>23</a:t>
            </a:fld>
            <a:endParaRPr lang="en-US"/>
          </a:p>
        </p:txBody>
      </p:sp>
      <p:sp>
        <p:nvSpPr>
          <p:cNvPr id="146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202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17920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920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920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179206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7920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920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920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921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921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921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921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921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921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921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921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921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921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7922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922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922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922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922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922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922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922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922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7922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7923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grpSp>
          <p:nvGrpSpPr>
            <p:cNvPr id="17923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7923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923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923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923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923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7923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7923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79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9241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79242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79243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93D5360-701A-4687-BA0A-D9D1F81940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40E7E-F965-482B-9172-D39A0D7868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C10A4-07E8-4F9E-8F7F-B52170FFBF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A62A811-6268-4F1D-808A-3170389AFE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EA0E6-8B44-4239-B97A-40656E8165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CAF08-F5D0-40D9-8D0E-C8B75C8A83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BA146-5D7D-46F8-ACAF-60F869AC7B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845DD4-1088-44FC-951D-F79B3EE431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380B40-28CA-4934-8B48-FC32C93294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925C9D-BB03-48E7-879E-42867931DB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EF6E0-AE96-4BB6-A534-A447DBC352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194B2-A4BE-419D-A5DB-9E342340E1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178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78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8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8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178182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7818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18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18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18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18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188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18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19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191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19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19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19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19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78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8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8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8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8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8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8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8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8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78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78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grpSp>
          <p:nvGrpSpPr>
            <p:cNvPr id="17820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78208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209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210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211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212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78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78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78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8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78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78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0ADFA250-405F-442B-920F-FE46869D7CD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78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Rus%27_%28people%29" TargetMode="External"/><Relationship Id="rId3" Type="http://schemas.openxmlformats.org/officeDocument/2006/relationships/hyperlink" Target="http://en.wikipedia.org/wiki/Middle_Ages" TargetMode="External"/><Relationship Id="rId7" Type="http://schemas.openxmlformats.org/officeDocument/2006/relationships/hyperlink" Target="http://en.wikipedia.org/wiki/Volga_River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n.wikipedia.org/wiki/Caspian_Sea" TargetMode="External"/><Relationship Id="rId5" Type="http://schemas.openxmlformats.org/officeDocument/2006/relationships/hyperlink" Target="http://en.wikipedia.org/wiki/Russia" TargetMode="External"/><Relationship Id="rId4" Type="http://schemas.openxmlformats.org/officeDocument/2006/relationships/hyperlink" Target="http://en.wikipedia.org/wiki/Northern_Europe" TargetMode="External"/><Relationship Id="rId9" Type="http://schemas.openxmlformats.org/officeDocument/2006/relationships/hyperlink" Target="http://en.wikipedia.org/wiki/Muslim_history#Early_Caliphat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/>
            </a:r>
            <a:br>
              <a:rPr lang="en-US" sz="4000" b="1"/>
            </a:br>
            <a:r>
              <a:rPr lang="en-US" sz="4800" b="1"/>
              <a:t>“Waves of Silver in World History”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4038600" cy="4225925"/>
          </a:xfrm>
        </p:spPr>
        <p:txBody>
          <a:bodyPr/>
          <a:lstStyle/>
          <a:p>
            <a:endParaRPr lang="en-US" sz="3600"/>
          </a:p>
          <a:p>
            <a:r>
              <a:rPr lang="en-US" sz="4000">
                <a:latin typeface="Arial Black" pitchFamily="34" charset="0"/>
              </a:rPr>
              <a:t>University of Warwick</a:t>
            </a:r>
          </a:p>
          <a:p>
            <a:endParaRPr lang="en-US" sz="3200">
              <a:latin typeface="Arial Black" pitchFamily="34" charset="0"/>
            </a:endParaRPr>
          </a:p>
          <a:p>
            <a:r>
              <a:rPr lang="en-US" sz="3200">
                <a:latin typeface="Arial Black" pitchFamily="34" charset="0"/>
              </a:rPr>
              <a:t>November 2010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62600" y="2057400"/>
            <a:ext cx="2590800" cy="3886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latin typeface="Arial Black" pitchFamily="34" charset="0"/>
              </a:rPr>
              <a:t>Northern Song 960-1279.</a:t>
            </a:r>
            <a:br>
              <a:rPr lang="en-US" sz="3200">
                <a:latin typeface="Arial Black" pitchFamily="34" charset="0"/>
              </a:rPr>
            </a:br>
            <a:r>
              <a:rPr lang="en-US" sz="3200">
                <a:latin typeface="Arial Black" pitchFamily="34" charset="0"/>
              </a:rPr>
              <a:t>Southern Song 1127-1279.</a:t>
            </a:r>
          </a:p>
        </p:txBody>
      </p:sp>
      <p:pic>
        <p:nvPicPr>
          <p:cNvPr id="192515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53000" y="1371600"/>
            <a:ext cx="3733800" cy="4953000"/>
          </a:xfrm>
        </p:spPr>
      </p:pic>
      <p:pic>
        <p:nvPicPr>
          <p:cNvPr id="1925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447800"/>
            <a:ext cx="4038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latin typeface="Arial Black" pitchFamily="34" charset="0"/>
              </a:rPr>
              <a:t>11</a:t>
            </a:r>
            <a:r>
              <a:rPr lang="en-US" sz="4000" baseline="30000">
                <a:latin typeface="Arial Black" pitchFamily="34" charset="0"/>
              </a:rPr>
              <a:t>th</a:t>
            </a:r>
            <a:r>
              <a:rPr lang="en-US" sz="4000">
                <a:latin typeface="Arial Black" pitchFamily="34" charset="0"/>
              </a:rPr>
              <a:t> to 15</a:t>
            </a:r>
            <a:r>
              <a:rPr lang="en-US" sz="4000" baseline="30000">
                <a:latin typeface="Arial Black" pitchFamily="34" charset="0"/>
              </a:rPr>
              <a:t>th</a:t>
            </a:r>
            <a:r>
              <a:rPr lang="en-US" sz="4000">
                <a:latin typeface="Arial Black" pitchFamily="34" charset="0"/>
              </a:rPr>
              <a:t> centuries paper money.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572000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[Northern Song (960-1127) early 11</a:t>
            </a:r>
            <a:r>
              <a:rPr lang="en-US" sz="2400" baseline="30000"/>
              <a:t>th</a:t>
            </a:r>
            <a:r>
              <a:rPr lang="en-US" sz="2400"/>
              <a:t> century the state took privately issued paper notes from (Sichuan in western China) and created the first paper currency].</a:t>
            </a:r>
          </a:p>
          <a:p>
            <a:pPr>
              <a:lnSpc>
                <a:spcPct val="80000"/>
              </a:lnSpc>
            </a:pPr>
            <a:r>
              <a:rPr lang="en-US" sz="2400"/>
              <a:t>Southern Song: From 1161 money backed by silver.</a:t>
            </a:r>
          </a:p>
          <a:p>
            <a:pPr>
              <a:lnSpc>
                <a:spcPct val="80000"/>
              </a:lnSpc>
            </a:pPr>
            <a:r>
              <a:rPr lang="en-US" sz="2400"/>
              <a:t>Silver mines located in Fujian.</a:t>
            </a:r>
          </a:p>
          <a:p>
            <a:pPr>
              <a:lnSpc>
                <a:spcPct val="80000"/>
              </a:lnSpc>
            </a:pPr>
            <a:r>
              <a:rPr lang="en-US" sz="2400"/>
              <a:t>Southern Song conquered in 1263.</a:t>
            </a:r>
          </a:p>
          <a:p>
            <a:pPr>
              <a:lnSpc>
                <a:spcPct val="80000"/>
              </a:lnSpc>
            </a:pPr>
            <a:endParaRPr lang="en-US" sz="2400"/>
          </a:p>
        </p:txBody>
      </p:sp>
      <p:pic>
        <p:nvPicPr>
          <p:cNvPr id="1935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752600"/>
            <a:ext cx="31527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latin typeface="Arial Black" pitchFamily="34" charset="0"/>
              </a:rPr>
              <a:t>Routes under the Mongols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27138" y="1600200"/>
            <a:ext cx="6688137" cy="45307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99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After 1260 silver suddenly reappears in Central and Western Asia.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Silver levied in China was mostly turned by the Mongols to a merchant organization (</a:t>
            </a:r>
            <a:r>
              <a:rPr lang="en-US" sz="2800" i="1"/>
              <a:t>ortoq)</a:t>
            </a:r>
            <a:r>
              <a:rPr lang="en-US" sz="2800"/>
              <a:t> to finance trading expeditions across Central Asia.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During the Yuan dynasty paper money was used for state payments and private transactions but Qubilai adopted silver units as money of account for paper notes and taxation.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5590" name="Picture 6" descr="Mongol%20Empire%20Map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609600"/>
            <a:ext cx="7696200" cy="5791200"/>
          </a:xfrm>
          <a:noFill/>
          <a:ln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661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95400" y="762000"/>
            <a:ext cx="6248400" cy="5410200"/>
          </a:xfr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latin typeface="Arial Black" pitchFamily="34" charset="0"/>
              </a:rPr>
              <a:t>The Ming “Silver Century”: 1540-1640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Ming 1368-1644.</a:t>
            </a:r>
          </a:p>
          <a:p>
            <a:r>
              <a:rPr lang="en-US" sz="2800"/>
              <a:t>Inflation destroyed paper money and a new monetary system emerged based on silver and copper.</a:t>
            </a:r>
          </a:p>
          <a:p>
            <a:r>
              <a:rPr lang="en-US" sz="2800"/>
              <a:t>Emperor Yongle (1402-1424) moved the capital to Beijing: 1 million inhabitants.</a:t>
            </a:r>
          </a:p>
          <a:p>
            <a:r>
              <a:rPr lang="en-US" sz="2800"/>
              <a:t>Population in1500: 155 million; 1600: 231 million.</a:t>
            </a:r>
          </a:p>
          <a:p>
            <a:r>
              <a:rPr lang="en-US" sz="2800"/>
              <a:t>1571 “Single Whip Tax System.”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latin typeface="Arial Black" pitchFamily="34" charset="0"/>
              </a:rPr>
              <a:t>“The discovery of the Sea”</a:t>
            </a:r>
          </a:p>
        </p:txBody>
      </p:sp>
      <p:pic>
        <p:nvPicPr>
          <p:cNvPr id="130052" name="Picture 4" descr="Currents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1676400"/>
            <a:ext cx="6324600" cy="4119563"/>
          </a:xfrm>
          <a:noFill/>
          <a:ln w="7620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1492-Conquest of Granada; (“military revolution”).</a:t>
            </a:r>
          </a:p>
          <a:p>
            <a:r>
              <a:rPr lang="en-US"/>
              <a:t>1492-Arrival to America.</a:t>
            </a:r>
          </a:p>
          <a:p>
            <a:r>
              <a:rPr lang="en-US"/>
              <a:t>1519-1521-Conquest of México.</a:t>
            </a:r>
          </a:p>
          <a:p>
            <a:r>
              <a:rPr lang="en-US"/>
              <a:t>1519-1522-First voyage around the world.</a:t>
            </a:r>
          </a:p>
          <a:p>
            <a:r>
              <a:rPr lang="en-US"/>
              <a:t>1551-1533-Conquest of Perú.</a:t>
            </a:r>
          </a:p>
          <a:p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z="400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6085" name="Picture 5" descr="SpanishDiseas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04800"/>
            <a:ext cx="693420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itchFamily="34" charset="0"/>
              </a:rPr>
              <a:t>Silver (Ag.)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With gold and platinum = precious metals.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Native silver rarely occurs in nature forming underground veins.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Usually in combination with lead, zinc, copper.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Coinage, ornaments, jewelry, textile embroidery (1 gr. Of pure silver = more than 1 mile of wire).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Silver as money used for at least 4,000 years and 2,600 standard coins.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China was in the silver standard until 1935.</a:t>
            </a:r>
          </a:p>
          <a:p>
            <a:pPr>
              <a:lnSpc>
                <a:spcPct val="80000"/>
              </a:lnSpc>
            </a:pPr>
            <a:endParaRPr lang="en-US" sz="2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7636" name="Picture 4" descr="4451331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914400"/>
            <a:ext cx="7848600" cy="5308600"/>
          </a:xfrm>
          <a:noFill/>
          <a:ln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65" name="Picture 5" descr="spcol15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57200"/>
            <a:ext cx="8562975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Potosí</a:t>
            </a:r>
          </a:p>
        </p:txBody>
      </p:sp>
      <p:pic>
        <p:nvPicPr>
          <p:cNvPr id="13318" name="Picture 6" descr="Cerro_Rico_MR1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90600" y="1447800"/>
            <a:ext cx="7467600" cy="4648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Pieces of eight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25,36 grams of silver &amp; 90% of silver content.</a:t>
            </a:r>
          </a:p>
          <a:p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Pesos de a ocho</a:t>
            </a:r>
          </a:p>
        </p:txBody>
      </p:sp>
      <p:pic>
        <p:nvPicPr>
          <p:cNvPr id="31748" name="Picture 4" descr="silver_coin_cross_1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14400" y="2057400"/>
            <a:ext cx="3505200" cy="4191000"/>
          </a:xfrm>
          <a:noFill/>
          <a:ln/>
        </p:spPr>
      </p:pic>
      <p:pic>
        <p:nvPicPr>
          <p:cNvPr id="31749" name="Picture 5" descr="boliv02kcccccc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2057400"/>
            <a:ext cx="4191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Barras de plata del “Atocha”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3" name="Picture 5" descr="4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057400"/>
            <a:ext cx="51054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8659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533400"/>
            <a:ext cx="8229600" cy="5597525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David Ricardo mechanism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93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 In 1590. Canton plata/oro proportion 5.5:1 or 7:1. 10:1 Japan. 9:1 India. 12:1 Espa</a:t>
            </a:r>
            <a:r>
              <a:rPr lang="en-US" sz="2400">
                <a:cs typeface="Times New Roman" pitchFamily="18" charset="0"/>
              </a:rPr>
              <a:t>ña</a:t>
            </a:r>
            <a:r>
              <a:rPr lang="en-US" sz="2400"/>
              <a:t>.</a:t>
            </a:r>
          </a:p>
          <a:p>
            <a:pPr>
              <a:lnSpc>
                <a:spcPct val="90000"/>
              </a:lnSpc>
            </a:pPr>
            <a:r>
              <a:rPr lang="en-US" sz="2400"/>
              <a:t>“Commonly a peso of gold is worth five and a half silver pesos, and if there is a shortage of silver [in China], it is brought from other parts and the price rises to six or six and a half silver pesos for one peso of gold ; and the most expensive that I have saw it go beyond this price, and here in Spain a peso of gold is commonly worth twelve of silver; therefore it is easy to see that bringing gold from China means a gain of more than seventy five or eighty percent” (Pedro de Baeza, 1609).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6869" name="Picture 5" descr="kouz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33400"/>
            <a:ext cx="826770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Silver routes</a:t>
            </a:r>
          </a:p>
        </p:txBody>
      </p:sp>
      <p:pic>
        <p:nvPicPr>
          <p:cNvPr id="111620" name="Picture 4" descr="PWHI-Final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801813"/>
            <a:ext cx="8229600" cy="41259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itchFamily="34" charset="0"/>
              </a:rPr>
              <a:t>Money</a:t>
            </a:r>
            <a:r>
              <a:rPr lang="en-US"/>
              <a:t> </a:t>
            </a:r>
            <a:r>
              <a:rPr lang="en-US" sz="3600"/>
              <a:t>(</a:t>
            </a:r>
            <a:r>
              <a:rPr lang="en-US" sz="2800" b="1"/>
              <a:t>Collins</a:t>
            </a:r>
            <a:r>
              <a:rPr lang="en-US" sz="2800"/>
              <a:t> dictionary </a:t>
            </a:r>
            <a:r>
              <a:rPr lang="en-US" sz="2800" i="1"/>
              <a:t>of</a:t>
            </a:r>
            <a:r>
              <a:rPr lang="en-US" sz="2800"/>
              <a:t> BUSINESS</a:t>
            </a:r>
            <a:r>
              <a:rPr lang="en-US" sz="3600"/>
              <a:t>)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“An asset which is generally acceptable as a means of payment in the sale and purchase of products and other assets and for concluding borrowing and lending transactions.”</a:t>
            </a:r>
          </a:p>
          <a:p>
            <a:r>
              <a:rPr lang="en-US" i="1"/>
              <a:t>Medium of exchange.</a:t>
            </a:r>
          </a:p>
          <a:p>
            <a:r>
              <a:rPr lang="en-US" i="1"/>
              <a:t>Unit of account.</a:t>
            </a:r>
          </a:p>
          <a:p>
            <a:r>
              <a:rPr lang="en-US" i="1"/>
              <a:t>Store of value</a:t>
            </a:r>
            <a:r>
              <a:rPr lang="en-US"/>
              <a:t>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Silver routes in Europe</a:t>
            </a:r>
          </a:p>
        </p:txBody>
      </p:sp>
      <p:pic>
        <p:nvPicPr>
          <p:cNvPr id="112644" name="Picture 4" descr="EuroMedROUTES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25600" y="1600200"/>
            <a:ext cx="5892800" cy="4530725"/>
          </a:xfrm>
          <a:noFill/>
          <a:ln w="7620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American plants in China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9157" name="Picture 5" descr="Corn from the New World was introduced into China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00200"/>
            <a:ext cx="2895600" cy="4505325"/>
          </a:xfrm>
          <a:prstGeom prst="rect">
            <a:avLst/>
          </a:prstGeom>
          <a:noFill/>
        </p:spPr>
      </p:pic>
      <p:pic>
        <p:nvPicPr>
          <p:cNvPr id="49159" name="Picture 7" descr="Sweet potatoes, one of the New World crops introduced to China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600200"/>
            <a:ext cx="2438400" cy="4495800"/>
          </a:xfrm>
          <a:prstGeom prst="rect">
            <a:avLst/>
          </a:prstGeom>
          <a:noFill/>
        </p:spPr>
      </p:pic>
      <p:pic>
        <p:nvPicPr>
          <p:cNvPr id="49161" name="Picture 9" descr="peanut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1600200"/>
            <a:ext cx="35052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Kangxi Emperor 1662-1722</a:t>
            </a:r>
          </a:p>
        </p:txBody>
      </p:sp>
      <p:pic>
        <p:nvPicPr>
          <p:cNvPr id="200707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0" y="1752600"/>
            <a:ext cx="3581400" cy="4800600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latin typeface="Arial Black" pitchFamily="34" charset="0"/>
              </a:rPr>
              <a:t>Chinese immigration 18</a:t>
            </a:r>
            <a:r>
              <a:rPr lang="en-US" sz="4000" baseline="30000">
                <a:latin typeface="Arial Black" pitchFamily="34" charset="0"/>
              </a:rPr>
              <a:t>th</a:t>
            </a:r>
            <a:r>
              <a:rPr lang="en-US" sz="4000">
                <a:latin typeface="Arial Black" pitchFamily="34" charset="0"/>
              </a:rPr>
              <a:t> century</a:t>
            </a:r>
            <a:r>
              <a:rPr lang="en-US" sz="4000"/>
              <a:t>.</a:t>
            </a:r>
          </a:p>
        </p:txBody>
      </p:sp>
      <p:pic>
        <p:nvPicPr>
          <p:cNvPr id="113668" name="Picture 4" descr="ChinaMigrsns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1425" y="1600200"/>
            <a:ext cx="4121150" cy="4530725"/>
          </a:xfrm>
          <a:noFill/>
          <a:ln w="7620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Tea plant.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0420" name="Picture 4" descr="p-23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295400"/>
            <a:ext cx="3876675" cy="4781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.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/>
              <a:t>.</a:t>
            </a: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 rot="-322404">
            <a:off x="-1035050" y="2819400"/>
            <a:ext cx="10179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228600" algn="l"/>
              </a:tabLst>
            </a:pPr>
            <a:r>
              <a:rPr lang="en-US">
                <a:latin typeface="Arial" charset="0"/>
              </a:rPr>
              <a:t> </a:t>
            </a:r>
          </a:p>
          <a:p>
            <a:pPr algn="ctr">
              <a:tabLst>
                <a:tab pos="228600" algn="l"/>
              </a:tabLst>
            </a:pPr>
            <a:endParaRPr lang="en-US">
              <a:latin typeface="Arial" charset="0"/>
            </a:endParaRPr>
          </a:p>
        </p:txBody>
      </p:sp>
      <p:pic>
        <p:nvPicPr>
          <p:cNvPr id="64517" name="Picture 5" descr="Canton scro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066800"/>
            <a:ext cx="66294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latin typeface="Arial Black" pitchFamily="34" charset="0"/>
              </a:rPr>
              <a:t>Silver exported to China</a:t>
            </a:r>
            <a:r>
              <a:rPr lang="en-US" sz="2800"/>
              <a:t> </a:t>
            </a:r>
          </a:p>
        </p:txBody>
      </p:sp>
      <p:graphicFrame>
        <p:nvGraphicFramePr>
          <p:cNvPr id="66563" name="Group 3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53072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509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1760s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3.0 million taels.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1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1770s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7.5 million taels.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1780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16.0 million taels.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39" name="Group 35"/>
          <p:cNvGraphicFramePr>
            <a:graphicFrameLocks noGrp="1"/>
          </p:cNvGraphicFramePr>
          <p:nvPr>
            <p:ph type="tbl" idx="1"/>
          </p:nvPr>
        </p:nvGraphicFramePr>
        <p:xfrm>
          <a:off x="304800" y="685800"/>
          <a:ext cx="8382000" cy="5811838"/>
        </p:xfrm>
        <a:graphic>
          <a:graphicData uri="http://schemas.openxmlformats.org/drawingml/2006/table">
            <a:tbl>
              <a:tblPr/>
              <a:tblGrid>
                <a:gridCol w="2209800"/>
                <a:gridCol w="1981200"/>
                <a:gridCol w="2133600"/>
                <a:gridCol w="2057400"/>
              </a:tblGrid>
              <a:tr h="541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Period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Te exports from Canton (in million pounds)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British Imports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Percentage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4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1771-1780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180.6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59,5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32.9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7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1781-1790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299.4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148.2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53.6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5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1791-1800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313-6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233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74.3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5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1801-1810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370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294.5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79.6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Opium plants.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8068" name="Picture 4" descr="opi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4276725" cy="4648200"/>
          </a:xfrm>
          <a:prstGeom prst="rect">
            <a:avLst/>
          </a:prstGeom>
          <a:noFill/>
        </p:spPr>
      </p:pic>
      <p:pic>
        <p:nvPicPr>
          <p:cNvPr id="88069" name="Picture 5" descr="Opi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524000"/>
            <a:ext cx="39624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latin typeface="Arial Black" pitchFamily="34" charset="0"/>
              </a:rPr>
              <a:t>Sales of Opium to China</a:t>
            </a:r>
            <a:r>
              <a:rPr lang="en-US" sz="2800"/>
              <a:t>.</a:t>
            </a:r>
          </a:p>
        </p:txBody>
      </p:sp>
      <p:graphicFrame>
        <p:nvGraphicFramePr>
          <p:cNvPr id="96293" name="Group 37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5084763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Year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Box 1=130/160libras.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1773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1790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4,054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1800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4,570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1810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4,968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1816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5,106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latin typeface="Arial Black" pitchFamily="34" charset="0"/>
              </a:rPr>
              <a:t>Four waves of silver in World History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Samanid (Turkestan).</a:t>
            </a:r>
          </a:p>
          <a:p>
            <a:r>
              <a:rPr lang="en-US"/>
              <a:t>Southern Song &amp; Mongols.</a:t>
            </a:r>
          </a:p>
          <a:p>
            <a:r>
              <a:rPr lang="en-US"/>
              <a:t>Potosi-Japan.</a:t>
            </a:r>
          </a:p>
          <a:p>
            <a:r>
              <a:rPr lang="en-US"/>
              <a:t>Mexican.</a:t>
            </a:r>
          </a:p>
          <a:p>
            <a:r>
              <a:rPr lang="en-US"/>
              <a:t>Opium &amp; Tea.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This drink not only quenched thirst, but also acted as a mild stimulant, making it an ideal refreshment for the British laborers. On top of it, the clever mixing of milk and sugar in tea produced a concoction far more delicious […]Tea and toast offered a new food to the Brave New World.  According to a British economic historian J.C. Williamson, without tea “</a:t>
            </a:r>
            <a:r>
              <a:rPr lang="en-US" sz="2400" b="1"/>
              <a:t>the poor diet of the factory-workers should not have kept them going</a:t>
            </a:r>
            <a:r>
              <a:rPr lang="en-US" sz="2400"/>
              <a:t>” during the Industrial Revolution</a:t>
            </a:r>
            <a:r>
              <a:rPr lang="en-US" sz="2000"/>
              <a:t>. </a:t>
            </a:r>
          </a:p>
          <a:p>
            <a:pPr>
              <a:lnSpc>
                <a:spcPct val="90000"/>
              </a:lnSpc>
            </a:pPr>
            <a:r>
              <a:rPr lang="en-US" sz="2000"/>
              <a:t>(Chung Tang </a:t>
            </a:r>
            <a:r>
              <a:rPr lang="en-US" sz="2000" i="1"/>
              <a:t>China and the brave new world:  a study of the origins of the Opium war (1840-42).</a:t>
            </a:r>
            <a:r>
              <a:rPr lang="en-US" sz="2000"/>
              <a:t> P.77)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latin typeface="Arial Black" pitchFamily="34" charset="0"/>
              </a:rPr>
              <a:t>First Wave between the Muslim areas and Northern Europe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Baltic hoards of Muslim coins from the 8</a:t>
            </a:r>
            <a:r>
              <a:rPr lang="en-US" baseline="30000"/>
              <a:t>th</a:t>
            </a:r>
            <a:r>
              <a:rPr lang="en-US"/>
              <a:t> century, with a spike, from 909 to 975 (the latest coin was from 1012).</a:t>
            </a:r>
          </a:p>
          <a:p>
            <a:r>
              <a:rPr lang="en-US"/>
              <a:t>Silver exchanged for products of the forests: furs, wax, honey, amber, and slaves.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itchFamily="34" charset="0"/>
              </a:rPr>
              <a:t>Samanid 819-999 c.e.</a:t>
            </a:r>
          </a:p>
        </p:txBody>
      </p:sp>
      <p:pic>
        <p:nvPicPr>
          <p:cNvPr id="184323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1371600"/>
            <a:ext cx="6781800" cy="48768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5347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457200"/>
            <a:ext cx="8229600" cy="60198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6373" name="Picture 5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457200"/>
            <a:ext cx="3886200" cy="6019800"/>
          </a:xfrm>
        </p:spPr>
      </p:pic>
      <p:sp>
        <p:nvSpPr>
          <p:cNvPr id="18637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Zarafshan mines (currently located in Uzbekistan).</a:t>
            </a:r>
          </a:p>
          <a:p>
            <a:r>
              <a:rPr lang="en-US"/>
              <a:t>Located close to Samarkand capital of the Samanid.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latin typeface="Arial Black" pitchFamily="34" charset="0"/>
              </a:rPr>
              <a:t>Varangians &amp; The Volga Trade Route</a:t>
            </a:r>
          </a:p>
        </p:txBody>
      </p:sp>
      <p:pic>
        <p:nvPicPr>
          <p:cNvPr id="189445" name="Picture 5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18944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In the </a:t>
            </a:r>
            <a:r>
              <a:rPr lang="en-US" sz="2400">
                <a:hlinkClick r:id="rId3" tooltip="Middle Ages"/>
              </a:rPr>
              <a:t>Middle Ages</a:t>
            </a:r>
            <a:r>
              <a:rPr lang="en-US" sz="2400"/>
              <a:t>, the </a:t>
            </a:r>
            <a:r>
              <a:rPr lang="en-US" sz="2400" b="1"/>
              <a:t>Volga trade route</a:t>
            </a:r>
            <a:r>
              <a:rPr lang="en-US" sz="2400"/>
              <a:t> connected </a:t>
            </a:r>
            <a:r>
              <a:rPr lang="en-US" sz="2400">
                <a:hlinkClick r:id="rId4" tooltip="Northern Europe"/>
              </a:rPr>
              <a:t>Northern Europe</a:t>
            </a:r>
            <a:r>
              <a:rPr lang="en-US" sz="2400"/>
              <a:t> and Northwestern </a:t>
            </a:r>
            <a:r>
              <a:rPr lang="en-US" sz="2400">
                <a:hlinkClick r:id="rId5" tooltip="Russia"/>
              </a:rPr>
              <a:t>Russia</a:t>
            </a:r>
            <a:r>
              <a:rPr lang="en-US" sz="2400"/>
              <a:t> with the </a:t>
            </a:r>
            <a:r>
              <a:rPr lang="en-US" sz="2400">
                <a:hlinkClick r:id="rId6" tooltip="Caspian Sea"/>
              </a:rPr>
              <a:t>Caspian Sea</a:t>
            </a:r>
            <a:r>
              <a:rPr lang="en-US" sz="2400"/>
              <a:t>, via the </a:t>
            </a:r>
            <a:r>
              <a:rPr lang="en-US" sz="2400">
                <a:hlinkClick r:id="rId7" tooltip="Volga River"/>
              </a:rPr>
              <a:t>Volga River</a:t>
            </a:r>
            <a:r>
              <a:rPr lang="en-US" sz="2400"/>
              <a:t>. The </a:t>
            </a:r>
            <a:r>
              <a:rPr lang="en-US" sz="2400">
                <a:hlinkClick r:id="rId8" tooltip="Rus' (people)"/>
              </a:rPr>
              <a:t>Rus</a:t>
            </a:r>
            <a:r>
              <a:rPr lang="en-US" sz="2400"/>
              <a:t> used this route to trade with </a:t>
            </a:r>
            <a:r>
              <a:rPr lang="en-US" sz="2400">
                <a:hlinkClick r:id="rId9" tooltip="Muslim history"/>
              </a:rPr>
              <a:t>Muslim countries</a:t>
            </a:r>
            <a:r>
              <a:rPr lang="en-US" sz="2400"/>
              <a:t> on the southern shores of the Caspian Sea, sometimes.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1104</TotalTime>
  <Words>904</Words>
  <Application>Microsoft Office PowerPoint</Application>
  <PresentationFormat>On-screen Show (4:3)</PresentationFormat>
  <Paragraphs>143</Paragraphs>
  <Slides>40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Times New Roman</vt:lpstr>
      <vt:lpstr>Verdana</vt:lpstr>
      <vt:lpstr>Wingdings</vt:lpstr>
      <vt:lpstr>Arial Black</vt:lpstr>
      <vt:lpstr>Globe</vt:lpstr>
      <vt:lpstr> “Waves of Silver in World History”</vt:lpstr>
      <vt:lpstr>Silver (Ag.)</vt:lpstr>
      <vt:lpstr>Money (Collins dictionary of BUSINESS)</vt:lpstr>
      <vt:lpstr>Four waves of silver in World History</vt:lpstr>
      <vt:lpstr>First Wave between the Muslim areas and Northern Europe</vt:lpstr>
      <vt:lpstr>Samanid 819-999 c.e.</vt:lpstr>
      <vt:lpstr>Slide 7</vt:lpstr>
      <vt:lpstr>Slide 8</vt:lpstr>
      <vt:lpstr>Varangians &amp; The Volga Trade Route</vt:lpstr>
      <vt:lpstr>Northern Song 960-1279. Southern Song 1127-1279.</vt:lpstr>
      <vt:lpstr>11th to 15th centuries paper money.</vt:lpstr>
      <vt:lpstr>Routes under the Mongols</vt:lpstr>
      <vt:lpstr>Slide 13</vt:lpstr>
      <vt:lpstr>Slide 14</vt:lpstr>
      <vt:lpstr>Slide 15</vt:lpstr>
      <vt:lpstr>The Ming “Silver Century”: 1540-1640</vt:lpstr>
      <vt:lpstr>“The discovery of the Sea”</vt:lpstr>
      <vt:lpstr>Slide 18</vt:lpstr>
      <vt:lpstr>Slide 19</vt:lpstr>
      <vt:lpstr>Slide 20</vt:lpstr>
      <vt:lpstr>Slide 21</vt:lpstr>
      <vt:lpstr>Potosí</vt:lpstr>
      <vt:lpstr>Pieces of eight</vt:lpstr>
      <vt:lpstr>Pesos de a ocho</vt:lpstr>
      <vt:lpstr>Barras de plata del “Atocha”</vt:lpstr>
      <vt:lpstr>Slide 26</vt:lpstr>
      <vt:lpstr> David Ricardo mechanism</vt:lpstr>
      <vt:lpstr>Slide 28</vt:lpstr>
      <vt:lpstr>Silver routes</vt:lpstr>
      <vt:lpstr>Silver routes in Europe</vt:lpstr>
      <vt:lpstr> American plants in China</vt:lpstr>
      <vt:lpstr>The Kangxi Emperor 1662-1722</vt:lpstr>
      <vt:lpstr>Chinese immigration 18th century.</vt:lpstr>
      <vt:lpstr> Tea plant.</vt:lpstr>
      <vt:lpstr>.</vt:lpstr>
      <vt:lpstr>Silver exported to China </vt:lpstr>
      <vt:lpstr>Slide 37</vt:lpstr>
      <vt:lpstr> Opium plants.</vt:lpstr>
      <vt:lpstr>Sales of Opium to China.</vt:lpstr>
      <vt:lpstr>Slide 40</vt:lpstr>
    </vt:vector>
  </TitlesOfParts>
  <Company>COP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Silver, American Plants and A Global World</dc:title>
  <dc:creator>agiraldez</dc:creator>
  <cp:lastModifiedBy>hyhfab</cp:lastModifiedBy>
  <cp:revision>27</cp:revision>
  <dcterms:created xsi:type="dcterms:W3CDTF">2006-03-08T18:58:19Z</dcterms:created>
  <dcterms:modified xsi:type="dcterms:W3CDTF">2011-02-08T12:26:01Z</dcterms:modified>
</cp:coreProperties>
</file>