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5" r:id="rId2"/>
    <p:sldId id="270" r:id="rId3"/>
    <p:sldId id="256" r:id="rId4"/>
    <p:sldId id="271" r:id="rId5"/>
    <p:sldId id="276" r:id="rId6"/>
    <p:sldId id="277" r:id="rId7"/>
    <p:sldId id="272" r:id="rId8"/>
    <p:sldId id="257" r:id="rId9"/>
    <p:sldId id="259" r:id="rId10"/>
    <p:sldId id="260" r:id="rId11"/>
    <p:sldId id="264" r:id="rId12"/>
    <p:sldId id="273" r:id="rId13"/>
    <p:sldId id="268" r:id="rId14"/>
    <p:sldId id="265" r:id="rId15"/>
    <p:sldId id="266" r:id="rId16"/>
    <p:sldId id="267" r:id="rId17"/>
    <p:sldId id="269" r:id="rId18"/>
    <p:sldId id="274"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9" d="100"/>
          <a:sy n="109" d="100"/>
        </p:scale>
        <p:origin x="8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3F4CE5-1CE1-4936-9627-304159736C08}" type="datetimeFigureOut">
              <a:rPr lang="de-DE" smtClean="0"/>
              <a:t>16.06.26</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81F08E-EC9F-42A5-B2E9-21B3F110E0B6}" type="slidenum">
              <a:rPr lang="de-DE" smtClean="0"/>
              <a:t>‹#›</a:t>
            </a:fld>
            <a:endParaRPr lang="de-DE"/>
          </a:p>
        </p:txBody>
      </p:sp>
    </p:spTree>
    <p:extLst>
      <p:ext uri="{BB962C8B-B14F-4D97-AF65-F5344CB8AC3E}">
        <p14:creationId xmlns:p14="http://schemas.microsoft.com/office/powerpoint/2010/main" val="671568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2081F08E-EC9F-42A5-B2E9-21B3F110E0B6}" type="slidenum">
              <a:rPr lang="de-DE" smtClean="0"/>
              <a:t>2</a:t>
            </a:fld>
            <a:endParaRPr lang="de-DE"/>
          </a:p>
        </p:txBody>
      </p:sp>
    </p:spTree>
    <p:extLst>
      <p:ext uri="{BB962C8B-B14F-4D97-AF65-F5344CB8AC3E}">
        <p14:creationId xmlns:p14="http://schemas.microsoft.com/office/powerpoint/2010/main" val="258517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2081F08E-EC9F-42A5-B2E9-21B3F110E0B6}" type="slidenum">
              <a:rPr lang="de-DE" smtClean="0"/>
              <a:t>8</a:t>
            </a:fld>
            <a:endParaRPr lang="de-DE"/>
          </a:p>
        </p:txBody>
      </p:sp>
    </p:spTree>
    <p:extLst>
      <p:ext uri="{BB962C8B-B14F-4D97-AF65-F5344CB8AC3E}">
        <p14:creationId xmlns:p14="http://schemas.microsoft.com/office/powerpoint/2010/main" val="2127466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2081F08E-EC9F-42A5-B2E9-21B3F110E0B6}" type="slidenum">
              <a:rPr lang="de-DE" smtClean="0"/>
              <a:t>9</a:t>
            </a:fld>
            <a:endParaRPr lang="de-DE"/>
          </a:p>
        </p:txBody>
      </p:sp>
    </p:spTree>
    <p:extLst>
      <p:ext uri="{BB962C8B-B14F-4D97-AF65-F5344CB8AC3E}">
        <p14:creationId xmlns:p14="http://schemas.microsoft.com/office/powerpoint/2010/main" val="1833682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4012B-2300-501A-20EA-0CB8C2B4CC6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a:extLst>
              <a:ext uri="{FF2B5EF4-FFF2-40B4-BE49-F238E27FC236}">
                <a16:creationId xmlns:a16="http://schemas.microsoft.com/office/drawing/2014/main" id="{4EB6074D-7AD0-14A0-9251-809C5AB292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a:extLst>
              <a:ext uri="{FF2B5EF4-FFF2-40B4-BE49-F238E27FC236}">
                <a16:creationId xmlns:a16="http://schemas.microsoft.com/office/drawing/2014/main" id="{B4BBA4D1-3E61-A078-5F54-34A1ADB35628}"/>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5" name="Footer Placeholder 4">
            <a:extLst>
              <a:ext uri="{FF2B5EF4-FFF2-40B4-BE49-F238E27FC236}">
                <a16:creationId xmlns:a16="http://schemas.microsoft.com/office/drawing/2014/main" id="{E201FD5D-8968-6F26-26E9-4E65A3B321CB}"/>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E55B9ED0-8F74-2084-4664-3974E8375403}"/>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3590800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6C148-A21D-FF7D-2F88-6D4258F3856A}"/>
              </a:ext>
            </a:extLst>
          </p:cNvPr>
          <p:cNvSpPr>
            <a:spLocks noGrp="1"/>
          </p:cNvSpPr>
          <p:nvPr>
            <p:ph type="title"/>
          </p:nvPr>
        </p:nvSpPr>
        <p:spPr/>
        <p:txBody>
          <a:bodyPr/>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584737D8-57A1-2340-7FE7-C8E97A2AB1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A417E2B-9535-B1C8-CD66-2FA8784C7A94}"/>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5" name="Footer Placeholder 4">
            <a:extLst>
              <a:ext uri="{FF2B5EF4-FFF2-40B4-BE49-F238E27FC236}">
                <a16:creationId xmlns:a16="http://schemas.microsoft.com/office/drawing/2014/main" id="{63726030-253B-B97C-AA81-4DB594ED28DC}"/>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C3274659-EB1D-32A0-A825-1F39C072682A}"/>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1149241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2ABE47-5D7B-8056-4A58-7A592D0AD7A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C568AC3F-5E05-1D38-FAC0-653FE61672A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EEDFB14B-69F5-BDC8-2F48-1FD59C1B22B3}"/>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5" name="Footer Placeholder 4">
            <a:extLst>
              <a:ext uri="{FF2B5EF4-FFF2-40B4-BE49-F238E27FC236}">
                <a16:creationId xmlns:a16="http://schemas.microsoft.com/office/drawing/2014/main" id="{9BEF11D6-0E20-062C-9737-44D21F44CA65}"/>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D31A54BF-4B1C-0749-A36B-868E7FA4B514}"/>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2777182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FFF43-97AB-AFF6-E95C-383CAAE04694}"/>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1B9D9938-3798-B041-19B3-298F416A2AE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E1DBC84F-287D-9320-0760-7F7D14B0CFD2}"/>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5" name="Footer Placeholder 4">
            <a:extLst>
              <a:ext uri="{FF2B5EF4-FFF2-40B4-BE49-F238E27FC236}">
                <a16:creationId xmlns:a16="http://schemas.microsoft.com/office/drawing/2014/main" id="{0F4F3FA4-352A-89FF-734A-2BAD8651962B}"/>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8C6F2F41-F842-A7EE-CEA2-3F3B6D4F13ED}"/>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1487470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A79F0-2A27-D9B8-AC31-983E11A46F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a:extLst>
              <a:ext uri="{FF2B5EF4-FFF2-40B4-BE49-F238E27FC236}">
                <a16:creationId xmlns:a16="http://schemas.microsoft.com/office/drawing/2014/main" id="{CA7A105F-8853-1DD5-E464-BA20AF7C1B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82CC1F-0A64-4D21-C801-DD0200D69D2C}"/>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5" name="Footer Placeholder 4">
            <a:extLst>
              <a:ext uri="{FF2B5EF4-FFF2-40B4-BE49-F238E27FC236}">
                <a16:creationId xmlns:a16="http://schemas.microsoft.com/office/drawing/2014/main" id="{B94C54A2-1ABC-DAE8-4E14-9D87EA6932F4}"/>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78A53933-C6E7-40AB-32F5-75F99830B105}"/>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4016571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71D56-5FF0-4B60-3698-9ACCD9D2C9AF}"/>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E278DFDC-D429-2984-FDE7-3C2A8D4CD6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a:extLst>
              <a:ext uri="{FF2B5EF4-FFF2-40B4-BE49-F238E27FC236}">
                <a16:creationId xmlns:a16="http://schemas.microsoft.com/office/drawing/2014/main" id="{38B56D1C-50ED-3007-2BDC-FDEDE3201D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a:extLst>
              <a:ext uri="{FF2B5EF4-FFF2-40B4-BE49-F238E27FC236}">
                <a16:creationId xmlns:a16="http://schemas.microsoft.com/office/drawing/2014/main" id="{0B47EB25-7196-BE77-D21F-F3DA1B71F48B}"/>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6" name="Footer Placeholder 5">
            <a:extLst>
              <a:ext uri="{FF2B5EF4-FFF2-40B4-BE49-F238E27FC236}">
                <a16:creationId xmlns:a16="http://schemas.microsoft.com/office/drawing/2014/main" id="{1D464CFC-0E01-05FC-107B-406501AB920D}"/>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AD65EA90-E1DD-2CF8-AEBD-3DA730340ADA}"/>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383506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87D39-861D-F062-21E5-197D3CCC6C45}"/>
              </a:ext>
            </a:extLst>
          </p:cNvPr>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a:extLst>
              <a:ext uri="{FF2B5EF4-FFF2-40B4-BE49-F238E27FC236}">
                <a16:creationId xmlns:a16="http://schemas.microsoft.com/office/drawing/2014/main" id="{3803688E-00A2-35B2-7148-81083C684F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153D5F-354E-6177-409F-2ED2844447F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a:extLst>
              <a:ext uri="{FF2B5EF4-FFF2-40B4-BE49-F238E27FC236}">
                <a16:creationId xmlns:a16="http://schemas.microsoft.com/office/drawing/2014/main" id="{9AAAAD08-449C-EB10-DCD2-6367AA12D8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B80503-9901-B04E-CDAA-44FF8CA6516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a:extLst>
              <a:ext uri="{FF2B5EF4-FFF2-40B4-BE49-F238E27FC236}">
                <a16:creationId xmlns:a16="http://schemas.microsoft.com/office/drawing/2014/main" id="{38145483-9771-E788-A007-D4C356722BAE}"/>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8" name="Footer Placeholder 7">
            <a:extLst>
              <a:ext uri="{FF2B5EF4-FFF2-40B4-BE49-F238E27FC236}">
                <a16:creationId xmlns:a16="http://schemas.microsoft.com/office/drawing/2014/main" id="{B84F0385-E462-56BF-3B41-4EEAB473E051}"/>
              </a:ext>
            </a:extLst>
          </p:cNvPr>
          <p:cNvSpPr>
            <a:spLocks noGrp="1"/>
          </p:cNvSpPr>
          <p:nvPr>
            <p:ph type="ftr" sz="quarter" idx="11"/>
          </p:nvPr>
        </p:nvSpPr>
        <p:spPr/>
        <p:txBody>
          <a:bodyPr/>
          <a:lstStyle/>
          <a:p>
            <a:endParaRPr lang="de-DE"/>
          </a:p>
        </p:txBody>
      </p:sp>
      <p:sp>
        <p:nvSpPr>
          <p:cNvPr id="9" name="Slide Number Placeholder 8">
            <a:extLst>
              <a:ext uri="{FF2B5EF4-FFF2-40B4-BE49-F238E27FC236}">
                <a16:creationId xmlns:a16="http://schemas.microsoft.com/office/drawing/2014/main" id="{ACF7B7F1-C7A4-18E6-A5D1-757013BE63AC}"/>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1987518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F20E2-F553-1D91-92B7-588A8304B4AA}"/>
              </a:ext>
            </a:extLst>
          </p:cNvPr>
          <p:cNvSpPr>
            <a:spLocks noGrp="1"/>
          </p:cNvSpPr>
          <p:nvPr>
            <p:ph type="title"/>
          </p:nvPr>
        </p:nvSpPr>
        <p:spPr/>
        <p:txBody>
          <a:bodyPr/>
          <a:lstStyle/>
          <a:p>
            <a:r>
              <a:rPr lang="en-US"/>
              <a:t>Click to edit Master title style</a:t>
            </a:r>
            <a:endParaRPr lang="de-DE"/>
          </a:p>
        </p:txBody>
      </p:sp>
      <p:sp>
        <p:nvSpPr>
          <p:cNvPr id="3" name="Date Placeholder 2">
            <a:extLst>
              <a:ext uri="{FF2B5EF4-FFF2-40B4-BE49-F238E27FC236}">
                <a16:creationId xmlns:a16="http://schemas.microsoft.com/office/drawing/2014/main" id="{95887DB1-7685-421C-4B6F-A634F77DAE17}"/>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4" name="Footer Placeholder 3">
            <a:extLst>
              <a:ext uri="{FF2B5EF4-FFF2-40B4-BE49-F238E27FC236}">
                <a16:creationId xmlns:a16="http://schemas.microsoft.com/office/drawing/2014/main" id="{4D38EE79-88C5-2909-D29B-78A7B1C84EBC}"/>
              </a:ext>
            </a:extLst>
          </p:cNvPr>
          <p:cNvSpPr>
            <a:spLocks noGrp="1"/>
          </p:cNvSpPr>
          <p:nvPr>
            <p:ph type="ftr" sz="quarter" idx="11"/>
          </p:nvPr>
        </p:nvSpPr>
        <p:spPr/>
        <p:txBody>
          <a:bodyPr/>
          <a:lstStyle/>
          <a:p>
            <a:endParaRPr lang="de-DE"/>
          </a:p>
        </p:txBody>
      </p:sp>
      <p:sp>
        <p:nvSpPr>
          <p:cNvPr id="5" name="Slide Number Placeholder 4">
            <a:extLst>
              <a:ext uri="{FF2B5EF4-FFF2-40B4-BE49-F238E27FC236}">
                <a16:creationId xmlns:a16="http://schemas.microsoft.com/office/drawing/2014/main" id="{0DF55E2B-47EC-9098-1F4B-D4713E279D1F}"/>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209389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DF359E-E1D4-319F-B11E-7284EA80C236}"/>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3" name="Footer Placeholder 2">
            <a:extLst>
              <a:ext uri="{FF2B5EF4-FFF2-40B4-BE49-F238E27FC236}">
                <a16:creationId xmlns:a16="http://schemas.microsoft.com/office/drawing/2014/main" id="{1BC4BED5-F72D-E908-078D-B3011FC058D6}"/>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95F67B92-2BC2-D0DF-AB6A-AE54A1064197}"/>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1885197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A628B-7DA1-5FD4-B3D5-CC8046DD64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a:extLst>
              <a:ext uri="{FF2B5EF4-FFF2-40B4-BE49-F238E27FC236}">
                <a16:creationId xmlns:a16="http://schemas.microsoft.com/office/drawing/2014/main" id="{0537610F-9C5C-A6D1-3501-DD3CF2A469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a:extLst>
              <a:ext uri="{FF2B5EF4-FFF2-40B4-BE49-F238E27FC236}">
                <a16:creationId xmlns:a16="http://schemas.microsoft.com/office/drawing/2014/main" id="{18AFCF96-E52C-C87C-058F-89B128ADBC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D05D0B-46C1-C598-A50B-FFF94DD4BCAA}"/>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6" name="Footer Placeholder 5">
            <a:extLst>
              <a:ext uri="{FF2B5EF4-FFF2-40B4-BE49-F238E27FC236}">
                <a16:creationId xmlns:a16="http://schemas.microsoft.com/office/drawing/2014/main" id="{17EC3A43-7322-A2F2-A7CB-2355B9302734}"/>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EE00842C-CB8D-1CBE-EECA-D30515ACB302}"/>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3989380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6FDE0-6A89-A763-9E2F-F60FB4B1FA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a:extLst>
              <a:ext uri="{FF2B5EF4-FFF2-40B4-BE49-F238E27FC236}">
                <a16:creationId xmlns:a16="http://schemas.microsoft.com/office/drawing/2014/main" id="{E2F9EE47-5C6C-FFDD-740E-1F8DB1D953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a:extLst>
              <a:ext uri="{FF2B5EF4-FFF2-40B4-BE49-F238E27FC236}">
                <a16:creationId xmlns:a16="http://schemas.microsoft.com/office/drawing/2014/main" id="{9F83A04E-113C-39AD-AC02-3575064AF2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970B91-E82D-1D55-FE2C-A7BD3829D39F}"/>
              </a:ext>
            </a:extLst>
          </p:cNvPr>
          <p:cNvSpPr>
            <a:spLocks noGrp="1"/>
          </p:cNvSpPr>
          <p:nvPr>
            <p:ph type="dt" sz="half" idx="10"/>
          </p:nvPr>
        </p:nvSpPr>
        <p:spPr/>
        <p:txBody>
          <a:bodyPr/>
          <a:lstStyle/>
          <a:p>
            <a:fld id="{858994FD-DB2F-4917-90BF-B13F751BBD53}" type="datetimeFigureOut">
              <a:rPr lang="de-DE" smtClean="0"/>
              <a:t>16.06.26</a:t>
            </a:fld>
            <a:endParaRPr lang="de-DE"/>
          </a:p>
        </p:txBody>
      </p:sp>
      <p:sp>
        <p:nvSpPr>
          <p:cNvPr id="6" name="Footer Placeholder 5">
            <a:extLst>
              <a:ext uri="{FF2B5EF4-FFF2-40B4-BE49-F238E27FC236}">
                <a16:creationId xmlns:a16="http://schemas.microsoft.com/office/drawing/2014/main" id="{2DC757B7-F2F3-1F6A-DAAC-CB8F641AF942}"/>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F2A3DDC4-7E80-6865-66F9-34D94BE33181}"/>
              </a:ext>
            </a:extLst>
          </p:cNvPr>
          <p:cNvSpPr>
            <a:spLocks noGrp="1"/>
          </p:cNvSpPr>
          <p:nvPr>
            <p:ph type="sldNum" sz="quarter" idx="12"/>
          </p:nvPr>
        </p:nvSpPr>
        <p:spPr/>
        <p:txBody>
          <a:bodyPr/>
          <a:lstStyle/>
          <a:p>
            <a:fld id="{6BC9BEB5-229D-4D24-A0B0-C17ADC6F8F0D}" type="slidenum">
              <a:rPr lang="de-DE" smtClean="0"/>
              <a:t>‹#›</a:t>
            </a:fld>
            <a:endParaRPr lang="de-DE"/>
          </a:p>
        </p:txBody>
      </p:sp>
    </p:spTree>
    <p:extLst>
      <p:ext uri="{BB962C8B-B14F-4D97-AF65-F5344CB8AC3E}">
        <p14:creationId xmlns:p14="http://schemas.microsoft.com/office/powerpoint/2010/main" val="1982560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EC64F0-7480-882B-2D10-963BD0BBC8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de-DE"/>
          </a:p>
        </p:txBody>
      </p:sp>
      <p:sp>
        <p:nvSpPr>
          <p:cNvPr id="3" name="Text Placeholder 2">
            <a:extLst>
              <a:ext uri="{FF2B5EF4-FFF2-40B4-BE49-F238E27FC236}">
                <a16:creationId xmlns:a16="http://schemas.microsoft.com/office/drawing/2014/main" id="{E82B4F55-9654-3C4C-A642-17AE151397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147C445-0F09-8B5A-B383-2558B6B44B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8994FD-DB2F-4917-90BF-B13F751BBD53}" type="datetimeFigureOut">
              <a:rPr lang="de-DE" smtClean="0"/>
              <a:t>16.06.26</a:t>
            </a:fld>
            <a:endParaRPr lang="de-DE"/>
          </a:p>
        </p:txBody>
      </p:sp>
      <p:sp>
        <p:nvSpPr>
          <p:cNvPr id="5" name="Footer Placeholder 4">
            <a:extLst>
              <a:ext uri="{FF2B5EF4-FFF2-40B4-BE49-F238E27FC236}">
                <a16:creationId xmlns:a16="http://schemas.microsoft.com/office/drawing/2014/main" id="{15E0D430-6E63-3ABE-1256-972B866CA9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44C80C07-EA0A-C9D6-D52E-C2B049C913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C9BEB5-229D-4D24-A0B0-C17ADC6F8F0D}" type="slidenum">
              <a:rPr lang="de-DE" smtClean="0"/>
              <a:t>‹#›</a:t>
            </a:fld>
            <a:endParaRPr lang="de-DE"/>
          </a:p>
        </p:txBody>
      </p:sp>
    </p:spTree>
    <p:extLst>
      <p:ext uri="{BB962C8B-B14F-4D97-AF65-F5344CB8AC3E}">
        <p14:creationId xmlns:p14="http://schemas.microsoft.com/office/powerpoint/2010/main" val="1628072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icketlivez.com/team/warwickshire/matches-schedule" TargetMode="External"/><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thefreelancehistorywriter.com/2021/06/18/henry-viii-king-of-england/"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flickr.com/photos/stanbury/4452062646/" TargetMode="External"/><Relationship Id="rId2" Type="http://schemas.openxmlformats.org/officeDocument/2006/relationships/image" Target="../media/image3.jpg"/><Relationship Id="rId1" Type="http://schemas.openxmlformats.org/officeDocument/2006/relationships/slideLayout" Target="../slideLayouts/slideLayout6.xml"/><Relationship Id="rId4" Type="http://schemas.openxmlformats.org/officeDocument/2006/relationships/hyperlink" Target="https://creativecommons.org/licenses/by-nc-sa/3.0/"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geograph.org.uk/photo/5374811" TargetMode="External"/><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s://creativecommons.org/licenses/by-sa/3.0/" TargetMode="External"/><Relationship Id="rId4" Type="http://schemas.openxmlformats.org/officeDocument/2006/relationships/hyperlink" Target="https://www.geograph.org.uk/photo/5997051"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C0BCC-8450-1053-9555-9A3307A81BFA}"/>
              </a:ext>
            </a:extLst>
          </p:cNvPr>
          <p:cNvSpPr>
            <a:spLocks noGrp="1"/>
          </p:cNvSpPr>
          <p:nvPr>
            <p:ph type="title"/>
          </p:nvPr>
        </p:nvSpPr>
        <p:spPr>
          <a:xfrm>
            <a:off x="838200" y="365125"/>
            <a:ext cx="10515600" cy="5564335"/>
          </a:xfrm>
        </p:spPr>
        <p:txBody>
          <a:bodyPr>
            <a:normAutofit/>
          </a:bodyPr>
          <a:lstStyle/>
          <a:p>
            <a:pPr algn="ctr"/>
            <a:r>
              <a:rPr lang="de-DE" sz="4800" b="1" dirty="0">
                <a:latin typeface="Arial Nova" panose="020B0504020202020204" pitchFamily="34" charset="0"/>
              </a:rPr>
              <a:t>Two Historic Houses in Warwickshire: </a:t>
            </a:r>
            <a:br>
              <a:rPr lang="de-DE" sz="4800" b="1" dirty="0">
                <a:latin typeface="Arial Nova" panose="020B0504020202020204" pitchFamily="34" charset="0"/>
              </a:rPr>
            </a:br>
            <a:br>
              <a:rPr lang="de-DE" sz="4800" b="1" dirty="0">
                <a:latin typeface="Arial Nova" panose="020B0504020202020204" pitchFamily="34" charset="0"/>
              </a:rPr>
            </a:br>
            <a:r>
              <a:rPr lang="de-DE" sz="4800" b="1" dirty="0">
                <a:latin typeface="Arial Nova" panose="020B0504020202020204" pitchFamily="34" charset="0"/>
              </a:rPr>
              <a:t>Packwood House and </a:t>
            </a:r>
            <a:br>
              <a:rPr lang="de-DE" sz="4800" b="1" dirty="0">
                <a:latin typeface="Arial Nova" panose="020B0504020202020204" pitchFamily="34" charset="0"/>
              </a:rPr>
            </a:br>
            <a:r>
              <a:rPr lang="de-DE" sz="4800" b="1" dirty="0">
                <a:latin typeface="Arial Nova" panose="020B0504020202020204" pitchFamily="34" charset="0"/>
              </a:rPr>
              <a:t>Baddesley Clinton</a:t>
            </a:r>
            <a:br>
              <a:rPr lang="de-DE" sz="4800" b="1" dirty="0">
                <a:latin typeface="Arial Nova" panose="020B0504020202020204" pitchFamily="34" charset="0"/>
              </a:rPr>
            </a:br>
            <a:br>
              <a:rPr lang="de-DE" dirty="0"/>
            </a:br>
            <a:endParaRPr lang="de-DE" dirty="0"/>
          </a:p>
        </p:txBody>
      </p:sp>
      <p:pic>
        <p:nvPicPr>
          <p:cNvPr id="4" name="Picture 3">
            <a:extLst>
              <a:ext uri="{FF2B5EF4-FFF2-40B4-BE49-F238E27FC236}">
                <a16:creationId xmlns:a16="http://schemas.microsoft.com/office/drawing/2014/main" id="{A85B7941-38E0-ECA6-8698-0F25F25D427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322298" y="4609707"/>
            <a:ext cx="1530989" cy="1530989"/>
          </a:xfrm>
          <a:prstGeom prst="rect">
            <a:avLst/>
          </a:prstGeom>
        </p:spPr>
      </p:pic>
    </p:spTree>
    <p:extLst>
      <p:ext uri="{BB962C8B-B14F-4D97-AF65-F5344CB8AC3E}">
        <p14:creationId xmlns:p14="http://schemas.microsoft.com/office/powerpoint/2010/main" val="3293911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89834-A586-F7CC-755A-319F77A817DF}"/>
              </a:ext>
            </a:extLst>
          </p:cNvPr>
          <p:cNvSpPr>
            <a:spLocks noGrp="1"/>
          </p:cNvSpPr>
          <p:nvPr>
            <p:ph type="title"/>
          </p:nvPr>
        </p:nvSpPr>
        <p:spPr/>
        <p:txBody>
          <a:bodyPr/>
          <a:lstStyle/>
          <a:p>
            <a:pPr algn="ctr"/>
            <a:r>
              <a:rPr lang="en-GB" b="1" dirty="0"/>
              <a:t>Henry VIII and the need for an heir</a:t>
            </a:r>
          </a:p>
        </p:txBody>
      </p:sp>
      <p:sp>
        <p:nvSpPr>
          <p:cNvPr id="3" name="Content Placeholder 2">
            <a:extLst>
              <a:ext uri="{FF2B5EF4-FFF2-40B4-BE49-F238E27FC236}">
                <a16:creationId xmlns:a16="http://schemas.microsoft.com/office/drawing/2014/main" id="{044E5439-C825-8287-0A64-EEADF140FD80}"/>
              </a:ext>
            </a:extLst>
          </p:cNvPr>
          <p:cNvSpPr>
            <a:spLocks noGrp="1"/>
          </p:cNvSpPr>
          <p:nvPr>
            <p:ph idx="1"/>
          </p:nvPr>
        </p:nvSpPr>
        <p:spPr>
          <a:xfrm>
            <a:off x="5476972" y="1825625"/>
            <a:ext cx="5876827" cy="4351338"/>
          </a:xfrm>
        </p:spPr>
        <p:txBody>
          <a:bodyPr>
            <a:normAutofit fontScale="92500" lnSpcReduction="20000"/>
          </a:bodyPr>
          <a:lstStyle/>
          <a:p>
            <a:r>
              <a:rPr lang="de-DE" dirty="0"/>
              <a:t>Tudor dynasty is a recent dynasty (1485 – 1603)</a:t>
            </a:r>
          </a:p>
          <a:p>
            <a:r>
              <a:rPr lang="de-DE" dirty="0"/>
              <a:t>1509: Henry VIII accedes to the throne</a:t>
            </a:r>
          </a:p>
          <a:p>
            <a:r>
              <a:rPr lang="de-DE" dirty="0"/>
              <a:t>Married to Catherine of Aragon (Spanish princess)</a:t>
            </a:r>
          </a:p>
          <a:p>
            <a:r>
              <a:rPr lang="de-DE" dirty="0"/>
              <a:t>In 1529: no living male heir: must remarry to get a male heir</a:t>
            </a:r>
          </a:p>
          <a:p>
            <a:r>
              <a:rPr lang="de-DE" dirty="0"/>
              <a:t>Needs the annulment of his marriage by the pope</a:t>
            </a:r>
          </a:p>
          <a:p>
            <a:r>
              <a:rPr lang="de-DE" dirty="0"/>
              <a:t>Pope unwilling to give a divorce </a:t>
            </a:r>
          </a:p>
          <a:p>
            <a:r>
              <a:rPr lang="de-DE" dirty="0"/>
              <a:t>The church in England was rich and the king was always short of money ...</a:t>
            </a:r>
          </a:p>
        </p:txBody>
      </p:sp>
      <p:pic>
        <p:nvPicPr>
          <p:cNvPr id="4" name="Picture 3">
            <a:extLst>
              <a:ext uri="{FF2B5EF4-FFF2-40B4-BE49-F238E27FC236}">
                <a16:creationId xmlns:a16="http://schemas.microsoft.com/office/drawing/2014/main" id="{55A93726-94A4-108A-4571-A08DBB4566B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460936" y="1621411"/>
            <a:ext cx="2728591" cy="4871464"/>
          </a:xfrm>
          <a:prstGeom prst="rect">
            <a:avLst/>
          </a:prstGeom>
        </p:spPr>
      </p:pic>
    </p:spTree>
    <p:extLst>
      <p:ext uri="{BB962C8B-B14F-4D97-AF65-F5344CB8AC3E}">
        <p14:creationId xmlns:p14="http://schemas.microsoft.com/office/powerpoint/2010/main" val="1536842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70AD4-EB23-075F-298A-056250E36035}"/>
              </a:ext>
            </a:extLst>
          </p:cNvPr>
          <p:cNvSpPr>
            <a:spLocks noGrp="1"/>
          </p:cNvSpPr>
          <p:nvPr>
            <p:ph type="title"/>
          </p:nvPr>
        </p:nvSpPr>
        <p:spPr/>
        <p:txBody>
          <a:bodyPr/>
          <a:lstStyle/>
          <a:p>
            <a:pPr algn="ctr"/>
            <a:r>
              <a:rPr lang="de-DE" b="1" dirty="0"/>
              <a:t>Creation of the Church of England </a:t>
            </a:r>
          </a:p>
        </p:txBody>
      </p:sp>
      <p:sp>
        <p:nvSpPr>
          <p:cNvPr id="3" name="Content Placeholder 2">
            <a:extLst>
              <a:ext uri="{FF2B5EF4-FFF2-40B4-BE49-F238E27FC236}">
                <a16:creationId xmlns:a16="http://schemas.microsoft.com/office/drawing/2014/main" id="{C890A790-0DA5-2A25-665B-46FC0FEF7C40}"/>
              </a:ext>
            </a:extLst>
          </p:cNvPr>
          <p:cNvSpPr>
            <a:spLocks noGrp="1"/>
          </p:cNvSpPr>
          <p:nvPr>
            <p:ph idx="1"/>
          </p:nvPr>
        </p:nvSpPr>
        <p:spPr/>
        <p:txBody>
          <a:bodyPr>
            <a:normAutofit/>
          </a:bodyPr>
          <a:lstStyle/>
          <a:p>
            <a:r>
              <a:rPr lang="de-DE" dirty="0"/>
              <a:t>1533 Henry VIII divorces his 1st wife Catherine of Aragon and marries Anne Boleyn</a:t>
            </a:r>
          </a:p>
          <a:p>
            <a:r>
              <a:rPr lang="de-DE" dirty="0"/>
              <a:t>1534 Parliament passes the Act of Supremacy making Henry the Supreme Head of the Church of England</a:t>
            </a:r>
          </a:p>
          <a:p>
            <a:r>
              <a:rPr lang="de-DE" dirty="0"/>
              <a:t>1536-41 Dissolution of the monasteries</a:t>
            </a:r>
          </a:p>
          <a:p>
            <a:r>
              <a:rPr lang="de-DE" dirty="0"/>
              <a:t>1547 Henry VIII dies</a:t>
            </a:r>
          </a:p>
          <a:p>
            <a:r>
              <a:rPr lang="en-GB" noProof="0" dirty="0"/>
              <a:t>Henry’s</a:t>
            </a:r>
            <a:r>
              <a:rPr lang="de-DE" dirty="0"/>
              <a:t> son Edward VI (1547-1553) from </a:t>
            </a:r>
            <a:r>
              <a:rPr lang="en-GB" dirty="0"/>
              <a:t>Henry’s third marriage </a:t>
            </a:r>
            <a:r>
              <a:rPr lang="de-DE" dirty="0"/>
              <a:t>establishes Protestantism as the foundation of the </a:t>
            </a:r>
            <a:br>
              <a:rPr lang="de-DE" dirty="0"/>
            </a:br>
            <a:r>
              <a:rPr lang="de-DE" dirty="0"/>
              <a:t>Church of England</a:t>
            </a:r>
          </a:p>
        </p:txBody>
      </p:sp>
    </p:spTree>
    <p:extLst>
      <p:ext uri="{BB962C8B-B14F-4D97-AF65-F5344CB8AC3E}">
        <p14:creationId xmlns:p14="http://schemas.microsoft.com/office/powerpoint/2010/main" val="659853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7342D-C3DF-DF53-398A-EDF575421E1A}"/>
              </a:ext>
            </a:extLst>
          </p:cNvPr>
          <p:cNvSpPr>
            <a:spLocks noGrp="1"/>
          </p:cNvSpPr>
          <p:nvPr>
            <p:ph type="title"/>
          </p:nvPr>
        </p:nvSpPr>
        <p:spPr/>
        <p:txBody>
          <a:bodyPr/>
          <a:lstStyle/>
          <a:p>
            <a:r>
              <a:rPr lang="de-DE" b="1" dirty="0"/>
              <a:t>Elizabeth I and the problem with Catholics</a:t>
            </a:r>
          </a:p>
        </p:txBody>
      </p:sp>
      <p:sp>
        <p:nvSpPr>
          <p:cNvPr id="6" name="Content Placeholder 5">
            <a:extLst>
              <a:ext uri="{FF2B5EF4-FFF2-40B4-BE49-F238E27FC236}">
                <a16:creationId xmlns:a16="http://schemas.microsoft.com/office/drawing/2014/main" id="{FDBE1A7F-6591-A2BD-96FD-02561EF5EECB}"/>
              </a:ext>
            </a:extLst>
          </p:cNvPr>
          <p:cNvSpPr>
            <a:spLocks noGrp="1"/>
          </p:cNvSpPr>
          <p:nvPr>
            <p:ph sz="quarter" idx="4"/>
          </p:nvPr>
        </p:nvSpPr>
        <p:spPr>
          <a:xfrm>
            <a:off x="4771729" y="1615859"/>
            <a:ext cx="6246061" cy="4812451"/>
          </a:xfrm>
        </p:spPr>
        <p:txBody>
          <a:bodyPr>
            <a:normAutofit fontScale="92500" lnSpcReduction="10000"/>
          </a:bodyPr>
          <a:lstStyle/>
          <a:p>
            <a:r>
              <a:rPr lang="de-DE" dirty="0"/>
              <a:t>Elizabeth I (1558-1603) born to </a:t>
            </a:r>
            <a:r>
              <a:rPr lang="en-GB" dirty="0"/>
              <a:t>Henry’s second wife Anne Boleyn</a:t>
            </a:r>
          </a:p>
          <a:p>
            <a:r>
              <a:rPr lang="en-GB" dirty="0"/>
              <a:t>In the view of Roman Catholics, she was illegitimate</a:t>
            </a:r>
          </a:p>
          <a:p>
            <a:r>
              <a:rPr lang="en-GB" dirty="0"/>
              <a:t>Excommunicated by the Pope in 1570</a:t>
            </a:r>
          </a:p>
          <a:p>
            <a:r>
              <a:rPr lang="de-DE" dirty="0"/>
              <a:t>1580s: several Catholic plots to assassinate Elizabeth</a:t>
            </a:r>
          </a:p>
          <a:p>
            <a:r>
              <a:rPr lang="de-DE" dirty="0"/>
              <a:t>Spain was England</a:t>
            </a:r>
            <a:r>
              <a:rPr lang="en-GB" dirty="0"/>
              <a:t>’</a:t>
            </a:r>
            <a:r>
              <a:rPr lang="de-DE" dirty="0"/>
              <a:t>s greatest enemy at the time (attempted invasion of England in 1588)</a:t>
            </a:r>
          </a:p>
          <a:p>
            <a:r>
              <a:rPr lang="de-DE" dirty="0"/>
              <a:t>Roman Catholics were accused of supporting Spain</a:t>
            </a:r>
          </a:p>
        </p:txBody>
      </p:sp>
      <p:pic>
        <p:nvPicPr>
          <p:cNvPr id="8" name="Picture 7">
            <a:extLst>
              <a:ext uri="{FF2B5EF4-FFF2-40B4-BE49-F238E27FC236}">
                <a16:creationId xmlns:a16="http://schemas.microsoft.com/office/drawing/2014/main" id="{B2205AD2-718B-2ABB-E97E-016EE5ACC2EE}"/>
              </a:ext>
            </a:extLst>
          </p:cNvPr>
          <p:cNvPicPr>
            <a:picLocks noChangeAspect="1"/>
          </p:cNvPicPr>
          <p:nvPr/>
        </p:nvPicPr>
        <p:blipFill>
          <a:blip r:embed="rId2"/>
          <a:stretch>
            <a:fillRect/>
          </a:stretch>
        </p:blipFill>
        <p:spPr>
          <a:xfrm>
            <a:off x="836612" y="1615860"/>
            <a:ext cx="3254621" cy="4812451"/>
          </a:xfrm>
          <a:prstGeom prst="rect">
            <a:avLst/>
          </a:prstGeom>
        </p:spPr>
      </p:pic>
    </p:spTree>
    <p:extLst>
      <p:ext uri="{BB962C8B-B14F-4D97-AF65-F5344CB8AC3E}">
        <p14:creationId xmlns:p14="http://schemas.microsoft.com/office/powerpoint/2010/main" val="1061336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7CE7A-E921-B1E1-B00A-D1FD2CB626FB}"/>
              </a:ext>
            </a:extLst>
          </p:cNvPr>
          <p:cNvSpPr>
            <a:spLocks noGrp="1"/>
          </p:cNvSpPr>
          <p:nvPr>
            <p:ph type="title"/>
          </p:nvPr>
        </p:nvSpPr>
        <p:spPr>
          <a:xfrm>
            <a:off x="838200" y="365125"/>
            <a:ext cx="10515600" cy="907494"/>
          </a:xfrm>
        </p:spPr>
        <p:txBody>
          <a:bodyPr>
            <a:normAutofit/>
          </a:bodyPr>
          <a:lstStyle/>
          <a:p>
            <a:r>
              <a:rPr lang="de-DE" b="1" dirty="0"/>
              <a:t>Anti-Catholicism in England</a:t>
            </a:r>
          </a:p>
        </p:txBody>
      </p:sp>
      <p:sp>
        <p:nvSpPr>
          <p:cNvPr id="3" name="Content Placeholder 2">
            <a:extLst>
              <a:ext uri="{FF2B5EF4-FFF2-40B4-BE49-F238E27FC236}">
                <a16:creationId xmlns:a16="http://schemas.microsoft.com/office/drawing/2014/main" id="{D1CC23A8-8547-856B-E13D-5FC7D6B21E2F}"/>
              </a:ext>
            </a:extLst>
          </p:cNvPr>
          <p:cNvSpPr>
            <a:spLocks noGrp="1"/>
          </p:cNvSpPr>
          <p:nvPr>
            <p:ph idx="1"/>
          </p:nvPr>
        </p:nvSpPr>
        <p:spPr>
          <a:xfrm>
            <a:off x="838200" y="1272619"/>
            <a:ext cx="10515600" cy="5361861"/>
          </a:xfrm>
        </p:spPr>
        <p:txBody>
          <a:bodyPr>
            <a:normAutofit lnSpcReduction="10000"/>
          </a:bodyPr>
          <a:lstStyle/>
          <a:p>
            <a:r>
              <a:rPr lang="de-DE" i="1" dirty="0"/>
              <a:t>1534/1558</a:t>
            </a:r>
            <a:r>
              <a:rPr lang="de-DE" dirty="0"/>
              <a:t> </a:t>
            </a:r>
            <a:r>
              <a:rPr lang="de-DE" b="1" i="1" dirty="0"/>
              <a:t>Act of Supremacy</a:t>
            </a:r>
            <a:r>
              <a:rPr lang="de-DE" dirty="0"/>
              <a:t>. Any person taking public or church office in England must swear allegiance to the monarch as supreme head of the church. Failure to do so constituted treason.</a:t>
            </a:r>
          </a:p>
          <a:p>
            <a:endParaRPr lang="de-DE" dirty="0"/>
          </a:p>
          <a:p>
            <a:r>
              <a:rPr lang="de-DE" i="1" dirty="0"/>
              <a:t>1559</a:t>
            </a:r>
            <a:r>
              <a:rPr lang="de-DE" dirty="0"/>
              <a:t>: </a:t>
            </a:r>
            <a:r>
              <a:rPr lang="de-DE" b="1" i="1" dirty="0"/>
              <a:t>Act of Uniformity</a:t>
            </a:r>
            <a:r>
              <a:rPr lang="de-DE" dirty="0"/>
              <a:t>. Worship in the Church of England is compulsory.</a:t>
            </a:r>
          </a:p>
          <a:p>
            <a:endParaRPr lang="de-DE" dirty="0"/>
          </a:p>
          <a:p>
            <a:r>
              <a:rPr lang="de-DE" i="1" dirty="0"/>
              <a:t>1641</a:t>
            </a:r>
            <a:r>
              <a:rPr lang="de-DE" dirty="0"/>
              <a:t> a poll tax is levied. Catholics have to pay double.</a:t>
            </a:r>
          </a:p>
          <a:p>
            <a:endParaRPr lang="de-DE" dirty="0"/>
          </a:p>
          <a:p>
            <a:r>
              <a:rPr lang="de-DE" i="1" dirty="0"/>
              <a:t>1689 </a:t>
            </a:r>
            <a:r>
              <a:rPr lang="de-DE" b="1" i="1" dirty="0"/>
              <a:t>Bill of Rights</a:t>
            </a:r>
            <a:r>
              <a:rPr lang="de-DE" i="1" dirty="0"/>
              <a:t> &amp; 1701 </a:t>
            </a:r>
            <a:r>
              <a:rPr lang="de-DE" b="1" i="1" dirty="0"/>
              <a:t>Act of Settlement</a:t>
            </a:r>
            <a:r>
              <a:rPr lang="de-DE" dirty="0"/>
              <a:t>: no future monarch may be a Catholic (has </a:t>
            </a:r>
            <a:r>
              <a:rPr lang="de-DE" u="sng" dirty="0"/>
              <a:t>not</a:t>
            </a:r>
            <a:r>
              <a:rPr lang="de-DE" dirty="0"/>
              <a:t> been repealed; since 2013 the monarch is allowed to marry a Catholic).</a:t>
            </a:r>
          </a:p>
        </p:txBody>
      </p:sp>
    </p:spTree>
    <p:extLst>
      <p:ext uri="{BB962C8B-B14F-4D97-AF65-F5344CB8AC3E}">
        <p14:creationId xmlns:p14="http://schemas.microsoft.com/office/powerpoint/2010/main" val="652719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A3BED-D022-D8B5-04CA-9630BC4022A7}"/>
              </a:ext>
            </a:extLst>
          </p:cNvPr>
          <p:cNvSpPr>
            <a:spLocks noGrp="1"/>
          </p:cNvSpPr>
          <p:nvPr>
            <p:ph type="title"/>
          </p:nvPr>
        </p:nvSpPr>
        <p:spPr/>
        <p:txBody>
          <a:bodyPr/>
          <a:lstStyle/>
          <a:p>
            <a:r>
              <a:rPr lang="de-DE" b="1" i="1" dirty="0"/>
              <a:t>Anti-Catholicism under Elizabeth I: Recusants</a:t>
            </a:r>
          </a:p>
        </p:txBody>
      </p:sp>
      <p:sp>
        <p:nvSpPr>
          <p:cNvPr id="3" name="Content Placeholder 2">
            <a:extLst>
              <a:ext uri="{FF2B5EF4-FFF2-40B4-BE49-F238E27FC236}">
                <a16:creationId xmlns:a16="http://schemas.microsoft.com/office/drawing/2014/main" id="{0073793D-9B9F-FA34-904D-4D2AD33E0641}"/>
              </a:ext>
            </a:extLst>
          </p:cNvPr>
          <p:cNvSpPr>
            <a:spLocks noGrp="1"/>
          </p:cNvSpPr>
          <p:nvPr>
            <p:ph idx="1"/>
          </p:nvPr>
        </p:nvSpPr>
        <p:spPr/>
        <p:txBody>
          <a:bodyPr>
            <a:normAutofit lnSpcReduction="10000"/>
          </a:bodyPr>
          <a:lstStyle/>
          <a:p>
            <a:r>
              <a:rPr lang="de-DE" dirty="0"/>
              <a:t>Elizabeth I became queen of England in 1558</a:t>
            </a:r>
          </a:p>
          <a:p>
            <a:r>
              <a:rPr lang="de-DE" i="1" dirty="0"/>
              <a:t>Recusants</a:t>
            </a:r>
            <a:r>
              <a:rPr lang="de-DE" dirty="0"/>
              <a:t> were Roman Catholics who refused to renounce their faith and accept the new Church of England. </a:t>
            </a:r>
          </a:p>
          <a:p>
            <a:r>
              <a:rPr lang="de-DE" dirty="0"/>
              <a:t>Many anti-Catholic laws were passed: </a:t>
            </a:r>
          </a:p>
          <a:p>
            <a:pPr lvl="1"/>
            <a:r>
              <a:rPr lang="de-DE" dirty="0"/>
              <a:t>The Roman Catholic mass was declared illegal and attendance at Anglican church servies was made compulsory. </a:t>
            </a:r>
          </a:p>
          <a:p>
            <a:pPr lvl="1"/>
            <a:r>
              <a:rPr lang="de-DE" dirty="0"/>
              <a:t>Non-attendance of Anglican (Church of England) services punishable by fines or imprisonment.</a:t>
            </a:r>
          </a:p>
          <a:p>
            <a:pPr lvl="1"/>
            <a:r>
              <a:rPr lang="de-DE" dirty="0"/>
              <a:t>In 1593, the Act against Popish Recusants limited their mobility of a 5-mile radius around their home. This meant that they needed to apply for permission to travel.</a:t>
            </a:r>
          </a:p>
          <a:p>
            <a:pPr lvl="1"/>
            <a:r>
              <a:rPr lang="de-DE" dirty="0"/>
              <a:t>Having Roman Catholic priests in the house was illegal.</a:t>
            </a:r>
          </a:p>
          <a:p>
            <a:pPr marL="457200" lvl="1" indent="0">
              <a:buNone/>
            </a:pPr>
            <a:endParaRPr lang="de-DE" dirty="0"/>
          </a:p>
        </p:txBody>
      </p:sp>
    </p:spTree>
    <p:extLst>
      <p:ext uri="{BB962C8B-B14F-4D97-AF65-F5344CB8AC3E}">
        <p14:creationId xmlns:p14="http://schemas.microsoft.com/office/powerpoint/2010/main" val="3567999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089FC-355F-4653-C3DE-6D39B80A7F9A}"/>
              </a:ext>
            </a:extLst>
          </p:cNvPr>
          <p:cNvSpPr>
            <a:spLocks noGrp="1"/>
          </p:cNvSpPr>
          <p:nvPr>
            <p:ph type="title"/>
          </p:nvPr>
        </p:nvSpPr>
        <p:spPr/>
        <p:txBody>
          <a:bodyPr/>
          <a:lstStyle/>
          <a:p>
            <a:r>
              <a:rPr lang="de-DE" b="1" i="1" dirty="0"/>
              <a:t>... and Poursuivants</a:t>
            </a:r>
            <a:r>
              <a:rPr lang="de-DE" b="1" dirty="0"/>
              <a:t>: the</a:t>
            </a:r>
            <a:r>
              <a:rPr lang="en-GB" b="1" dirty="0"/>
              <a:t> “Priest-catchers”</a:t>
            </a:r>
          </a:p>
        </p:txBody>
      </p:sp>
      <p:sp>
        <p:nvSpPr>
          <p:cNvPr id="3" name="Content Placeholder 2">
            <a:extLst>
              <a:ext uri="{FF2B5EF4-FFF2-40B4-BE49-F238E27FC236}">
                <a16:creationId xmlns:a16="http://schemas.microsoft.com/office/drawing/2014/main" id="{2A855A4B-8EF8-27BD-1985-DBE0AFCE83EE}"/>
              </a:ext>
            </a:extLst>
          </p:cNvPr>
          <p:cNvSpPr>
            <a:spLocks noGrp="1"/>
          </p:cNvSpPr>
          <p:nvPr>
            <p:ph idx="1"/>
          </p:nvPr>
        </p:nvSpPr>
        <p:spPr/>
        <p:txBody>
          <a:bodyPr>
            <a:normAutofit lnSpcReduction="10000"/>
          </a:bodyPr>
          <a:lstStyle/>
          <a:p>
            <a:pPr marL="0" indent="0">
              <a:buNone/>
            </a:pPr>
            <a:r>
              <a:rPr lang="en-GB" dirty="0"/>
              <a:t>Roman Catholic families still attempted to practice their religion but holding mass was illegal.</a:t>
            </a:r>
          </a:p>
          <a:p>
            <a:pPr marL="0" indent="0">
              <a:buNone/>
            </a:pPr>
            <a:endParaRPr lang="en-GB" dirty="0"/>
          </a:p>
          <a:p>
            <a:pPr marL="0" indent="0">
              <a:buNone/>
            </a:pPr>
            <a:r>
              <a:rPr lang="en-GB" dirty="0"/>
              <a:t>Roman Catholic priests travelled in disguise from safe house to safe house to minister to Catholic families. Recusant families built ‘priest holes’, secret rooms to hide RC priests.</a:t>
            </a:r>
          </a:p>
          <a:p>
            <a:pPr marL="0" indent="0">
              <a:buNone/>
            </a:pPr>
            <a:endParaRPr lang="en-GB" dirty="0"/>
          </a:p>
          <a:p>
            <a:pPr marL="0" indent="0">
              <a:buNone/>
            </a:pPr>
            <a:r>
              <a:rPr lang="en-GB" dirty="0"/>
              <a:t>Gangs of </a:t>
            </a:r>
            <a:r>
              <a:rPr lang="en-GB" i="1" dirty="0" err="1"/>
              <a:t>poursuivants</a:t>
            </a:r>
            <a:r>
              <a:rPr lang="en-GB" dirty="0"/>
              <a:t> or “priests-catchers’ would go to houses of recusants to try and catch the priests. Capture would mean certain death for any RC priest</a:t>
            </a:r>
            <a:endParaRPr lang="de-DE" dirty="0"/>
          </a:p>
        </p:txBody>
      </p:sp>
    </p:spTree>
    <p:extLst>
      <p:ext uri="{BB962C8B-B14F-4D97-AF65-F5344CB8AC3E}">
        <p14:creationId xmlns:p14="http://schemas.microsoft.com/office/powerpoint/2010/main" val="2522049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F755F-E711-BB31-694E-C6C91EB8E9E0}"/>
              </a:ext>
            </a:extLst>
          </p:cNvPr>
          <p:cNvSpPr>
            <a:spLocks noGrp="1"/>
          </p:cNvSpPr>
          <p:nvPr>
            <p:ph type="title"/>
          </p:nvPr>
        </p:nvSpPr>
        <p:spPr/>
        <p:txBody>
          <a:bodyPr/>
          <a:lstStyle/>
          <a:p>
            <a:pPr algn="ctr"/>
            <a:r>
              <a:rPr lang="de-DE" b="1" dirty="0"/>
              <a:t>Baddesley Clinton: </a:t>
            </a:r>
            <a:r>
              <a:rPr lang="de-DE" b="1" i="1" dirty="0"/>
              <a:t>recusants</a:t>
            </a:r>
            <a:r>
              <a:rPr lang="de-DE" b="1" dirty="0"/>
              <a:t> and </a:t>
            </a:r>
            <a:r>
              <a:rPr lang="de-DE" b="1" i="1" dirty="0"/>
              <a:t>poursuivants</a:t>
            </a:r>
            <a:r>
              <a:rPr lang="de-DE" b="1" dirty="0"/>
              <a:t> </a:t>
            </a:r>
          </a:p>
        </p:txBody>
      </p:sp>
      <p:sp>
        <p:nvSpPr>
          <p:cNvPr id="3" name="Content Placeholder 2">
            <a:extLst>
              <a:ext uri="{FF2B5EF4-FFF2-40B4-BE49-F238E27FC236}">
                <a16:creationId xmlns:a16="http://schemas.microsoft.com/office/drawing/2014/main" id="{4B235E8C-7858-9516-2956-C7FC7D042964}"/>
              </a:ext>
            </a:extLst>
          </p:cNvPr>
          <p:cNvSpPr>
            <a:spLocks noGrp="1"/>
          </p:cNvSpPr>
          <p:nvPr>
            <p:ph idx="1"/>
          </p:nvPr>
        </p:nvSpPr>
        <p:spPr>
          <a:xfrm>
            <a:off x="4976567" y="1690687"/>
            <a:ext cx="6194196" cy="4653551"/>
          </a:xfrm>
        </p:spPr>
        <p:txBody>
          <a:bodyPr>
            <a:normAutofit fontScale="92500" lnSpcReduction="10000"/>
          </a:bodyPr>
          <a:lstStyle/>
          <a:p>
            <a:r>
              <a:rPr lang="de-DE" dirty="0"/>
              <a:t>The Ferrers family of Baddesley Clinton remained a Catholic family</a:t>
            </a:r>
          </a:p>
          <a:p>
            <a:r>
              <a:rPr lang="de-DE" dirty="0"/>
              <a:t>1580s: the house is rented out to 2 sisters, Anne Vaux and Eleanor Brooksby who were well-known recusants</a:t>
            </a:r>
          </a:p>
          <a:p>
            <a:r>
              <a:rPr lang="de-DE" dirty="0"/>
              <a:t>Anne commissions the building of a priest hole</a:t>
            </a:r>
          </a:p>
          <a:p>
            <a:r>
              <a:rPr lang="de-DE" dirty="0"/>
              <a:t>1591 a band of poursuivants arrive at the house and search it for 4 hours. They did not find the priests hiding in the house</a:t>
            </a:r>
          </a:p>
          <a:p>
            <a:pPr marL="0" indent="0">
              <a:buNone/>
            </a:pPr>
            <a:endParaRPr lang="de-DE" dirty="0"/>
          </a:p>
          <a:p>
            <a:pPr marL="0" indent="0">
              <a:buNone/>
            </a:pPr>
            <a:r>
              <a:rPr lang="de-DE" dirty="0"/>
              <a:t> </a:t>
            </a:r>
            <a:r>
              <a:rPr lang="de-DE" i="1" dirty="0"/>
              <a:t>Take a look at the priest hole in the kitchen</a:t>
            </a:r>
          </a:p>
          <a:p>
            <a:pPr marL="0" indent="0">
              <a:buNone/>
            </a:pPr>
            <a:endParaRPr lang="de-DE" dirty="0"/>
          </a:p>
        </p:txBody>
      </p:sp>
      <p:pic>
        <p:nvPicPr>
          <p:cNvPr id="5" name="Picture 4">
            <a:extLst>
              <a:ext uri="{FF2B5EF4-FFF2-40B4-BE49-F238E27FC236}">
                <a16:creationId xmlns:a16="http://schemas.microsoft.com/office/drawing/2014/main" id="{7244D091-0CF5-413B-C3F9-70C620081791}"/>
              </a:ext>
            </a:extLst>
          </p:cNvPr>
          <p:cNvPicPr>
            <a:picLocks noChangeAspect="1"/>
          </p:cNvPicPr>
          <p:nvPr/>
        </p:nvPicPr>
        <p:blipFill>
          <a:blip r:embed="rId2"/>
          <a:stretch>
            <a:fillRect/>
          </a:stretch>
        </p:blipFill>
        <p:spPr>
          <a:xfrm>
            <a:off x="530816" y="2057281"/>
            <a:ext cx="3951992" cy="2957780"/>
          </a:xfrm>
          <a:prstGeom prst="rect">
            <a:avLst/>
          </a:prstGeom>
        </p:spPr>
      </p:pic>
    </p:spTree>
    <p:extLst>
      <p:ext uri="{BB962C8B-B14F-4D97-AF65-F5344CB8AC3E}">
        <p14:creationId xmlns:p14="http://schemas.microsoft.com/office/powerpoint/2010/main" val="25229268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27937-0994-4204-E652-894C52DCFD31}"/>
              </a:ext>
            </a:extLst>
          </p:cNvPr>
          <p:cNvSpPr>
            <a:spLocks noGrp="1"/>
          </p:cNvSpPr>
          <p:nvPr>
            <p:ph type="title"/>
          </p:nvPr>
        </p:nvSpPr>
        <p:spPr/>
        <p:txBody>
          <a:bodyPr/>
          <a:lstStyle/>
          <a:p>
            <a:r>
              <a:rPr lang="de-DE" b="1" dirty="0"/>
              <a:t>Catholic Emancipation</a:t>
            </a:r>
          </a:p>
        </p:txBody>
      </p:sp>
      <p:sp>
        <p:nvSpPr>
          <p:cNvPr id="3" name="Content Placeholder 2">
            <a:extLst>
              <a:ext uri="{FF2B5EF4-FFF2-40B4-BE49-F238E27FC236}">
                <a16:creationId xmlns:a16="http://schemas.microsoft.com/office/drawing/2014/main" id="{4A38692B-69FD-AD58-C252-47A20D6CF9EF}"/>
              </a:ext>
            </a:extLst>
          </p:cNvPr>
          <p:cNvSpPr>
            <a:spLocks noGrp="1"/>
          </p:cNvSpPr>
          <p:nvPr>
            <p:ph idx="1"/>
          </p:nvPr>
        </p:nvSpPr>
        <p:spPr/>
        <p:txBody>
          <a:bodyPr>
            <a:normAutofit lnSpcReduction="10000"/>
          </a:bodyPr>
          <a:lstStyle/>
          <a:p>
            <a:r>
              <a:rPr lang="de-DE" i="1" dirty="0"/>
              <a:t>1791</a:t>
            </a:r>
            <a:r>
              <a:rPr lang="de-DE" dirty="0"/>
              <a:t> </a:t>
            </a:r>
            <a:r>
              <a:rPr lang="de-DE" b="1" i="1" dirty="0"/>
              <a:t>Roman Catholic Relief Act</a:t>
            </a:r>
            <a:r>
              <a:rPr lang="de-DE" dirty="0"/>
              <a:t>. Mass becomes legal again. Catholics may become priests, run schools and serve in the army, but not as officers, enter the legal profession. Catholic churches may be built.</a:t>
            </a:r>
          </a:p>
          <a:p>
            <a:endParaRPr lang="de-DE" dirty="0"/>
          </a:p>
          <a:p>
            <a:r>
              <a:rPr lang="de-DE" i="1" dirty="0"/>
              <a:t>1829</a:t>
            </a:r>
            <a:r>
              <a:rPr lang="de-DE" dirty="0"/>
              <a:t> </a:t>
            </a:r>
            <a:r>
              <a:rPr lang="de-DE" b="1" i="1" dirty="0"/>
              <a:t>Catholic Emancipation</a:t>
            </a:r>
            <a:r>
              <a:rPr lang="de-DE" dirty="0"/>
              <a:t>. RCs may become members of parliament and are no longer barred from high office in the judiciary or state.</a:t>
            </a:r>
          </a:p>
          <a:p>
            <a:endParaRPr lang="de-DE" dirty="0"/>
          </a:p>
          <a:p>
            <a:pPr marL="0" indent="0">
              <a:buNone/>
            </a:pPr>
            <a:r>
              <a:rPr lang="de-DE" b="1" dirty="0"/>
              <a:t>Baddesley Clinton</a:t>
            </a:r>
          </a:p>
          <a:p>
            <a:r>
              <a:rPr lang="de-DE" dirty="0"/>
              <a:t>There is now a Roman Catholic chapel on the first floor. </a:t>
            </a:r>
          </a:p>
          <a:p>
            <a:endParaRPr lang="de-DE" dirty="0"/>
          </a:p>
        </p:txBody>
      </p:sp>
    </p:spTree>
    <p:extLst>
      <p:ext uri="{BB962C8B-B14F-4D97-AF65-F5344CB8AC3E}">
        <p14:creationId xmlns:p14="http://schemas.microsoft.com/office/powerpoint/2010/main" val="1847889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CC33A8-2DF6-BC84-632A-75A2C2AECE90}"/>
              </a:ext>
            </a:extLst>
          </p:cNvPr>
          <p:cNvSpPr>
            <a:spLocks noGrp="1"/>
          </p:cNvSpPr>
          <p:nvPr>
            <p:ph idx="1"/>
          </p:nvPr>
        </p:nvSpPr>
        <p:spPr>
          <a:xfrm>
            <a:off x="838200" y="546755"/>
            <a:ext cx="10515600" cy="5630208"/>
          </a:xfrm>
        </p:spPr>
        <p:txBody>
          <a:bodyPr>
            <a:normAutofit/>
          </a:bodyPr>
          <a:lstStyle/>
          <a:p>
            <a:pPr marL="0" indent="0" algn="ctr">
              <a:buNone/>
            </a:pPr>
            <a:r>
              <a:rPr lang="de-DE" sz="4400" dirty="0"/>
              <a:t>Thank you for your attention</a:t>
            </a:r>
          </a:p>
          <a:p>
            <a:pPr marL="0" indent="0">
              <a:buNone/>
            </a:pPr>
            <a:endParaRPr lang="de-DE" sz="4400" dirty="0"/>
          </a:p>
          <a:p>
            <a:pPr marL="0" indent="0">
              <a:buNone/>
            </a:pPr>
            <a:endParaRPr lang="de-DE" sz="4400" dirty="0"/>
          </a:p>
          <a:p>
            <a:pPr marL="0" indent="0" algn="ctr">
              <a:buNone/>
            </a:pPr>
            <a:endParaRPr lang="de-DE" sz="4400" dirty="0"/>
          </a:p>
          <a:p>
            <a:pPr marL="0" indent="0" algn="ctr">
              <a:buNone/>
            </a:pPr>
            <a:endParaRPr lang="de-DE" sz="4400" dirty="0"/>
          </a:p>
        </p:txBody>
      </p:sp>
      <p:pic>
        <p:nvPicPr>
          <p:cNvPr id="5" name="Picture 4">
            <a:extLst>
              <a:ext uri="{FF2B5EF4-FFF2-40B4-BE49-F238E27FC236}">
                <a16:creationId xmlns:a16="http://schemas.microsoft.com/office/drawing/2014/main" id="{83A85C78-B2E4-C3CD-0412-1E5D9C5631C1}"/>
              </a:ext>
            </a:extLst>
          </p:cNvPr>
          <p:cNvPicPr>
            <a:picLocks noChangeAspect="1"/>
          </p:cNvPicPr>
          <p:nvPr/>
        </p:nvPicPr>
        <p:blipFill>
          <a:blip r:embed="rId2"/>
          <a:stretch>
            <a:fillRect/>
          </a:stretch>
        </p:blipFill>
        <p:spPr>
          <a:xfrm>
            <a:off x="1918896" y="2441542"/>
            <a:ext cx="9008005" cy="3346516"/>
          </a:xfrm>
          <a:prstGeom prst="rect">
            <a:avLst/>
          </a:prstGeom>
        </p:spPr>
      </p:pic>
    </p:spTree>
    <p:extLst>
      <p:ext uri="{BB962C8B-B14F-4D97-AF65-F5344CB8AC3E}">
        <p14:creationId xmlns:p14="http://schemas.microsoft.com/office/powerpoint/2010/main" val="3822763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936995F-D392-EFCA-9845-5700F9077CE3}"/>
              </a:ext>
            </a:extLst>
          </p:cNvPr>
          <p:cNvPicPr>
            <a:picLocks noGrp="1" noChangeAspect="1"/>
          </p:cNvPicPr>
          <p:nvPr>
            <p:ph idx="1"/>
          </p:nvPr>
        </p:nvPicPr>
        <p:blipFill>
          <a:blip r:embed="rId3"/>
          <a:stretch>
            <a:fillRect/>
          </a:stretch>
        </p:blipFill>
        <p:spPr>
          <a:xfrm>
            <a:off x="1218343" y="278279"/>
            <a:ext cx="9745030" cy="6214596"/>
          </a:xfrm>
        </p:spPr>
      </p:pic>
      <p:sp>
        <p:nvSpPr>
          <p:cNvPr id="2" name="Title 1">
            <a:extLst>
              <a:ext uri="{FF2B5EF4-FFF2-40B4-BE49-F238E27FC236}">
                <a16:creationId xmlns:a16="http://schemas.microsoft.com/office/drawing/2014/main" id="{DC8027C3-443E-0866-D417-7E7DDDFE25B9}"/>
              </a:ext>
            </a:extLst>
          </p:cNvPr>
          <p:cNvSpPr>
            <a:spLocks noGrp="1"/>
          </p:cNvSpPr>
          <p:nvPr>
            <p:ph type="title"/>
          </p:nvPr>
        </p:nvSpPr>
        <p:spPr>
          <a:xfrm>
            <a:off x="838199" y="365125"/>
            <a:ext cx="9745031" cy="3292475"/>
          </a:xfrm>
        </p:spPr>
        <p:txBody>
          <a:bodyPr>
            <a:normAutofit/>
          </a:bodyPr>
          <a:lstStyle/>
          <a:p>
            <a:pPr algn="ctr"/>
            <a:r>
              <a:rPr lang="de-DE" sz="6600" b="1" dirty="0">
                <a:solidFill>
                  <a:schemeClr val="bg1"/>
                </a:solidFill>
              </a:rPr>
              <a:t>Packwood House</a:t>
            </a:r>
          </a:p>
        </p:txBody>
      </p:sp>
    </p:spTree>
    <p:extLst>
      <p:ext uri="{BB962C8B-B14F-4D97-AF65-F5344CB8AC3E}">
        <p14:creationId xmlns:p14="http://schemas.microsoft.com/office/powerpoint/2010/main" val="2701296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D2A6D96-8D61-DFA1-37E4-8CEDCF58A22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219200" y="161925"/>
            <a:ext cx="9753600" cy="6534150"/>
          </a:xfrm>
          <a:prstGeom prst="rect">
            <a:avLst/>
          </a:prstGeom>
        </p:spPr>
      </p:pic>
      <p:sp>
        <p:nvSpPr>
          <p:cNvPr id="11" name="TextBox 10">
            <a:extLst>
              <a:ext uri="{FF2B5EF4-FFF2-40B4-BE49-F238E27FC236}">
                <a16:creationId xmlns:a16="http://schemas.microsoft.com/office/drawing/2014/main" id="{B9DBFC59-8439-DCF0-C485-627E2F2F765C}"/>
              </a:ext>
            </a:extLst>
          </p:cNvPr>
          <p:cNvSpPr txBox="1"/>
          <p:nvPr/>
        </p:nvSpPr>
        <p:spPr>
          <a:xfrm>
            <a:off x="1219200" y="6696075"/>
            <a:ext cx="9753600" cy="230832"/>
          </a:xfrm>
          <a:prstGeom prst="rect">
            <a:avLst/>
          </a:prstGeom>
          <a:noFill/>
        </p:spPr>
        <p:txBody>
          <a:bodyPr wrap="square" rtlCol="0">
            <a:spAutoFit/>
          </a:bodyPr>
          <a:lstStyle/>
          <a:p>
            <a:r>
              <a:rPr lang="de-DE" sz="900">
                <a:hlinkClick r:id="rId3" tooltip="https://www.flickr.com/photos/stanbury/4452062646/"/>
              </a:rPr>
              <a:t>This Photo</a:t>
            </a:r>
            <a:r>
              <a:rPr lang="de-DE" sz="900"/>
              <a:t> by Unknown Author is licensed under </a:t>
            </a:r>
            <a:r>
              <a:rPr lang="de-DE" sz="900">
                <a:hlinkClick r:id="rId4" tooltip="https://creativecommons.org/licenses/by-nc-sa/3.0/"/>
              </a:rPr>
              <a:t>CC BY-SA-NC</a:t>
            </a:r>
            <a:endParaRPr lang="de-DE" sz="900"/>
          </a:p>
        </p:txBody>
      </p:sp>
      <p:sp>
        <p:nvSpPr>
          <p:cNvPr id="2" name="Title 1">
            <a:extLst>
              <a:ext uri="{FF2B5EF4-FFF2-40B4-BE49-F238E27FC236}">
                <a16:creationId xmlns:a16="http://schemas.microsoft.com/office/drawing/2014/main" id="{158906A7-8419-B2BA-23EE-B6C2A29ED819}"/>
              </a:ext>
            </a:extLst>
          </p:cNvPr>
          <p:cNvSpPr>
            <a:spLocks noGrp="1"/>
          </p:cNvSpPr>
          <p:nvPr>
            <p:ph type="title"/>
          </p:nvPr>
        </p:nvSpPr>
        <p:spPr>
          <a:xfrm>
            <a:off x="838200" y="365125"/>
            <a:ext cx="10515600" cy="5884846"/>
          </a:xfrm>
        </p:spPr>
        <p:txBody>
          <a:bodyPr/>
          <a:lstStyle/>
          <a:p>
            <a:pPr algn="ctr"/>
            <a:r>
              <a:rPr lang="de-DE" sz="6600" b="1" dirty="0">
                <a:solidFill>
                  <a:schemeClr val="bg1"/>
                </a:solidFill>
              </a:rPr>
              <a:t>Baddesley Clinton</a:t>
            </a:r>
            <a:br>
              <a:rPr lang="de-DE" sz="6600" b="1" dirty="0">
                <a:solidFill>
                  <a:schemeClr val="bg1"/>
                </a:solidFill>
              </a:rPr>
            </a:br>
            <a:br>
              <a:rPr lang="de-DE" sz="3600" b="1" dirty="0">
                <a:solidFill>
                  <a:schemeClr val="bg1"/>
                </a:solidFill>
              </a:rPr>
            </a:br>
            <a:br>
              <a:rPr lang="de-DE" dirty="0"/>
            </a:br>
            <a:endParaRPr lang="de-DE" dirty="0"/>
          </a:p>
        </p:txBody>
      </p:sp>
    </p:spTree>
    <p:extLst>
      <p:ext uri="{BB962C8B-B14F-4D97-AF65-F5344CB8AC3E}">
        <p14:creationId xmlns:p14="http://schemas.microsoft.com/office/powerpoint/2010/main" val="488919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2F079-1E81-52B6-960F-B62E8D324D1F}"/>
              </a:ext>
            </a:extLst>
          </p:cNvPr>
          <p:cNvSpPr>
            <a:spLocks noGrp="1"/>
          </p:cNvSpPr>
          <p:nvPr>
            <p:ph type="title"/>
          </p:nvPr>
        </p:nvSpPr>
        <p:spPr/>
        <p:txBody>
          <a:bodyPr/>
          <a:lstStyle/>
          <a:p>
            <a:r>
              <a:rPr lang="de-DE" b="1" dirty="0"/>
              <a:t>The National Trust for Places of Historic</a:t>
            </a:r>
            <a:br>
              <a:rPr lang="de-DE" b="1" dirty="0"/>
            </a:br>
            <a:r>
              <a:rPr lang="de-DE" b="1" dirty="0"/>
              <a:t>Interest or Natural Beauty		</a:t>
            </a:r>
          </a:p>
        </p:txBody>
      </p:sp>
      <p:sp>
        <p:nvSpPr>
          <p:cNvPr id="3" name="Content Placeholder 2">
            <a:extLst>
              <a:ext uri="{FF2B5EF4-FFF2-40B4-BE49-F238E27FC236}">
                <a16:creationId xmlns:a16="http://schemas.microsoft.com/office/drawing/2014/main" id="{657AFA2D-4828-2C79-7E62-64E8D81E4032}"/>
              </a:ext>
            </a:extLst>
          </p:cNvPr>
          <p:cNvSpPr>
            <a:spLocks noGrp="1"/>
          </p:cNvSpPr>
          <p:nvPr>
            <p:ph idx="1"/>
          </p:nvPr>
        </p:nvSpPr>
        <p:spPr/>
        <p:txBody>
          <a:bodyPr>
            <a:normAutofit lnSpcReduction="10000"/>
          </a:bodyPr>
          <a:lstStyle/>
          <a:p>
            <a:r>
              <a:rPr lang="en-GB" dirty="0"/>
              <a:t>The Natural Trust was founded in 1895 by three philanthropists – Octavia Hill, Hardwicke Rawnsley and Robert Hunter – to preserve “the past and protect our heritage for future generations”. </a:t>
            </a:r>
          </a:p>
          <a:p>
            <a:r>
              <a:rPr lang="en-GB" dirty="0"/>
              <a:t>The founders were deeply concerned about the lack of green spaces for working-class urban populations and the impact of industrialisation on the historical heritage of the nation. They created the Trust to preserve natural landscapes and historical properties from rampant industrialisation. </a:t>
            </a:r>
          </a:p>
          <a:p>
            <a:r>
              <a:rPr lang="en-GB" dirty="0"/>
              <a:t>Legislation was passed in 1907 to ensure that the landscapes and properties of the Trust would be held in perpetuity for the benefit of the nation and would not be sold off or developed for private gain.</a:t>
            </a:r>
          </a:p>
        </p:txBody>
      </p:sp>
      <p:pic>
        <p:nvPicPr>
          <p:cNvPr id="5" name="Picture 4">
            <a:extLst>
              <a:ext uri="{FF2B5EF4-FFF2-40B4-BE49-F238E27FC236}">
                <a16:creationId xmlns:a16="http://schemas.microsoft.com/office/drawing/2014/main" id="{36656EA9-8CCC-8F59-24C6-ADD72780B902}"/>
              </a:ext>
            </a:extLst>
          </p:cNvPr>
          <p:cNvPicPr>
            <a:picLocks noChangeAspect="1"/>
          </p:cNvPicPr>
          <p:nvPr/>
        </p:nvPicPr>
        <p:blipFill>
          <a:blip r:embed="rId2"/>
          <a:stretch>
            <a:fillRect/>
          </a:stretch>
        </p:blipFill>
        <p:spPr>
          <a:xfrm flipV="1">
            <a:off x="10083121" y="461913"/>
            <a:ext cx="951101" cy="978885"/>
          </a:xfrm>
          <a:prstGeom prst="rect">
            <a:avLst/>
          </a:prstGeom>
        </p:spPr>
      </p:pic>
    </p:spTree>
    <p:extLst>
      <p:ext uri="{BB962C8B-B14F-4D97-AF65-F5344CB8AC3E}">
        <p14:creationId xmlns:p14="http://schemas.microsoft.com/office/powerpoint/2010/main" val="638771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0560A-CD1D-0F4D-E81A-FD65C2A1E06C}"/>
              </a:ext>
            </a:extLst>
          </p:cNvPr>
          <p:cNvSpPr>
            <a:spLocks noGrp="1"/>
          </p:cNvSpPr>
          <p:nvPr>
            <p:ph type="title"/>
          </p:nvPr>
        </p:nvSpPr>
        <p:spPr/>
        <p:txBody>
          <a:bodyPr/>
          <a:lstStyle/>
          <a:p>
            <a:r>
              <a:rPr lang="de-DE" b="1" dirty="0"/>
              <a:t>The National Trust, cont. </a:t>
            </a:r>
            <a:endParaRPr lang="de-DE" dirty="0"/>
          </a:p>
        </p:txBody>
      </p:sp>
      <p:sp>
        <p:nvSpPr>
          <p:cNvPr id="3" name="Content Placeholder 2">
            <a:extLst>
              <a:ext uri="{FF2B5EF4-FFF2-40B4-BE49-F238E27FC236}">
                <a16:creationId xmlns:a16="http://schemas.microsoft.com/office/drawing/2014/main" id="{3009FA78-B3FC-C92E-12C6-C3B2FCE54E2B}"/>
              </a:ext>
            </a:extLst>
          </p:cNvPr>
          <p:cNvSpPr>
            <a:spLocks noGrp="1"/>
          </p:cNvSpPr>
          <p:nvPr>
            <p:ph idx="1"/>
          </p:nvPr>
        </p:nvSpPr>
        <p:spPr/>
        <p:txBody>
          <a:bodyPr>
            <a:normAutofit fontScale="92500" lnSpcReduction="10000"/>
          </a:bodyPr>
          <a:lstStyle/>
          <a:p>
            <a:r>
              <a:rPr lang="en-GB" dirty="0"/>
              <a:t>Properties were obtained by gift and sometimes by public subscription. </a:t>
            </a:r>
          </a:p>
          <a:p>
            <a:r>
              <a:rPr lang="en-GB" dirty="0"/>
              <a:t>In the 20</a:t>
            </a:r>
            <a:r>
              <a:rPr lang="en-GB" baseline="30000" dirty="0"/>
              <a:t>th</a:t>
            </a:r>
            <a:r>
              <a:rPr lang="en-GB" dirty="0"/>
              <a:t> century, particularly after the Second World War, many historic houses were donated by their owners who were unable to maintain them and keep them from falling into disrepair.</a:t>
            </a:r>
          </a:p>
          <a:p>
            <a:r>
              <a:rPr lang="en-GB" dirty="0"/>
              <a:t>The National Trust is now one of the largest landowners in England, Wales and Northern Ireland. </a:t>
            </a:r>
          </a:p>
          <a:p>
            <a:r>
              <a:rPr lang="en-GB" dirty="0"/>
              <a:t>It owns more almost 250,000 hectares of land and 1260 km of coastline, as well as 500 historic houses, castles, industrial monuments, parks, and nature reserves. </a:t>
            </a:r>
          </a:p>
          <a:p>
            <a:r>
              <a:rPr lang="de-DE" dirty="0"/>
              <a:t>It is financed largely by its members – in 2023/24 it had 5.38 million members – and is supported by 53,000 volunteers. </a:t>
            </a:r>
          </a:p>
          <a:p>
            <a:endParaRPr lang="de-DE" dirty="0"/>
          </a:p>
        </p:txBody>
      </p:sp>
    </p:spTree>
    <p:extLst>
      <p:ext uri="{BB962C8B-B14F-4D97-AF65-F5344CB8AC3E}">
        <p14:creationId xmlns:p14="http://schemas.microsoft.com/office/powerpoint/2010/main" val="2150369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EC0E5-6AE1-8AE2-D43E-7078E5DC7C04}"/>
              </a:ext>
            </a:extLst>
          </p:cNvPr>
          <p:cNvSpPr>
            <a:spLocks noGrp="1"/>
          </p:cNvSpPr>
          <p:nvPr>
            <p:ph type="title"/>
          </p:nvPr>
        </p:nvSpPr>
        <p:spPr/>
        <p:txBody>
          <a:bodyPr/>
          <a:lstStyle/>
          <a:p>
            <a:r>
              <a:rPr lang="de-DE" b="1" dirty="0"/>
              <a:t>Packwood House</a:t>
            </a:r>
            <a:endParaRPr lang="de-DE" dirty="0"/>
          </a:p>
        </p:txBody>
      </p:sp>
      <p:pic>
        <p:nvPicPr>
          <p:cNvPr id="8" name="Content Placeholder 7">
            <a:extLst>
              <a:ext uri="{FF2B5EF4-FFF2-40B4-BE49-F238E27FC236}">
                <a16:creationId xmlns:a16="http://schemas.microsoft.com/office/drawing/2014/main" id="{97438952-BA2D-30D0-268F-0420854DD9BE}"/>
              </a:ext>
            </a:extLst>
          </p:cNvPr>
          <p:cNvPicPr>
            <a:picLocks noGrp="1" noChangeAspect="1"/>
          </p:cNvPicPr>
          <p:nvPr>
            <p:ph sz="half"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58283" y="1690688"/>
            <a:ext cx="5915647" cy="4436735"/>
          </a:xfrm>
        </p:spPr>
      </p:pic>
      <p:sp>
        <p:nvSpPr>
          <p:cNvPr id="4" name="Content Placeholder 3">
            <a:extLst>
              <a:ext uri="{FF2B5EF4-FFF2-40B4-BE49-F238E27FC236}">
                <a16:creationId xmlns:a16="http://schemas.microsoft.com/office/drawing/2014/main" id="{13F52C76-6A00-AB28-95A4-DEFFCA0A968B}"/>
              </a:ext>
            </a:extLst>
          </p:cNvPr>
          <p:cNvSpPr>
            <a:spLocks noGrp="1"/>
          </p:cNvSpPr>
          <p:nvPr>
            <p:ph sz="half" idx="2"/>
          </p:nvPr>
        </p:nvSpPr>
        <p:spPr>
          <a:xfrm>
            <a:off x="6658134" y="1690688"/>
            <a:ext cx="5181600" cy="4351338"/>
          </a:xfrm>
        </p:spPr>
        <p:txBody>
          <a:bodyPr>
            <a:normAutofit fontScale="92500" lnSpcReduction="10000"/>
          </a:bodyPr>
          <a:lstStyle/>
          <a:p>
            <a:r>
              <a:rPr lang="en-GB" dirty="0"/>
              <a:t>Originally a timber-framed farm house, built between 1556 and 1560 </a:t>
            </a:r>
          </a:p>
          <a:p>
            <a:endParaRPr lang="en-GB" dirty="0"/>
          </a:p>
          <a:p>
            <a:r>
              <a:rPr lang="en-GB" dirty="0"/>
              <a:t>Graham Baron Ash inherited it in 1925 and decided to turn it into his vision of a Tudor manor house</a:t>
            </a:r>
            <a:endParaRPr lang="de-DE" dirty="0"/>
          </a:p>
          <a:p>
            <a:endParaRPr lang="en-GB" dirty="0"/>
          </a:p>
          <a:p>
            <a:r>
              <a:rPr lang="en-GB" dirty="0"/>
              <a:t>Much of its present appearance is from extensive remodelling in the 1920s and 1930s</a:t>
            </a:r>
          </a:p>
          <a:p>
            <a:endParaRPr lang="de-DE" dirty="0"/>
          </a:p>
        </p:txBody>
      </p:sp>
    </p:spTree>
    <p:extLst>
      <p:ext uri="{BB962C8B-B14F-4D97-AF65-F5344CB8AC3E}">
        <p14:creationId xmlns:p14="http://schemas.microsoft.com/office/powerpoint/2010/main" val="844336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773DF-B70F-3B6E-0222-C0EDB02B7000}"/>
              </a:ext>
            </a:extLst>
          </p:cNvPr>
          <p:cNvSpPr>
            <a:spLocks noGrp="1"/>
          </p:cNvSpPr>
          <p:nvPr>
            <p:ph type="title"/>
          </p:nvPr>
        </p:nvSpPr>
        <p:spPr/>
        <p:txBody>
          <a:bodyPr/>
          <a:lstStyle/>
          <a:p>
            <a:r>
              <a:rPr lang="de-DE" b="1" dirty="0"/>
              <a:t>The Yew Garden of Packwood House</a:t>
            </a:r>
          </a:p>
        </p:txBody>
      </p:sp>
      <p:pic>
        <p:nvPicPr>
          <p:cNvPr id="6" name="Content Placeholder 5">
            <a:extLst>
              <a:ext uri="{FF2B5EF4-FFF2-40B4-BE49-F238E27FC236}">
                <a16:creationId xmlns:a16="http://schemas.microsoft.com/office/drawing/2014/main" id="{DED7CA7B-8A20-ECC5-E7D0-44F4C618F316}"/>
              </a:ext>
            </a:extLst>
          </p:cNvPr>
          <p:cNvPicPr>
            <a:picLocks noGrp="1" noChangeAspect="1"/>
          </p:cNvPicPr>
          <p:nvPr>
            <p:ph sz="half" idx="1"/>
          </p:nvPr>
        </p:nvPicPr>
        <p:blipFill>
          <a:blip r:embed="rId2"/>
          <a:stretch>
            <a:fillRect/>
          </a:stretch>
        </p:blipFill>
        <p:spPr>
          <a:xfrm>
            <a:off x="313866" y="1825625"/>
            <a:ext cx="5866428" cy="4351338"/>
          </a:xfrm>
        </p:spPr>
      </p:pic>
      <p:sp>
        <p:nvSpPr>
          <p:cNvPr id="4" name="Content Placeholder 3">
            <a:extLst>
              <a:ext uri="{FF2B5EF4-FFF2-40B4-BE49-F238E27FC236}">
                <a16:creationId xmlns:a16="http://schemas.microsoft.com/office/drawing/2014/main" id="{EAD9654B-8786-7DAA-488B-F32478BFA7B3}"/>
              </a:ext>
            </a:extLst>
          </p:cNvPr>
          <p:cNvSpPr>
            <a:spLocks noGrp="1"/>
          </p:cNvSpPr>
          <p:nvPr>
            <p:ph sz="half" idx="2"/>
          </p:nvPr>
        </p:nvSpPr>
        <p:spPr>
          <a:xfrm>
            <a:off x="6172200" y="1816198"/>
            <a:ext cx="5181600" cy="4351338"/>
          </a:xfrm>
        </p:spPr>
        <p:txBody>
          <a:bodyPr>
            <a:normAutofit/>
          </a:bodyPr>
          <a:lstStyle/>
          <a:p>
            <a:r>
              <a:rPr lang="en-GB" dirty="0"/>
              <a:t>The Yew Garden is the most important feature of Packwood House. </a:t>
            </a:r>
          </a:p>
          <a:p>
            <a:r>
              <a:rPr lang="en-GB" dirty="0"/>
              <a:t>Some of the yews date back to the 1660s.</a:t>
            </a:r>
          </a:p>
          <a:p>
            <a:r>
              <a:rPr lang="en-GB" dirty="0"/>
              <a:t>The arrangement of yew trees and the winding path up to the mount are claimed to represent the Sermon on the Mount.</a:t>
            </a:r>
          </a:p>
        </p:txBody>
      </p:sp>
    </p:spTree>
    <p:extLst>
      <p:ext uri="{BB962C8B-B14F-4D97-AF65-F5344CB8AC3E}">
        <p14:creationId xmlns:p14="http://schemas.microsoft.com/office/powerpoint/2010/main" val="2904853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01F4158-CCED-3C5B-9739-09BE1481ECB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032000" y="2215298"/>
            <a:ext cx="4756911" cy="3478491"/>
          </a:xfrm>
          <a:prstGeom prst="rect">
            <a:avLst/>
          </a:prstGeom>
        </p:spPr>
      </p:pic>
      <p:sp>
        <p:nvSpPr>
          <p:cNvPr id="6" name="TextBox 5">
            <a:extLst>
              <a:ext uri="{FF2B5EF4-FFF2-40B4-BE49-F238E27FC236}">
                <a16:creationId xmlns:a16="http://schemas.microsoft.com/office/drawing/2014/main" id="{07FF1749-0715-6A5C-1C9B-145345D5E889}"/>
              </a:ext>
            </a:extLst>
          </p:cNvPr>
          <p:cNvSpPr txBox="1"/>
          <p:nvPr/>
        </p:nvSpPr>
        <p:spPr>
          <a:xfrm>
            <a:off x="2032000" y="6400800"/>
            <a:ext cx="8128000" cy="230832"/>
          </a:xfrm>
          <a:prstGeom prst="rect">
            <a:avLst/>
          </a:prstGeom>
          <a:noFill/>
        </p:spPr>
        <p:txBody>
          <a:bodyPr wrap="square" rtlCol="0">
            <a:spAutoFit/>
          </a:bodyPr>
          <a:lstStyle/>
          <a:p>
            <a:r>
              <a:rPr lang="de-DE" sz="900">
                <a:hlinkClick r:id="rId4" tooltip="https://www.geograph.org.uk/photo/5997051"/>
              </a:rPr>
              <a:t>This Photo</a:t>
            </a:r>
            <a:r>
              <a:rPr lang="de-DE" sz="900"/>
              <a:t> by Unknown Author is licensed under </a:t>
            </a:r>
            <a:r>
              <a:rPr lang="de-DE" sz="900">
                <a:hlinkClick r:id="rId5" tooltip="https://creativecommons.org/licenses/by-sa/3.0/"/>
              </a:rPr>
              <a:t>CC BY-SA</a:t>
            </a:r>
            <a:endParaRPr lang="de-DE" sz="900"/>
          </a:p>
        </p:txBody>
      </p:sp>
      <p:sp>
        <p:nvSpPr>
          <p:cNvPr id="2" name="Title 1">
            <a:extLst>
              <a:ext uri="{FF2B5EF4-FFF2-40B4-BE49-F238E27FC236}">
                <a16:creationId xmlns:a16="http://schemas.microsoft.com/office/drawing/2014/main" id="{1B606404-B001-4A69-8D7E-F3C20196AB97}"/>
              </a:ext>
            </a:extLst>
          </p:cNvPr>
          <p:cNvSpPr>
            <a:spLocks noGrp="1"/>
          </p:cNvSpPr>
          <p:nvPr>
            <p:ph type="title"/>
          </p:nvPr>
        </p:nvSpPr>
        <p:spPr>
          <a:xfrm>
            <a:off x="747009" y="333426"/>
            <a:ext cx="10515600" cy="1137156"/>
          </a:xfrm>
        </p:spPr>
        <p:txBody>
          <a:bodyPr>
            <a:normAutofit/>
          </a:bodyPr>
          <a:lstStyle/>
          <a:p>
            <a:pPr algn="ctr"/>
            <a:r>
              <a:rPr lang="de-DE" b="1" dirty="0">
                <a:solidFill>
                  <a:schemeClr val="tx1">
                    <a:lumMod val="95000"/>
                    <a:lumOff val="5000"/>
                  </a:schemeClr>
                </a:solidFill>
              </a:rPr>
              <a:t>Baddesley Clinton</a:t>
            </a:r>
          </a:p>
        </p:txBody>
      </p:sp>
      <p:sp>
        <p:nvSpPr>
          <p:cNvPr id="3" name="Text Placeholder 2">
            <a:extLst>
              <a:ext uri="{FF2B5EF4-FFF2-40B4-BE49-F238E27FC236}">
                <a16:creationId xmlns:a16="http://schemas.microsoft.com/office/drawing/2014/main" id="{177FE4AF-0273-FA67-2588-0894E849D9D1}"/>
              </a:ext>
            </a:extLst>
          </p:cNvPr>
          <p:cNvSpPr>
            <a:spLocks noGrp="1"/>
          </p:cNvSpPr>
          <p:nvPr>
            <p:ph type="body" idx="1"/>
          </p:nvPr>
        </p:nvSpPr>
        <p:spPr>
          <a:xfrm>
            <a:off x="7475456" y="2177592"/>
            <a:ext cx="4110085" cy="3789575"/>
          </a:xfrm>
        </p:spPr>
        <p:txBody>
          <a:bodyPr>
            <a:normAutofit fontScale="77500" lnSpcReduction="20000"/>
          </a:bodyPr>
          <a:lstStyle/>
          <a:p>
            <a:pPr marL="342900" indent="-342900">
              <a:buFont typeface="Arial" panose="020B0604020202020204" pitchFamily="34" charset="0"/>
              <a:buChar char="•"/>
            </a:pPr>
            <a:r>
              <a:rPr lang="de-DE" sz="4300" dirty="0">
                <a:solidFill>
                  <a:schemeClr val="tx1"/>
                </a:solidFill>
              </a:rPr>
              <a:t>Built in the 13th century</a:t>
            </a:r>
          </a:p>
          <a:p>
            <a:pPr marL="342900" indent="-342900">
              <a:buFont typeface="Arial" panose="020B0604020202020204" pitchFamily="34" charset="0"/>
              <a:buChar char="•"/>
            </a:pPr>
            <a:r>
              <a:rPr lang="de-DE" sz="4300" dirty="0">
                <a:solidFill>
                  <a:schemeClr val="tx1"/>
                </a:solidFill>
              </a:rPr>
              <a:t>Most parts date back to 15th century</a:t>
            </a:r>
          </a:p>
          <a:p>
            <a:pPr marL="342900" indent="-342900">
              <a:buFont typeface="Arial" panose="020B0604020202020204" pitchFamily="34" charset="0"/>
              <a:buChar char="•"/>
            </a:pPr>
            <a:r>
              <a:rPr lang="de-DE" sz="4300" dirty="0">
                <a:solidFill>
                  <a:schemeClr val="tx1"/>
                </a:solidFill>
              </a:rPr>
              <a:t>Typical example of Tudor manor house </a:t>
            </a:r>
          </a:p>
          <a:p>
            <a:pPr marL="342900" indent="-342900">
              <a:buFont typeface="Arial" panose="020B0604020202020204" pitchFamily="34" charset="0"/>
              <a:buChar char="•"/>
            </a:pPr>
            <a:r>
              <a:rPr lang="de-DE" sz="4300" dirty="0">
                <a:solidFill>
                  <a:schemeClr val="tx1"/>
                </a:solidFill>
              </a:rPr>
              <a:t>Belonged to the Ferrers family for more than 500 years</a:t>
            </a:r>
          </a:p>
          <a:p>
            <a:endParaRPr lang="de-DE" sz="3600" dirty="0">
              <a:solidFill>
                <a:srgbClr val="FF0000"/>
              </a:solidFill>
            </a:endParaRPr>
          </a:p>
        </p:txBody>
      </p:sp>
    </p:spTree>
    <p:extLst>
      <p:ext uri="{BB962C8B-B14F-4D97-AF65-F5344CB8AC3E}">
        <p14:creationId xmlns:p14="http://schemas.microsoft.com/office/powerpoint/2010/main" val="156175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4E204-0BD7-E4E8-9DFF-0CC7333E51AC}"/>
              </a:ext>
            </a:extLst>
          </p:cNvPr>
          <p:cNvSpPr>
            <a:spLocks noGrp="1"/>
          </p:cNvSpPr>
          <p:nvPr>
            <p:ph type="title"/>
          </p:nvPr>
        </p:nvSpPr>
        <p:spPr/>
        <p:txBody>
          <a:bodyPr/>
          <a:lstStyle/>
          <a:p>
            <a:r>
              <a:rPr lang="de-DE" b="1" dirty="0"/>
              <a:t>The Beginnings of the Protestant Reformation</a:t>
            </a:r>
          </a:p>
        </p:txBody>
      </p:sp>
      <p:sp>
        <p:nvSpPr>
          <p:cNvPr id="3" name="Content Placeholder 2">
            <a:extLst>
              <a:ext uri="{FF2B5EF4-FFF2-40B4-BE49-F238E27FC236}">
                <a16:creationId xmlns:a16="http://schemas.microsoft.com/office/drawing/2014/main" id="{71A11966-4727-6964-1BFE-9C34381ADF52}"/>
              </a:ext>
            </a:extLst>
          </p:cNvPr>
          <p:cNvSpPr>
            <a:spLocks noGrp="1"/>
          </p:cNvSpPr>
          <p:nvPr>
            <p:ph idx="1"/>
          </p:nvPr>
        </p:nvSpPr>
        <p:spPr>
          <a:xfrm>
            <a:off x="838200" y="1338606"/>
            <a:ext cx="10515600" cy="4838357"/>
          </a:xfrm>
        </p:spPr>
        <p:txBody>
          <a:bodyPr>
            <a:normAutofit lnSpcReduction="10000"/>
          </a:bodyPr>
          <a:lstStyle/>
          <a:p>
            <a:endParaRPr lang="de-DE" dirty="0"/>
          </a:p>
          <a:p>
            <a:r>
              <a:rPr lang="de-DE" dirty="0"/>
              <a:t>Start of Reformation in </a:t>
            </a:r>
            <a:r>
              <a:rPr lang="de-DE" u="sng" dirty="0"/>
              <a:t>Europe</a:t>
            </a:r>
            <a:r>
              <a:rPr lang="de-DE" dirty="0"/>
              <a:t> around 1517 with the publication of </a:t>
            </a:r>
            <a:r>
              <a:rPr lang="en-GB" dirty="0"/>
              <a:t>Martin Luther’s </a:t>
            </a:r>
            <a:r>
              <a:rPr lang="de-DE" dirty="0"/>
              <a:t>theses in the German town of Wittenberg.</a:t>
            </a:r>
          </a:p>
          <a:p>
            <a:endParaRPr lang="de-DE" dirty="0"/>
          </a:p>
          <a:p>
            <a:r>
              <a:rPr lang="de-DE" dirty="0"/>
              <a:t>Reasons for the Reformation in </a:t>
            </a:r>
            <a:r>
              <a:rPr lang="de-DE" u="sng" dirty="0"/>
              <a:t>Europe</a:t>
            </a:r>
          </a:p>
          <a:p>
            <a:pPr marL="457200" lvl="1" indent="0">
              <a:buNone/>
            </a:pPr>
            <a:r>
              <a:rPr lang="de-DE" dirty="0"/>
              <a:t>-  Desire for reform of the Roman Catholic Church</a:t>
            </a:r>
          </a:p>
          <a:p>
            <a:pPr lvl="1">
              <a:buFontTx/>
              <a:buChar char="-"/>
            </a:pPr>
            <a:r>
              <a:rPr lang="de-DE" dirty="0"/>
              <a:t>Different approach to the Bible (scholastic learning vs. return to the original text of the Bible)</a:t>
            </a:r>
            <a:endParaRPr lang="de-DE" u="sng" dirty="0"/>
          </a:p>
          <a:p>
            <a:endParaRPr lang="de-DE" dirty="0"/>
          </a:p>
          <a:p>
            <a:r>
              <a:rPr lang="de-DE" dirty="0"/>
              <a:t>Reasons for the Reformation in </a:t>
            </a:r>
            <a:r>
              <a:rPr lang="de-DE" u="sng" dirty="0"/>
              <a:t>England</a:t>
            </a:r>
          </a:p>
          <a:p>
            <a:pPr marL="457200" lvl="1" indent="0">
              <a:buNone/>
            </a:pPr>
            <a:r>
              <a:rPr lang="de-DE" dirty="0"/>
              <a:t>- The king of England needed a divorce</a:t>
            </a:r>
            <a:endParaRPr lang="de-DE" u="sng" dirty="0"/>
          </a:p>
          <a:p>
            <a:pPr marL="457200" lvl="1" indent="0">
              <a:buNone/>
            </a:pPr>
            <a:endParaRPr lang="de-DE" dirty="0"/>
          </a:p>
        </p:txBody>
      </p:sp>
    </p:spTree>
    <p:extLst>
      <p:ext uri="{BB962C8B-B14F-4D97-AF65-F5344CB8AC3E}">
        <p14:creationId xmlns:p14="http://schemas.microsoft.com/office/powerpoint/2010/main" val="34224551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1178</Words>
  <Application>Microsoft Macintosh PowerPoint</Application>
  <PresentationFormat>Widescreen</PresentationFormat>
  <Paragraphs>103</Paragraphs>
  <Slides>18</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Arial Nova</vt:lpstr>
      <vt:lpstr>Calibri</vt:lpstr>
      <vt:lpstr>Calibri Light</vt:lpstr>
      <vt:lpstr>Office Theme</vt:lpstr>
      <vt:lpstr>Two Historic Houses in Warwickshire:   Packwood House and  Baddesley Clinton  </vt:lpstr>
      <vt:lpstr>Packwood House</vt:lpstr>
      <vt:lpstr>Baddesley Clinton   </vt:lpstr>
      <vt:lpstr>The National Trust for Places of Historic Interest or Natural Beauty  </vt:lpstr>
      <vt:lpstr>The National Trust, cont. </vt:lpstr>
      <vt:lpstr>Packwood House</vt:lpstr>
      <vt:lpstr>The Yew Garden of Packwood House</vt:lpstr>
      <vt:lpstr>Baddesley Clinton</vt:lpstr>
      <vt:lpstr>The Beginnings of the Protestant Reformation</vt:lpstr>
      <vt:lpstr>Henry VIII and the need for an heir</vt:lpstr>
      <vt:lpstr>Creation of the Church of England </vt:lpstr>
      <vt:lpstr>Elizabeth I and the problem with Catholics</vt:lpstr>
      <vt:lpstr>Anti-Catholicism in England</vt:lpstr>
      <vt:lpstr>Anti-Catholicism under Elizabeth I: Recusants</vt:lpstr>
      <vt:lpstr>... and Poursuivants: the “Priest-catchers”</vt:lpstr>
      <vt:lpstr>Baddesley Clinton: recusants and poursuivants </vt:lpstr>
      <vt:lpstr>Catholic Emancipation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Christoph Mick</dc:creator>
  <cp:lastModifiedBy>Mick, Christoph</cp:lastModifiedBy>
  <cp:revision>33</cp:revision>
  <dcterms:created xsi:type="dcterms:W3CDTF">2024-06-07T10:56:21Z</dcterms:created>
  <dcterms:modified xsi:type="dcterms:W3CDTF">2026-06-16T13:15:41Z</dcterms:modified>
</cp:coreProperties>
</file>