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6.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98" r:id="rId4"/>
    <p:sldMasterId id="2147483813" r:id="rId5"/>
    <p:sldMasterId id="2147483828" r:id="rId6"/>
    <p:sldMasterId id="2147483843" r:id="rId7"/>
    <p:sldMasterId id="2147483858" r:id="rId8"/>
    <p:sldMasterId id="2147483873" r:id="rId9"/>
    <p:sldMasterId id="2147483888" r:id="rId10"/>
  </p:sldMasterIdLst>
  <p:notesMasterIdLst>
    <p:notesMasterId r:id="rId22"/>
  </p:notesMasterIdLst>
  <p:handoutMasterIdLst>
    <p:handoutMasterId r:id="rId23"/>
  </p:handoutMasterIdLst>
  <p:sldIdLst>
    <p:sldId id="262" r:id="rId11"/>
    <p:sldId id="326" r:id="rId12"/>
    <p:sldId id="325" r:id="rId13"/>
    <p:sldId id="327" r:id="rId14"/>
    <p:sldId id="292" r:id="rId15"/>
    <p:sldId id="324" r:id="rId16"/>
    <p:sldId id="328" r:id="rId17"/>
    <p:sldId id="323" r:id="rId18"/>
    <p:sldId id="329" r:id="rId19"/>
    <p:sldId id="330" r:id="rId20"/>
    <p:sldId id="331" r:id="rId21"/>
  </p:sldIdLst>
  <p:sldSz cx="12192000" cy="6858000"/>
  <p:notesSz cx="6858000" cy="9144000"/>
  <p:embeddedFontLst>
    <p:embeddedFont>
      <p:font typeface="ADLaM Display" panose="02010000000000000000" pitchFamily="2" charset="0"/>
      <p:regular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avender" id="{DF27C7D5-B301-0F4B-AA0B-9F4B850547A4}">
          <p14:sldIdLst>
            <p14:sldId id="262"/>
            <p14:sldId id="326"/>
            <p14:sldId id="325"/>
            <p14:sldId id="327"/>
            <p14:sldId id="292"/>
            <p14:sldId id="324"/>
            <p14:sldId id="328"/>
            <p14:sldId id="323"/>
            <p14:sldId id="329"/>
            <p14:sldId id="330"/>
            <p14:sldId id="33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C0C0C"/>
    <a:srgbClr val="FDFC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476" autoAdjust="0"/>
  </p:normalViewPr>
  <p:slideViewPr>
    <p:cSldViewPr snapToGrid="0">
      <p:cViewPr varScale="1">
        <p:scale>
          <a:sx n="58" d="100"/>
          <a:sy n="58" d="100"/>
        </p:scale>
        <p:origin x="988"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font" Target="fonts/font1.fntdata"/><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err="1"/>
              <a:t>Hromadas</a:t>
            </a:r>
            <a:r>
              <a:rPr lang="en-GB" baseline="0" dirty="0"/>
              <a:t>’ </a:t>
            </a:r>
            <a:r>
              <a:rPr lang="en-GB" dirty="0"/>
              <a:t>responses regarding the priority needs of IDPs in their community</a:t>
            </a:r>
            <a:r>
              <a:rPr lang="en-US" dirty="0"/>
              <a:t> </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4914849190352636E-2"/>
          <c:y val="0.15464476495726498"/>
          <c:w val="0.33504907990190813"/>
          <c:h val="0.65844034900284898"/>
        </c:manualLayout>
      </c:layout>
      <c:doughnutChart>
        <c:varyColors val="1"/>
        <c:ser>
          <c:idx val="0"/>
          <c:order val="0"/>
          <c:tx>
            <c:strRef>
              <c:f>Sheet1!$B$1</c:f>
              <c:strCache>
                <c:ptCount val="1"/>
                <c:pt idx="0">
                  <c:v>Respond</c:v>
                </c:pt>
              </c:strCache>
            </c:strRef>
          </c:tx>
          <c:explosion val="39"/>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04A-4766-9F5A-69A03749223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04A-4766-9F5A-69A03749223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04A-4766-9F5A-69A03749223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04A-4766-9F5A-69A037492233}"/>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04A-4766-9F5A-69A037492233}"/>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E04A-4766-9F5A-69A037492233}"/>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E04A-4766-9F5A-69A037492233}"/>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E04A-4766-9F5A-69A03749223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Sheet1!$A$2:$A$9</c:f>
              <c:strCache>
                <c:ptCount val="8"/>
                <c:pt idx="0">
                  <c:v>Request for any assistance</c:v>
                </c:pt>
                <c:pt idx="1">
                  <c:v>Basic needs for assistance with non-perishable food products, hygiene products, etc.</c:v>
                </c:pt>
                <c:pt idx="2">
                  <c:v>Housing </c:v>
                </c:pt>
                <c:pt idx="3">
                  <c:v>Employment </c:v>
                </c:pt>
                <c:pt idx="4">
                  <c:v>Education </c:v>
                </c:pt>
                <c:pt idx="5">
                  <c:v>Psychological assistance</c:v>
                </c:pt>
                <c:pt idx="6">
                  <c:v>Medical </c:v>
                </c:pt>
                <c:pt idx="7">
                  <c:v>Lobby</c:v>
                </c:pt>
              </c:strCache>
            </c:strRef>
          </c:cat>
          <c:val>
            <c:numRef>
              <c:f>Sheet1!$B$2:$B$9</c:f>
              <c:numCache>
                <c:formatCode>General</c:formatCode>
                <c:ptCount val="8"/>
                <c:pt idx="0">
                  <c:v>78</c:v>
                </c:pt>
                <c:pt idx="1">
                  <c:v>69</c:v>
                </c:pt>
                <c:pt idx="2">
                  <c:v>45</c:v>
                </c:pt>
                <c:pt idx="3">
                  <c:v>13</c:v>
                </c:pt>
                <c:pt idx="4">
                  <c:v>14</c:v>
                </c:pt>
                <c:pt idx="5">
                  <c:v>9</c:v>
                </c:pt>
                <c:pt idx="6">
                  <c:v>6</c:v>
                </c:pt>
              </c:numCache>
            </c:numRef>
          </c:val>
          <c:extLst>
            <c:ext xmlns:c16="http://schemas.microsoft.com/office/drawing/2014/chart" uri="{C3380CC4-5D6E-409C-BE32-E72D297353CC}">
              <c16:uniqueId val="{00000010-E04A-4766-9F5A-69A037492233}"/>
            </c:ext>
          </c:extLst>
        </c:ser>
        <c:dLbls>
          <c:showLegendKey val="0"/>
          <c:showVal val="0"/>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3922189769580201"/>
          <c:y val="0.13781000712250713"/>
          <c:w val="0.59627385076647277"/>
          <c:h val="0.83231623931623933"/>
        </c:manualLayout>
      </c:layout>
      <c:overlay val="0"/>
      <c:spPr>
        <a:noFill/>
        <a:ln>
          <a:noFill/>
        </a:ln>
        <a:effectLst/>
      </c:spPr>
      <c:txPr>
        <a:bodyPr rot="0" spcFirstLastPara="1" vertOverflow="ellipsis" vert="horz" wrap="square" anchor="ctr" anchorCtr="1"/>
        <a:lstStyle/>
        <a:p>
          <a:pPr algn="l">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a:t>
            </a:fld>
            <a:endParaRPr lang="en-GB"/>
          </a:p>
        </p:txBody>
      </p:sp>
      <p:sp>
        <p:nvSpPr>
          <p:cNvPr id="5" name="Footer Placeholder 4">
            <a:extLst>
              <a:ext uri="{FF2B5EF4-FFF2-40B4-BE49-F238E27FC236}">
                <a16:creationId xmlns:a16="http://schemas.microsoft.com/office/drawing/2014/main" id="{563CC7F7-0CB9-DA6D-2028-B059ECE3341C}"/>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025200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9831F-B3D8-5E0A-7563-456A78BA01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D4025B-DD21-BE9B-9A59-C4E76918F887}"/>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58824D6D-D198-8A38-FBB7-74B3AA9B3E36}"/>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D8C26CC2-B7AD-3C1E-3DFF-BA0E018C725D}"/>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11</a:t>
            </a:fld>
            <a:endParaRPr lang="en-GB"/>
          </a:p>
        </p:txBody>
      </p:sp>
      <p:sp>
        <p:nvSpPr>
          <p:cNvPr id="5" name="Footer Placeholder 4">
            <a:extLst>
              <a:ext uri="{FF2B5EF4-FFF2-40B4-BE49-F238E27FC236}">
                <a16:creationId xmlns:a16="http://schemas.microsoft.com/office/drawing/2014/main" id="{9481EDCF-17DA-A8F3-7237-25A93BCFC014}"/>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389377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698C6-AB6B-29B1-94BC-AA0AB376A7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1BF333-5079-17A2-DC77-A72C7B474559}"/>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89A00714-B6D4-BB74-D3CC-1717DFC4B902}"/>
              </a:ext>
            </a:extLst>
          </p:cNvPr>
          <p:cNvSpPr>
            <a:spLocks noGrp="1"/>
          </p:cNvSpPr>
          <p:nvPr>
            <p:ph type="body" idx="1"/>
          </p:nvPr>
        </p:nvSpPr>
        <p:spPr>
          <a:xfrm>
            <a:off x="685800" y="4400550"/>
            <a:ext cx="5486400" cy="3600450"/>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CC62FD60-DE1B-E1B7-B968-6FA2E223CAEC}"/>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2</a:t>
            </a:fld>
            <a:endParaRPr lang="en-GB"/>
          </a:p>
        </p:txBody>
      </p:sp>
      <p:sp>
        <p:nvSpPr>
          <p:cNvPr id="5" name="Footer Placeholder 4">
            <a:extLst>
              <a:ext uri="{FF2B5EF4-FFF2-40B4-BE49-F238E27FC236}">
                <a16:creationId xmlns:a16="http://schemas.microsoft.com/office/drawing/2014/main" id="{161BCC47-9990-8B2C-F435-5C16694F1322}"/>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589538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2C8FC3-F806-355F-D546-F0DF195E86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7B624E-2646-3CD9-50E5-965172752BF9}"/>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D69BC993-C487-E116-BAE9-73B8DAF37488}"/>
              </a:ext>
            </a:extLst>
          </p:cNvPr>
          <p:cNvSpPr>
            <a:spLocks noGrp="1"/>
          </p:cNvSpPr>
          <p:nvPr>
            <p:ph type="body" idx="1"/>
          </p:nvPr>
        </p:nvSpPr>
        <p:spPr>
          <a:xfrm>
            <a:off x="685800" y="4400550"/>
            <a:ext cx="5486400" cy="3600450"/>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81FDC6E8-56B8-7BD8-7F60-1EE1A7ED4844}"/>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3</a:t>
            </a:fld>
            <a:endParaRPr lang="en-GB"/>
          </a:p>
        </p:txBody>
      </p:sp>
      <p:sp>
        <p:nvSpPr>
          <p:cNvPr id="5" name="Footer Placeholder 4">
            <a:extLst>
              <a:ext uri="{FF2B5EF4-FFF2-40B4-BE49-F238E27FC236}">
                <a16:creationId xmlns:a16="http://schemas.microsoft.com/office/drawing/2014/main" id="{93E64504-0A9E-6197-7AF9-8545696EB5CE}"/>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2464445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5D9826-30DB-981E-90EF-3D4329938B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816DC5-44D9-59A5-022D-8A231060B357}"/>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E7B6EB46-DEEF-6FCD-51B9-E71DF6372E49}"/>
              </a:ext>
            </a:extLst>
          </p:cNvPr>
          <p:cNvSpPr>
            <a:spLocks noGrp="1"/>
          </p:cNvSpPr>
          <p:nvPr>
            <p:ph type="body" idx="1"/>
          </p:nvPr>
        </p:nvSpPr>
        <p:spPr>
          <a:xfrm>
            <a:off x="685800" y="4400550"/>
            <a:ext cx="5486400" cy="3600450"/>
          </a:xfrm>
          <a:prstGeom prst="rect">
            <a:avLst/>
          </a:prstGeom>
        </p:spPr>
        <p:txBody>
          <a:bodyPr/>
          <a:lstStyle/>
          <a:p>
            <a:endParaRPr lang="en-GB" dirty="0"/>
          </a:p>
        </p:txBody>
      </p:sp>
      <p:sp>
        <p:nvSpPr>
          <p:cNvPr id="4" name="Slide Number Placeholder 3">
            <a:extLst>
              <a:ext uri="{FF2B5EF4-FFF2-40B4-BE49-F238E27FC236}">
                <a16:creationId xmlns:a16="http://schemas.microsoft.com/office/drawing/2014/main" id="{9821A99D-A2E5-1069-6072-9B94693A004E}"/>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4</a:t>
            </a:fld>
            <a:endParaRPr lang="en-GB"/>
          </a:p>
        </p:txBody>
      </p:sp>
      <p:sp>
        <p:nvSpPr>
          <p:cNvPr id="5" name="Footer Placeholder 4">
            <a:extLst>
              <a:ext uri="{FF2B5EF4-FFF2-40B4-BE49-F238E27FC236}">
                <a16:creationId xmlns:a16="http://schemas.microsoft.com/office/drawing/2014/main" id="{A2979C63-EB1E-5E63-5B75-DA26F158341E}"/>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467848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75E769-5272-BE21-ABEE-1D326B3903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0154BD-9E5C-D718-8F1A-68F26AEEC327}"/>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16099CF8-005B-CC91-1F53-A719ABFFFE0A}"/>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E2C8ADFC-682C-103F-32EF-D329D4840230}"/>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5</a:t>
            </a:fld>
            <a:endParaRPr lang="en-GB"/>
          </a:p>
        </p:txBody>
      </p:sp>
      <p:sp>
        <p:nvSpPr>
          <p:cNvPr id="5" name="Footer Placeholder 4">
            <a:extLst>
              <a:ext uri="{FF2B5EF4-FFF2-40B4-BE49-F238E27FC236}">
                <a16:creationId xmlns:a16="http://schemas.microsoft.com/office/drawing/2014/main" id="{92B3C774-8677-1EE9-02B5-37DE7D09B054}"/>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060020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Tree>
    <p:extLst>
      <p:ext uri="{BB962C8B-B14F-4D97-AF65-F5344CB8AC3E}">
        <p14:creationId xmlns:p14="http://schemas.microsoft.com/office/powerpoint/2010/main" val="93239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104CFC-EF33-A7E9-9F36-7C22DCB5D2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85D608-5C85-B734-DF00-CA896B990BA3}"/>
              </a:ext>
            </a:extLst>
          </p:cNvPr>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a:extLst>
              <a:ext uri="{FF2B5EF4-FFF2-40B4-BE49-F238E27FC236}">
                <a16:creationId xmlns:a16="http://schemas.microsoft.com/office/drawing/2014/main" id="{02F05090-7A9F-8ACA-EB78-CC3FC2D9A289}"/>
              </a:ext>
            </a:extLst>
          </p:cNvPr>
          <p:cNvSpPr>
            <a:spLocks noGrp="1"/>
          </p:cNvSpPr>
          <p:nvPr>
            <p:ph type="body" idx="1"/>
          </p:nvPr>
        </p:nvSpPr>
        <p:spPr>
          <a:xfrm>
            <a:off x="685800" y="4400550"/>
            <a:ext cx="5486400" cy="3600450"/>
          </a:xfrm>
          <a:prstGeom prst="rect">
            <a:avLst/>
          </a:prstGeom>
        </p:spPr>
        <p:txBody>
          <a:bodyPr/>
          <a:lstStyle/>
          <a:p>
            <a:endParaRPr lang="en-GB" dirty="0"/>
          </a:p>
        </p:txBody>
      </p:sp>
    </p:spTree>
    <p:extLst>
      <p:ext uri="{BB962C8B-B14F-4D97-AF65-F5344CB8AC3E}">
        <p14:creationId xmlns:p14="http://schemas.microsoft.com/office/powerpoint/2010/main" val="2343113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ED8D58-18CF-8BF4-446F-7CCDEE47BD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21D409-0BEF-6DEA-09D3-EA15FD3F59A6}"/>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E2B97912-A70B-BCCF-1F1B-249C9F005E25}"/>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E32A3579-2D7F-0C85-31C7-90D381B11E42}"/>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9</a:t>
            </a:fld>
            <a:endParaRPr lang="en-GB"/>
          </a:p>
        </p:txBody>
      </p:sp>
      <p:sp>
        <p:nvSpPr>
          <p:cNvPr id="5" name="Footer Placeholder 4">
            <a:extLst>
              <a:ext uri="{FF2B5EF4-FFF2-40B4-BE49-F238E27FC236}">
                <a16:creationId xmlns:a16="http://schemas.microsoft.com/office/drawing/2014/main" id="{18E691AF-0A64-A2B2-387F-96A271CB4631}"/>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1353456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BC07F-2D9F-A51C-13ED-91A325DB02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AFBC94-C70A-BC22-46FD-265F6FD47F93}"/>
              </a:ext>
            </a:extLst>
          </p:cNvPr>
          <p:cNvSpPr>
            <a:spLocks noGrp="1" noRot="1" noChangeAspect="1"/>
          </p:cNvSpPr>
          <p:nvPr>
            <p:ph type="sldImg"/>
          </p:nvPr>
        </p:nvSpPr>
        <p:spPr>
          <a:xfrm>
            <a:off x="685800" y="1143000"/>
            <a:ext cx="5486400" cy="3086100"/>
          </a:xfrm>
          <a:prstGeom prst="rect">
            <a:avLst/>
          </a:prstGeom>
        </p:spPr>
      </p:sp>
      <p:sp>
        <p:nvSpPr>
          <p:cNvPr id="3" name="Notes Placeholder 2">
            <a:extLst>
              <a:ext uri="{FF2B5EF4-FFF2-40B4-BE49-F238E27FC236}">
                <a16:creationId xmlns:a16="http://schemas.microsoft.com/office/drawing/2014/main" id="{F50AFF8E-C5F1-4DC0-3150-4FCF7F509144}"/>
              </a:ext>
            </a:extLst>
          </p:cNvPr>
          <p:cNvSpPr>
            <a:spLocks noGrp="1"/>
          </p:cNvSpPr>
          <p:nvPr>
            <p:ph type="body" idx="1"/>
          </p:nvPr>
        </p:nvSpPr>
        <p:spPr>
          <a:xfrm>
            <a:off x="685800" y="4400550"/>
            <a:ext cx="5486400" cy="3600450"/>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93E8AD4B-E698-128B-2775-7AE495B5C6CA}"/>
              </a:ext>
            </a:extLst>
          </p:cNvPr>
          <p:cNvSpPr>
            <a:spLocks noGrp="1"/>
          </p:cNvSpPr>
          <p:nvPr>
            <p:ph type="sldNum" sz="quarter" idx="5"/>
          </p:nvPr>
        </p:nvSpPr>
        <p:spPr>
          <a:xfrm>
            <a:off x="3884613" y="8685213"/>
            <a:ext cx="2971800" cy="458787"/>
          </a:xfrm>
          <a:prstGeom prst="rect">
            <a:avLst/>
          </a:prstGeom>
        </p:spPr>
        <p:txBody>
          <a:bodyPr/>
          <a:lstStyle/>
          <a:p>
            <a:fld id="{AD8E2137-41E1-4346-A1D3-FC14883ECB30}" type="slidenum">
              <a:rPr lang="en-GB" smtClean="0"/>
              <a:t>10</a:t>
            </a:fld>
            <a:endParaRPr lang="en-GB"/>
          </a:p>
        </p:txBody>
      </p:sp>
      <p:sp>
        <p:nvSpPr>
          <p:cNvPr id="5" name="Footer Placeholder 4">
            <a:extLst>
              <a:ext uri="{FF2B5EF4-FFF2-40B4-BE49-F238E27FC236}">
                <a16:creationId xmlns:a16="http://schemas.microsoft.com/office/drawing/2014/main" id="{23F3AF26-4546-2955-09B9-2336AEB9DA9A}"/>
              </a:ext>
            </a:extLst>
          </p:cNvPr>
          <p:cNvSpPr>
            <a:spLocks noGrp="1"/>
          </p:cNvSpPr>
          <p:nvPr>
            <p:ph type="ftr" sz="quarter" idx="4"/>
          </p:nvPr>
        </p:nvSpPr>
        <p:spPr>
          <a:xfrm>
            <a:off x="0" y="8685213"/>
            <a:ext cx="2971800" cy="458787"/>
          </a:xfrm>
          <a:prstGeom prst="rect">
            <a:avLst/>
          </a:prstGeom>
        </p:spPr>
        <p:txBody>
          <a:bodyPr/>
          <a:lstStyle/>
          <a:p>
            <a:endParaRPr lang="en-GB"/>
          </a:p>
        </p:txBody>
      </p:sp>
    </p:spTree>
    <p:extLst>
      <p:ext uri="{BB962C8B-B14F-4D97-AF65-F5344CB8AC3E}">
        <p14:creationId xmlns:p14="http://schemas.microsoft.com/office/powerpoint/2010/main" val="39070074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sv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sv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svg"/><Relationship Id="rId2" Type="http://schemas.openxmlformats.org/officeDocument/2006/relationships/image" Target="../media/image2.sv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sv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sv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6.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3" Type="http://schemas.openxmlformats.org/officeDocument/2006/relationships/slideLayout" Target="../slideLayouts/slideLayout123.xml"/><Relationship Id="rId21" Type="http://schemas.openxmlformats.org/officeDocument/2006/relationships/theme" Target="../theme/theme7.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41.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41.xml"/><Relationship Id="rId5" Type="http://schemas.openxmlformats.org/officeDocument/2006/relationships/image" Target="../media/image11.jpeg"/><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41.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DE748D1-99BE-4E66-F092-5E4F49DF8149}"/>
              </a:ext>
            </a:extLst>
          </p:cNvPr>
          <p:cNvSpPr txBox="1"/>
          <p:nvPr/>
        </p:nvSpPr>
        <p:spPr>
          <a:xfrm>
            <a:off x="1347676" y="97097"/>
            <a:ext cx="10699012" cy="3139321"/>
          </a:xfrm>
          <a:prstGeom prst="rect">
            <a:avLst/>
          </a:prstGeom>
          <a:noFill/>
        </p:spPr>
        <p:txBody>
          <a:bodyPr wrap="square">
            <a:spAutoFit/>
          </a:bodyPr>
          <a:lstStyle/>
          <a:p>
            <a:pPr algn="ctr"/>
            <a:r>
              <a:rPr lang="en-US" sz="6600" b="1" i="1" kern="1200" dirty="0">
                <a:solidFill>
                  <a:srgbClr val="0070C0"/>
                </a:solidFill>
                <a:latin typeface="Palatino" pitchFamily="2" charset="77"/>
                <a:ea typeface="Palatino" pitchFamily="2" charset="77"/>
              </a:rPr>
              <a:t>Ukrainian Diaspora Support for IDPs in Ukraine</a:t>
            </a:r>
            <a:endParaRPr lang="en-GB" sz="6600" dirty="0"/>
          </a:p>
        </p:txBody>
      </p:sp>
      <p:sp>
        <p:nvSpPr>
          <p:cNvPr id="12" name="TextBox 11">
            <a:extLst>
              <a:ext uri="{FF2B5EF4-FFF2-40B4-BE49-F238E27FC236}">
                <a16:creationId xmlns:a16="http://schemas.microsoft.com/office/drawing/2014/main" id="{B3AF0468-B215-B54B-D5EE-141A87B7C81A}"/>
              </a:ext>
            </a:extLst>
          </p:cNvPr>
          <p:cNvSpPr txBox="1"/>
          <p:nvPr/>
        </p:nvSpPr>
        <p:spPr>
          <a:xfrm>
            <a:off x="5314859" y="3098922"/>
            <a:ext cx="2764645" cy="1015663"/>
          </a:xfrm>
          <a:prstGeom prst="rect">
            <a:avLst/>
          </a:prstGeom>
          <a:noFill/>
        </p:spPr>
        <p:txBody>
          <a:bodyPr wrap="square">
            <a:spAutoFit/>
          </a:bodyPr>
          <a:lstStyle/>
          <a:p>
            <a:r>
              <a:rPr lang="en-US" sz="2000" kern="1200" dirty="0">
                <a:latin typeface="Palatino" pitchFamily="2" charset="77"/>
                <a:ea typeface="Palatino" pitchFamily="2" charset="77"/>
              </a:rPr>
              <a:t>by Maria Koinova &amp; </a:t>
            </a:r>
          </a:p>
          <a:p>
            <a:r>
              <a:rPr lang="en-US" sz="2000" kern="1200" dirty="0">
                <a:latin typeface="Palatino" pitchFamily="2" charset="77"/>
                <a:ea typeface="Palatino" pitchFamily="2" charset="77"/>
              </a:rPr>
              <a:t>Olena Miliienko</a:t>
            </a:r>
            <a:br>
              <a:rPr lang="en-US" sz="2000" kern="1200" dirty="0">
                <a:latin typeface="Palatino" pitchFamily="2" charset="77"/>
                <a:ea typeface="Palatino" pitchFamily="2" charset="77"/>
              </a:rPr>
            </a:br>
            <a:endParaRPr lang="en-GB" sz="2000" dirty="0"/>
          </a:p>
        </p:txBody>
      </p:sp>
      <p:pic>
        <p:nvPicPr>
          <p:cNvPr id="4" name="Picture 3">
            <a:extLst>
              <a:ext uri="{FF2B5EF4-FFF2-40B4-BE49-F238E27FC236}">
                <a16:creationId xmlns:a16="http://schemas.microsoft.com/office/drawing/2014/main" id="{120AB1B0-17AA-5039-3293-91B2DC9AFDED}"/>
              </a:ext>
            </a:extLst>
          </p:cNvPr>
          <p:cNvPicPr>
            <a:picLocks noChangeAspect="1"/>
          </p:cNvPicPr>
          <p:nvPr/>
        </p:nvPicPr>
        <p:blipFill>
          <a:blip r:embed="rId3"/>
          <a:stretch>
            <a:fillRect/>
          </a:stretch>
        </p:blipFill>
        <p:spPr>
          <a:xfrm>
            <a:off x="3541923" y="3767769"/>
            <a:ext cx="6549528" cy="2993133"/>
          </a:xfrm>
          <a:prstGeom prst="rect">
            <a:avLst/>
          </a:prstGeom>
        </p:spPr>
      </p:pic>
    </p:spTree>
    <p:extLst>
      <p:ext uri="{BB962C8B-B14F-4D97-AF65-F5344CB8AC3E}">
        <p14:creationId xmlns:p14="http://schemas.microsoft.com/office/powerpoint/2010/main" val="1079536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2D1C5-9EF5-AA36-237B-9A71957C8E72}"/>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C7C4EC35-4875-54AD-9A08-18B2D8134E36}"/>
              </a:ext>
            </a:extLst>
          </p:cNvPr>
          <p:cNvSpPr txBox="1"/>
          <p:nvPr/>
        </p:nvSpPr>
        <p:spPr>
          <a:xfrm>
            <a:off x="1443209" y="372354"/>
            <a:ext cx="4131325" cy="4770537"/>
          </a:xfrm>
          <a:prstGeom prst="rect">
            <a:avLst/>
          </a:prstGeom>
          <a:noFill/>
        </p:spPr>
        <p:txBody>
          <a:bodyPr wrap="square">
            <a:spAutoFit/>
          </a:bodyPr>
          <a:lstStyle/>
          <a:p>
            <a:pPr algn="just"/>
            <a:r>
              <a:rPr lang="en-GB" sz="1600" dirty="0">
                <a:latin typeface="Times New Roman" panose="02020603050405020304" pitchFamily="18" charset="0"/>
                <a:cs typeface="Times New Roman" panose="02020603050405020304" pitchFamily="18" charset="0"/>
              </a:rPr>
              <a:t>Had</a:t>
            </a:r>
            <a:r>
              <a:rPr lang="ru-RU" sz="1600" dirty="0">
                <a:latin typeface="Times New Roman" panose="02020603050405020304" pitchFamily="18" charset="0"/>
                <a:cs typeface="Times New Roman" panose="02020603050405020304" pitchFamily="18" charset="0"/>
              </a:rPr>
              <a:t> delivered numerous presentations, including</a:t>
            </a:r>
            <a:endParaRPr lang="en-GB" sz="16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GB" sz="1600" dirty="0">
                <a:latin typeface="Times New Roman" panose="02020603050405020304" pitchFamily="18" charset="0"/>
                <a:cs typeface="Times New Roman" panose="02020603050405020304" pitchFamily="18" charset="0"/>
              </a:rPr>
              <a:t>the Royal Society 2025,</a:t>
            </a:r>
          </a:p>
          <a:p>
            <a:pPr marL="342900" indent="-342900" algn="just">
              <a:buFont typeface="Wingdings" panose="05000000000000000000" pitchFamily="2" charset="2"/>
              <a:buChar char="Ø"/>
            </a:pPr>
            <a:r>
              <a:rPr lang="en-GB" sz="1600" dirty="0">
                <a:latin typeface="Times New Roman" panose="02020603050405020304" pitchFamily="18" charset="0"/>
                <a:cs typeface="Times New Roman" panose="02020603050405020304" pitchFamily="18" charset="0"/>
              </a:rPr>
              <a:t>the British Academy 2025,</a:t>
            </a:r>
          </a:p>
          <a:p>
            <a:pPr marL="342900" indent="-342900" algn="just">
              <a:buFont typeface="Wingdings" panose="05000000000000000000" pitchFamily="2" charset="2"/>
              <a:buChar char="Ø"/>
            </a:pPr>
            <a:r>
              <a:rPr lang="en-GB"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the UNA-UK 2024,</a:t>
            </a:r>
            <a:endParaRPr lang="en-GB" sz="16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en-GB" sz="1600" dirty="0">
                <a:latin typeface="Times New Roman" panose="02020603050405020304" pitchFamily="18" charset="0"/>
                <a:cs typeface="Times New Roman" panose="02020603050405020304" pitchFamily="18" charset="0"/>
              </a:rPr>
              <a:t>the </a:t>
            </a:r>
            <a:r>
              <a:rPr lang="ru-RU" sz="1600" dirty="0">
                <a:latin typeface="Times New Roman" panose="02020603050405020304" pitchFamily="18" charset="0"/>
                <a:cs typeface="Times New Roman" panose="02020603050405020304" pitchFamily="18" charset="0"/>
              </a:rPr>
              <a:t>Annual Convention </a:t>
            </a:r>
            <a:r>
              <a:rPr lang="en-GB" sz="1600" dirty="0">
                <a:latin typeface="Times New Roman" panose="02020603050405020304" pitchFamily="18" charset="0"/>
                <a:cs typeface="Times New Roman" panose="02020603050405020304" pitchFamily="18" charset="0"/>
              </a:rPr>
              <a:t>International Studies Association in San Francisco 2024, </a:t>
            </a:r>
          </a:p>
          <a:p>
            <a:pPr marL="342900" indent="-342900" algn="just">
              <a:buFont typeface="Wingdings" panose="05000000000000000000" pitchFamily="2" charset="2"/>
              <a:buChar char="Ø"/>
            </a:pPr>
            <a:r>
              <a:rPr lang="en-GB" sz="1600" dirty="0">
                <a:latin typeface="Times New Roman" panose="02020603050405020304" pitchFamily="18" charset="0"/>
                <a:cs typeface="Times New Roman" panose="02020603050405020304" pitchFamily="18" charset="0"/>
              </a:rPr>
              <a:t>the </a:t>
            </a:r>
            <a:r>
              <a:rPr lang="ru-RU" sz="1600" dirty="0">
                <a:latin typeface="Times New Roman" panose="02020603050405020304" pitchFamily="18" charset="0"/>
                <a:cs typeface="Times New Roman" panose="02020603050405020304" pitchFamily="18" charset="0"/>
              </a:rPr>
              <a:t>Annual Convention</a:t>
            </a:r>
            <a:r>
              <a:rPr lang="en-GB" sz="1600" dirty="0">
                <a:latin typeface="Times New Roman" panose="02020603050405020304" pitchFamily="18" charset="0"/>
                <a:cs typeface="Times New Roman" panose="02020603050405020304" pitchFamily="18" charset="0"/>
              </a:rPr>
              <a:t> of the International Studies Association in Chicago 2025, </a:t>
            </a:r>
          </a:p>
          <a:p>
            <a:pPr marL="342900" indent="-342900" algn="just">
              <a:buFont typeface="Wingdings" panose="05000000000000000000" pitchFamily="2" charset="2"/>
              <a:buChar char="Ø"/>
            </a:pPr>
            <a:r>
              <a:rPr lang="en-GB" sz="1600" dirty="0">
                <a:latin typeface="Times New Roman" panose="02020603050405020304" pitchFamily="18" charset="0"/>
                <a:cs typeface="Times New Roman" panose="02020603050405020304" pitchFamily="18" charset="0"/>
              </a:rPr>
              <a:t>the </a:t>
            </a:r>
            <a:r>
              <a:rPr lang="ru-RU" sz="1600" dirty="0">
                <a:latin typeface="Times New Roman" panose="02020603050405020304" pitchFamily="18" charset="0"/>
                <a:cs typeface="Times New Roman" panose="02020603050405020304" pitchFamily="18" charset="0"/>
              </a:rPr>
              <a:t>Annual Convention</a:t>
            </a:r>
            <a:r>
              <a:rPr lang="en-GB" sz="1600" dirty="0">
                <a:latin typeface="Times New Roman" panose="02020603050405020304" pitchFamily="18" charset="0"/>
                <a:cs typeface="Times New Roman" panose="02020603050405020304" pitchFamily="18" charset="0"/>
              </a:rPr>
              <a:t> of the International Studies Association in Columbus 2026, </a:t>
            </a:r>
          </a:p>
          <a:p>
            <a:pPr marL="342900" indent="-342900" algn="just">
              <a:buFont typeface="Wingdings" panose="05000000000000000000" pitchFamily="2" charset="2"/>
              <a:buChar char="Ø"/>
            </a:pPr>
            <a:r>
              <a:rPr lang="ru-RU" sz="1600" dirty="0">
                <a:latin typeface="Times New Roman" panose="02020603050405020304" pitchFamily="18" charset="0"/>
                <a:cs typeface="Times New Roman" panose="02020603050405020304" pitchFamily="18" charset="0"/>
              </a:rPr>
              <a:t>Malmö University (Sweden)</a:t>
            </a:r>
            <a:r>
              <a:rPr lang="en-GB" sz="1600" dirty="0">
                <a:latin typeface="Times New Roman" panose="02020603050405020304" pitchFamily="18" charset="0"/>
                <a:cs typeface="Times New Roman" panose="02020603050405020304" pitchFamily="18" charset="0"/>
              </a:rPr>
              <a:t> 2023,</a:t>
            </a:r>
          </a:p>
          <a:p>
            <a:pPr marL="342900" indent="-342900" algn="just">
              <a:buFont typeface="Wingdings" panose="05000000000000000000" pitchFamily="2" charset="2"/>
              <a:buChar char="Ø"/>
            </a:pPr>
            <a:r>
              <a:rPr lang="ru-RU" sz="1600" dirty="0">
                <a:latin typeface="Times New Roman" panose="02020603050405020304" pitchFamily="18" charset="0"/>
                <a:cs typeface="Times New Roman" panose="02020603050405020304" pitchFamily="18" charset="0"/>
              </a:rPr>
              <a:t>the Institute of Law-Making and Scientific-Legal Expertise of the National Academy of Sciences of Ukraine</a:t>
            </a:r>
            <a:r>
              <a:rPr lang="en-GB" sz="1600" dirty="0">
                <a:latin typeface="Times New Roman" panose="02020603050405020304" pitchFamily="18" charset="0"/>
                <a:cs typeface="Times New Roman" panose="02020603050405020304" pitchFamily="18" charset="0"/>
              </a:rPr>
              <a:t> 2023</a:t>
            </a:r>
            <a:r>
              <a:rPr lang="ru-RU" sz="1600" dirty="0">
                <a:latin typeface="Times New Roman" panose="02020603050405020304" pitchFamily="18" charset="0"/>
                <a:cs typeface="Times New Roman" panose="02020603050405020304" pitchFamily="18" charset="0"/>
              </a:rPr>
              <a:t>, </a:t>
            </a:r>
            <a:endParaRPr lang="en-GB" sz="16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Ø"/>
            </a:pPr>
            <a:r>
              <a:rPr lang="ru-RU" sz="1600" dirty="0">
                <a:latin typeface="Times New Roman" panose="02020603050405020304" pitchFamily="18" charset="0"/>
                <a:cs typeface="Times New Roman" panose="02020603050405020304" pitchFamily="18" charset="0"/>
              </a:rPr>
              <a:t>as well as at a comparative politics workshop</a:t>
            </a:r>
            <a:r>
              <a:rPr lang="en-GB" sz="1600" dirty="0">
                <a:latin typeface="Times New Roman" panose="02020603050405020304" pitchFamily="18" charset="0"/>
                <a:cs typeface="Times New Roman" panose="02020603050405020304" pitchFamily="18" charset="0"/>
              </a:rPr>
              <a:t>s</a:t>
            </a:r>
            <a:r>
              <a:rPr lang="ru-RU" sz="1600" dirty="0">
                <a:latin typeface="Times New Roman" panose="02020603050405020304" pitchFamily="18" charset="0"/>
                <a:cs typeface="Times New Roman" panose="02020603050405020304" pitchFamily="18" charset="0"/>
              </a:rPr>
              <a:t> and a research conference</a:t>
            </a:r>
            <a:r>
              <a:rPr lang="en-GB" sz="1600" dirty="0">
                <a:latin typeface="Times New Roman" panose="02020603050405020304" pitchFamily="18" charset="0"/>
                <a:cs typeface="Times New Roman" panose="02020603050405020304" pitchFamily="18" charset="0"/>
              </a:rPr>
              <a:t>s</a:t>
            </a:r>
            <a:r>
              <a:rPr lang="ru-RU" sz="1600" dirty="0">
                <a:latin typeface="Times New Roman" panose="02020603050405020304" pitchFamily="18" charset="0"/>
                <a:cs typeface="Times New Roman" panose="02020603050405020304" pitchFamily="18" charset="0"/>
              </a:rPr>
              <a:t> in PAIS department</a:t>
            </a:r>
            <a:r>
              <a:rPr lang="uk-UA"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the University of Warwick 2023-2026</a:t>
            </a:r>
            <a:r>
              <a:rPr lang="ru-RU" sz="1600" dirty="0">
                <a:latin typeface="Times New Roman" panose="02020603050405020304" pitchFamily="18" charset="0"/>
                <a:cs typeface="Times New Roman" panose="02020603050405020304" pitchFamily="18" charset="0"/>
              </a:rPr>
              <a:t>.</a:t>
            </a:r>
            <a:endParaRPr lang="en-GB" sz="1600"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84C515AF-C4F0-49A0-5338-3B7D4A7B63FC}"/>
              </a:ext>
            </a:extLst>
          </p:cNvPr>
          <p:cNvPicPr>
            <a:picLocks noChangeAspect="1"/>
          </p:cNvPicPr>
          <p:nvPr/>
        </p:nvPicPr>
        <p:blipFill>
          <a:blip r:embed="rId3"/>
          <a:stretch>
            <a:fillRect/>
          </a:stretch>
        </p:blipFill>
        <p:spPr>
          <a:xfrm>
            <a:off x="7480454" y="239977"/>
            <a:ext cx="4580492" cy="3433437"/>
          </a:xfrm>
          <a:prstGeom prst="rect">
            <a:avLst/>
          </a:prstGeom>
        </p:spPr>
      </p:pic>
      <p:pic>
        <p:nvPicPr>
          <p:cNvPr id="3" name="Picture 2">
            <a:extLst>
              <a:ext uri="{FF2B5EF4-FFF2-40B4-BE49-F238E27FC236}">
                <a16:creationId xmlns:a16="http://schemas.microsoft.com/office/drawing/2014/main" id="{3316EC6D-27D3-9E76-D3BB-FEFA3EDF73AE}"/>
              </a:ext>
            </a:extLst>
          </p:cNvPr>
          <p:cNvPicPr>
            <a:picLocks noChangeAspect="1"/>
          </p:cNvPicPr>
          <p:nvPr/>
        </p:nvPicPr>
        <p:blipFill>
          <a:blip r:embed="rId4"/>
          <a:stretch>
            <a:fillRect/>
          </a:stretch>
        </p:blipFill>
        <p:spPr>
          <a:xfrm>
            <a:off x="6096000" y="1903698"/>
            <a:ext cx="2981899" cy="4954301"/>
          </a:xfrm>
          <a:prstGeom prst="rect">
            <a:avLst/>
          </a:prstGeom>
        </p:spPr>
      </p:pic>
      <p:pic>
        <p:nvPicPr>
          <p:cNvPr id="6" name="Picture 5">
            <a:extLst>
              <a:ext uri="{FF2B5EF4-FFF2-40B4-BE49-F238E27FC236}">
                <a16:creationId xmlns:a16="http://schemas.microsoft.com/office/drawing/2014/main" id="{FC9A6DA6-45C8-D994-46A7-8BB1F023D0BF}"/>
              </a:ext>
            </a:extLst>
          </p:cNvPr>
          <p:cNvPicPr>
            <a:picLocks noChangeAspect="1"/>
          </p:cNvPicPr>
          <p:nvPr/>
        </p:nvPicPr>
        <p:blipFill>
          <a:blip r:embed="rId5"/>
          <a:stretch>
            <a:fillRect/>
          </a:stretch>
        </p:blipFill>
        <p:spPr>
          <a:xfrm>
            <a:off x="9397388" y="2952520"/>
            <a:ext cx="2628623" cy="3905479"/>
          </a:xfrm>
          <a:prstGeom prst="rect">
            <a:avLst/>
          </a:prstGeom>
        </p:spPr>
      </p:pic>
    </p:spTree>
    <p:extLst>
      <p:ext uri="{BB962C8B-B14F-4D97-AF65-F5344CB8AC3E}">
        <p14:creationId xmlns:p14="http://schemas.microsoft.com/office/powerpoint/2010/main" val="833933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7F5D32-117D-D062-247C-0183EF3CD34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6BDF99C-6C6F-C1CC-19BD-99168DFA374B}"/>
              </a:ext>
            </a:extLst>
          </p:cNvPr>
          <p:cNvSpPr txBox="1"/>
          <p:nvPr/>
        </p:nvSpPr>
        <p:spPr>
          <a:xfrm>
            <a:off x="1517574" y="462766"/>
            <a:ext cx="6097836" cy="4924425"/>
          </a:xfrm>
          <a:prstGeom prst="rect">
            <a:avLst/>
          </a:prstGeom>
          <a:noFill/>
        </p:spPr>
        <p:txBody>
          <a:bodyPr wrap="square">
            <a:spAutoFit/>
          </a:bodyPr>
          <a:lstStyle/>
          <a:p>
            <a:pPr marL="0" indent="0">
              <a:buNone/>
            </a:pPr>
            <a:r>
              <a:rPr lang="en-US" sz="4400" b="1" dirty="0">
                <a:effectLst>
                  <a:outerShdw blurRad="38100" dist="38100" dir="2700000" algn="tl">
                    <a:srgbClr val="000000">
                      <a:alpha val="43137"/>
                    </a:srgbClr>
                  </a:outerShdw>
                </a:effectLst>
                <a:latin typeface="Palatino"/>
              </a:rPr>
              <a:t>Conclusions:</a:t>
            </a:r>
            <a:endParaRPr lang="uk-UA" sz="4400" b="1" dirty="0">
              <a:effectLst>
                <a:outerShdw blurRad="38100" dist="38100" dir="2700000" algn="tl">
                  <a:srgbClr val="000000">
                    <a:alpha val="43137"/>
                  </a:srgbClr>
                </a:outerShdw>
              </a:effectLst>
              <a:latin typeface="Palatino"/>
            </a:endParaRPr>
          </a:p>
          <a:p>
            <a:pPr marL="0" indent="0">
              <a:buNone/>
            </a:pPr>
            <a:endParaRPr lang="uk-UA" dirty="0">
              <a:latin typeface="Palatino"/>
            </a:endParaRPr>
          </a:p>
          <a:p>
            <a:pPr indent="457200" algn="just"/>
            <a:r>
              <a:rPr lang="en-US" dirty="0">
                <a:latin typeface="Times New Roman" panose="02020603050405020304" pitchFamily="18" charset="0"/>
                <a:cs typeface="Times New Roman" panose="02020603050405020304" pitchFamily="18" charset="0"/>
              </a:rPr>
              <a:t>The </a:t>
            </a:r>
            <a:r>
              <a:rPr lang="uk-UA" dirty="0">
                <a:latin typeface="Times New Roman" panose="02020603050405020304" pitchFamily="18" charset="0"/>
                <a:cs typeface="Times New Roman" panose="02020603050405020304" pitchFamily="18" charset="0"/>
              </a:rPr>
              <a:t>connection</a:t>
            </a:r>
            <a:r>
              <a:rPr lang="en-US" dirty="0">
                <a:latin typeface="Times New Roman" panose="02020603050405020304" pitchFamily="18" charset="0"/>
                <a:cs typeface="Times New Roman" panose="02020603050405020304" pitchFamily="18" charset="0"/>
              </a:rPr>
              <a:t> between the diaspora,</a:t>
            </a:r>
            <a:r>
              <a:rPr lang="uk-UA" dirty="0">
                <a:latin typeface="Times New Roman" panose="02020603050405020304" pitchFamily="18" charset="0"/>
                <a:cs typeface="Times New Roman" panose="02020603050405020304" pitchFamily="18" charset="0"/>
              </a:rPr>
              <a:t> as well as to strengthen</a:t>
            </a:r>
            <a:r>
              <a:rPr lang="en-US" dirty="0" err="1">
                <a:latin typeface="Times New Roman" panose="02020603050405020304" pitchFamily="18" charset="0"/>
                <a:cs typeface="Times New Roman" panose="02020603050405020304" pitchFamily="18" charset="0"/>
              </a:rPr>
              <a:t>ing</a:t>
            </a:r>
            <a:r>
              <a:rPr lang="uk-UA" dirty="0">
                <a:latin typeface="Times New Roman" panose="02020603050405020304" pitchFamily="18" charset="0"/>
                <a:cs typeface="Times New Roman" panose="02020603050405020304" pitchFamily="18" charset="0"/>
              </a:rPr>
              <a:t> relations with partner states where they live</a:t>
            </a:r>
            <a:r>
              <a:rPr lang="en-US" dirty="0">
                <a:latin typeface="Times New Roman" panose="02020603050405020304" pitchFamily="18" charset="0"/>
                <a:cs typeface="Times New Roman" panose="02020603050405020304" pitchFamily="18" charset="0"/>
              </a:rPr>
              <a:t>, and  Ukrainians in Ukraine, especially IDPs</a:t>
            </a:r>
            <a:r>
              <a:rPr lang="uk-UA" dirty="0">
                <a:latin typeface="Times New Roman" panose="02020603050405020304" pitchFamily="18" charset="0"/>
                <a:cs typeface="Times New Roman" panose="02020603050405020304" pitchFamily="18" charset="0"/>
              </a:rPr>
              <a:t>, is necessary to achieve a strategically important goal for the post-war demographic and socio-economic development of Ukraine.</a:t>
            </a:r>
            <a:r>
              <a:rPr lang="en-US" dirty="0">
                <a:latin typeface="Times New Roman" panose="02020603050405020304" pitchFamily="18" charset="0"/>
                <a:cs typeface="Times New Roman" panose="02020603050405020304" pitchFamily="18" charset="0"/>
              </a:rPr>
              <a:t> </a:t>
            </a:r>
          </a:p>
          <a:p>
            <a:pPr indent="457200" algn="just"/>
            <a:endParaRPr lang="en-US" dirty="0">
              <a:latin typeface="Times New Roman" panose="02020603050405020304" pitchFamily="18" charset="0"/>
              <a:cs typeface="Times New Roman" panose="02020603050405020304" pitchFamily="18" charset="0"/>
            </a:endParaRPr>
          </a:p>
          <a:p>
            <a:pPr indent="457200" algn="just"/>
            <a:r>
              <a:rPr lang="en-US" dirty="0">
                <a:latin typeface="Times New Roman" panose="02020603050405020304" pitchFamily="18" charset="0"/>
                <a:cs typeface="Times New Roman" panose="02020603050405020304" pitchFamily="18" charset="0"/>
              </a:rPr>
              <a:t>Bridges between the diaspora and IDPs within Ukraine are just beginning to be built. Today, the territorial proximity of the diaspora to refugees from Ukraine who are in their host countries contributes to the diaspora focusing on this category of people, but with a </a:t>
            </a:r>
            <a:r>
              <a:rPr lang="en-US" dirty="0" err="1">
                <a:latin typeface="Times New Roman" panose="02020603050405020304" pitchFamily="18" charset="0"/>
                <a:cs typeface="Times New Roman" panose="02020603050405020304" pitchFamily="18" charset="0"/>
              </a:rPr>
              <a:t>favourable</a:t>
            </a:r>
            <a:r>
              <a:rPr lang="en-US" dirty="0">
                <a:latin typeface="Times New Roman" panose="02020603050405020304" pitchFamily="18" charset="0"/>
                <a:cs typeface="Times New Roman" panose="02020603050405020304" pitchFamily="18" charset="0"/>
              </a:rPr>
              <a:t> active policy of the authorities in Ukraine, the activity of IDPs, and the involvement of diaspora representatives in understanding the needs, the situation can significantly improve.</a:t>
            </a:r>
            <a:endParaRPr lang="en-GB"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305CC101-E8E0-6A3F-F760-8F990745FC14}"/>
              </a:ext>
            </a:extLst>
          </p:cNvPr>
          <p:cNvPicPr>
            <a:picLocks noChangeAspect="1"/>
          </p:cNvPicPr>
          <p:nvPr/>
        </p:nvPicPr>
        <p:blipFill>
          <a:blip r:embed="rId3"/>
          <a:stretch>
            <a:fillRect/>
          </a:stretch>
        </p:blipFill>
        <p:spPr>
          <a:xfrm>
            <a:off x="8136565" y="802092"/>
            <a:ext cx="3887932" cy="5609725"/>
          </a:xfrm>
          <a:prstGeom prst="rect">
            <a:avLst/>
          </a:prstGeom>
        </p:spPr>
      </p:pic>
    </p:spTree>
    <p:extLst>
      <p:ext uri="{BB962C8B-B14F-4D97-AF65-F5344CB8AC3E}">
        <p14:creationId xmlns:p14="http://schemas.microsoft.com/office/powerpoint/2010/main" val="2584347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FF0FC-6309-804D-5B46-83C166256CE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A955389-1906-DC1D-E88B-733D79EA7AE9}"/>
              </a:ext>
            </a:extLst>
          </p:cNvPr>
          <p:cNvSpPr txBox="1"/>
          <p:nvPr/>
        </p:nvSpPr>
        <p:spPr>
          <a:xfrm>
            <a:off x="3842133" y="338635"/>
            <a:ext cx="6097836" cy="1107996"/>
          </a:xfrm>
          <a:prstGeom prst="rect">
            <a:avLst/>
          </a:prstGeom>
          <a:noFill/>
        </p:spPr>
        <p:txBody>
          <a:bodyPr wrap="square">
            <a:spAutoFit/>
          </a:bodyPr>
          <a:lstStyle/>
          <a:p>
            <a:r>
              <a:rPr lang="en-US" sz="6600" i="1" dirty="0">
                <a:solidFill>
                  <a:srgbClr val="0070C0"/>
                </a:solidFill>
                <a:latin typeface="Palatino"/>
              </a:rPr>
              <a:t>Key Argument</a:t>
            </a:r>
            <a:r>
              <a:rPr lang="en-US" sz="6600" dirty="0">
                <a:solidFill>
                  <a:srgbClr val="0070C0"/>
                </a:solidFill>
              </a:rPr>
              <a:t>:</a:t>
            </a:r>
            <a:endParaRPr lang="en-GB" sz="6600" dirty="0"/>
          </a:p>
        </p:txBody>
      </p:sp>
      <p:sp>
        <p:nvSpPr>
          <p:cNvPr id="6" name="TextBox 5">
            <a:extLst>
              <a:ext uri="{FF2B5EF4-FFF2-40B4-BE49-F238E27FC236}">
                <a16:creationId xmlns:a16="http://schemas.microsoft.com/office/drawing/2014/main" id="{A238286B-88D3-F9FD-CBFD-ADD03DCA9C7A}"/>
              </a:ext>
            </a:extLst>
          </p:cNvPr>
          <p:cNvSpPr txBox="1"/>
          <p:nvPr/>
        </p:nvSpPr>
        <p:spPr>
          <a:xfrm>
            <a:off x="3158168" y="1622853"/>
            <a:ext cx="9033832" cy="4524315"/>
          </a:xfrm>
          <a:prstGeom prst="rect">
            <a:avLst/>
          </a:prstGeom>
          <a:noFill/>
        </p:spPr>
        <p:txBody>
          <a:bodyPr wrap="square">
            <a:spAutoFit/>
          </a:bodyPr>
          <a:lstStyle/>
          <a:p>
            <a:pPr indent="457200" algn="just"/>
            <a:r>
              <a:rPr lang="en-US" dirty="0">
                <a:latin typeface="Palatino"/>
              </a:rPr>
              <a:t>We argue that diaspora engagement with IDPs has occurred primarily through </a:t>
            </a:r>
            <a:r>
              <a:rPr lang="en-US" b="1" dirty="0">
                <a:latin typeface="Palatino"/>
              </a:rPr>
              <a:t>informal transnational networks </a:t>
            </a:r>
            <a:r>
              <a:rPr lang="en-US" dirty="0">
                <a:latin typeface="Palatino"/>
              </a:rPr>
              <a:t>that connect families across borders, as well as communities in both host countries and places of origin. </a:t>
            </a:r>
          </a:p>
          <a:p>
            <a:pPr indent="457200" algn="just"/>
            <a:r>
              <a:rPr lang="en-US" dirty="0">
                <a:latin typeface="Palatino"/>
              </a:rPr>
              <a:t>This support has not been institutionalized; rather, it has been largely </a:t>
            </a:r>
            <a:r>
              <a:rPr lang="en-US" b="1" dirty="0">
                <a:latin typeface="Palatino"/>
              </a:rPr>
              <a:t>ad hoc and uncoordinated</a:t>
            </a:r>
            <a:r>
              <a:rPr lang="en-US" dirty="0">
                <a:latin typeface="Palatino"/>
              </a:rPr>
              <a:t>.</a:t>
            </a:r>
          </a:p>
          <a:p>
            <a:pPr indent="457200" algn="just"/>
            <a:r>
              <a:rPr lang="en-US" dirty="0">
                <a:latin typeface="Palatino"/>
              </a:rPr>
              <a:t>Economic assistance has taken the form of occasional </a:t>
            </a:r>
            <a:r>
              <a:rPr lang="en-US" dirty="0" err="1">
                <a:latin typeface="Palatino"/>
              </a:rPr>
              <a:t>labour</a:t>
            </a:r>
            <a:r>
              <a:rPr lang="en-US" dirty="0">
                <a:latin typeface="Palatino"/>
              </a:rPr>
              <a:t> market integration initiatives and support for entrepreneurship, particularly when facilitated by IOM </a:t>
            </a:r>
            <a:r>
              <a:rPr lang="en-US" dirty="0" err="1">
                <a:latin typeface="Palatino"/>
              </a:rPr>
              <a:t>programmes</a:t>
            </a:r>
            <a:r>
              <a:rPr lang="en-US" dirty="0">
                <a:latin typeface="Palatino"/>
              </a:rPr>
              <a:t>.</a:t>
            </a:r>
          </a:p>
          <a:p>
            <a:pPr indent="457200" algn="just"/>
            <a:r>
              <a:rPr lang="en-US" dirty="0">
                <a:latin typeface="Palatino"/>
              </a:rPr>
              <a:t>Social support has been </a:t>
            </a:r>
            <a:r>
              <a:rPr lang="en-US" b="1" dirty="0">
                <a:latin typeface="Palatino"/>
              </a:rPr>
              <a:t>more diverse but similarly unstructured</a:t>
            </a:r>
            <a:r>
              <a:rPr lang="en-US" dirty="0">
                <a:latin typeface="Palatino"/>
              </a:rPr>
              <a:t>, including humanitarian aid to regions with high concentrations of IDPs, assistance to orphanages, psychological and mental health initiatives, support for IDP hubs, indirect contributions through charitable organizations funded by diaspora members, and foreign language instruction.</a:t>
            </a:r>
          </a:p>
          <a:p>
            <a:pPr indent="457200" algn="just"/>
            <a:r>
              <a:rPr lang="en-US" dirty="0">
                <a:latin typeface="Palatino"/>
              </a:rPr>
              <a:t>When formal institutions—such as international or charitable organizations—have been involved, the role of diaspora engagement has typically been indirect and mediated.</a:t>
            </a:r>
          </a:p>
        </p:txBody>
      </p:sp>
      <p:pic>
        <p:nvPicPr>
          <p:cNvPr id="8" name="Picture 7">
            <a:extLst>
              <a:ext uri="{FF2B5EF4-FFF2-40B4-BE49-F238E27FC236}">
                <a16:creationId xmlns:a16="http://schemas.microsoft.com/office/drawing/2014/main" id="{1EA1CB2E-FF6C-A094-74B4-5076E1811A92}"/>
              </a:ext>
            </a:extLst>
          </p:cNvPr>
          <p:cNvPicPr>
            <a:picLocks noChangeAspect="1"/>
          </p:cNvPicPr>
          <p:nvPr/>
        </p:nvPicPr>
        <p:blipFill>
          <a:blip r:embed="rId3"/>
          <a:stretch>
            <a:fillRect/>
          </a:stretch>
        </p:blipFill>
        <p:spPr>
          <a:xfrm>
            <a:off x="216937" y="1620077"/>
            <a:ext cx="2941231" cy="3615070"/>
          </a:xfrm>
          <a:prstGeom prst="rect">
            <a:avLst/>
          </a:prstGeom>
        </p:spPr>
      </p:pic>
    </p:spTree>
    <p:extLst>
      <p:ext uri="{BB962C8B-B14F-4D97-AF65-F5344CB8AC3E}">
        <p14:creationId xmlns:p14="http://schemas.microsoft.com/office/powerpoint/2010/main" val="125841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9D96B-0B83-56A5-5991-8D27901EA5E5}"/>
            </a:ext>
          </a:extLst>
        </p:cNvPr>
        <p:cNvGrpSpPr/>
        <p:nvPr/>
      </p:nvGrpSpPr>
      <p:grpSpPr>
        <a:xfrm>
          <a:off x="0" y="0"/>
          <a:ext cx="0" cy="0"/>
          <a:chOff x="0" y="0"/>
          <a:chExt cx="0" cy="0"/>
        </a:xfrm>
      </p:grpSpPr>
      <p:sp>
        <p:nvSpPr>
          <p:cNvPr id="14" name="TextBox 13">
            <a:extLst>
              <a:ext uri="{FF2B5EF4-FFF2-40B4-BE49-F238E27FC236}">
                <a16:creationId xmlns:a16="http://schemas.microsoft.com/office/drawing/2014/main" id="{4B47760E-DB4C-3273-EE83-5E8B85868E4D}"/>
              </a:ext>
            </a:extLst>
          </p:cNvPr>
          <p:cNvSpPr txBox="1"/>
          <p:nvPr/>
        </p:nvSpPr>
        <p:spPr>
          <a:xfrm>
            <a:off x="3462670" y="1119166"/>
            <a:ext cx="6097772" cy="1569660"/>
          </a:xfrm>
          <a:prstGeom prst="rect">
            <a:avLst/>
          </a:prstGeom>
          <a:noFill/>
        </p:spPr>
        <p:txBody>
          <a:bodyPr wrap="square">
            <a:spAutoFit/>
          </a:bodyPr>
          <a:lstStyle/>
          <a:p>
            <a:pPr algn="ctr"/>
            <a:r>
              <a:rPr lang="en-US" sz="4800" i="1" dirty="0">
                <a:solidFill>
                  <a:srgbClr val="0070C0"/>
                </a:solidFill>
                <a:latin typeface="Palatino"/>
              </a:rPr>
              <a:t>Two Key Questions Guide Our Study:</a:t>
            </a:r>
            <a:endParaRPr lang="en-GB" sz="4800" dirty="0"/>
          </a:p>
        </p:txBody>
      </p:sp>
      <p:sp>
        <p:nvSpPr>
          <p:cNvPr id="16" name="TextBox 15">
            <a:extLst>
              <a:ext uri="{FF2B5EF4-FFF2-40B4-BE49-F238E27FC236}">
                <a16:creationId xmlns:a16="http://schemas.microsoft.com/office/drawing/2014/main" id="{70A5B870-17BC-0AC1-DB12-59937D27092A}"/>
              </a:ext>
            </a:extLst>
          </p:cNvPr>
          <p:cNvSpPr txBox="1"/>
          <p:nvPr/>
        </p:nvSpPr>
        <p:spPr>
          <a:xfrm>
            <a:off x="914400" y="3089212"/>
            <a:ext cx="5393365" cy="1200329"/>
          </a:xfrm>
          <a:prstGeom prst="rect">
            <a:avLst/>
          </a:prstGeom>
          <a:noFill/>
        </p:spPr>
        <p:txBody>
          <a:bodyPr wrap="square">
            <a:spAutoFit/>
          </a:bodyPr>
          <a:lstStyle/>
          <a:p>
            <a:pPr algn="just"/>
            <a:r>
              <a:rPr lang="en-US" dirty="0">
                <a:latin typeface="Palatino"/>
              </a:rPr>
              <a:t>How have members of the Ukrainian diaspora supported—or refrained from supporting- IDPs in Ukraine since 2014, and particularly after the full-scale Russian invasion in 2022? </a:t>
            </a:r>
          </a:p>
        </p:txBody>
      </p:sp>
      <p:pic>
        <p:nvPicPr>
          <p:cNvPr id="22" name="Graphic 21" descr="Badge 1 outline">
            <a:extLst>
              <a:ext uri="{FF2B5EF4-FFF2-40B4-BE49-F238E27FC236}">
                <a16:creationId xmlns:a16="http://schemas.microsoft.com/office/drawing/2014/main" id="{DC36D969-D45D-AA8A-6A90-26763A26E010}"/>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0" y="3089212"/>
            <a:ext cx="914400" cy="914400"/>
          </a:xfrm>
          <a:prstGeom prst="rect">
            <a:avLst/>
          </a:prstGeom>
        </p:spPr>
      </p:pic>
      <p:pic>
        <p:nvPicPr>
          <p:cNvPr id="24" name="Graphic 23" descr="Badge outline">
            <a:extLst>
              <a:ext uri="{FF2B5EF4-FFF2-40B4-BE49-F238E27FC236}">
                <a16:creationId xmlns:a16="http://schemas.microsoft.com/office/drawing/2014/main" id="{93447362-A554-D3E6-E00C-A868FCAA0C53}"/>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6683688" y="3089212"/>
            <a:ext cx="914400" cy="914400"/>
          </a:xfrm>
          <a:prstGeom prst="rect">
            <a:avLst/>
          </a:prstGeom>
        </p:spPr>
      </p:pic>
      <p:sp>
        <p:nvSpPr>
          <p:cNvPr id="26" name="TextBox 25">
            <a:extLst>
              <a:ext uri="{FF2B5EF4-FFF2-40B4-BE49-F238E27FC236}">
                <a16:creationId xmlns:a16="http://schemas.microsoft.com/office/drawing/2014/main" id="{20B5E4C7-89F7-5AB3-8289-29D23F525168}"/>
              </a:ext>
            </a:extLst>
          </p:cNvPr>
          <p:cNvSpPr txBox="1"/>
          <p:nvPr/>
        </p:nvSpPr>
        <p:spPr>
          <a:xfrm>
            <a:off x="7807842" y="3089212"/>
            <a:ext cx="4384158" cy="1200329"/>
          </a:xfrm>
          <a:prstGeom prst="rect">
            <a:avLst/>
          </a:prstGeom>
          <a:noFill/>
        </p:spPr>
        <p:txBody>
          <a:bodyPr wrap="square">
            <a:spAutoFit/>
          </a:bodyPr>
          <a:lstStyle/>
          <a:p>
            <a:r>
              <a:rPr lang="en-US" dirty="0">
                <a:latin typeface="Palatino"/>
              </a:rPr>
              <a:t>How have they supported IDPs specifically on two dimensions: </a:t>
            </a:r>
          </a:p>
          <a:p>
            <a:pPr lvl="1"/>
            <a:r>
              <a:rPr lang="en-US" dirty="0">
                <a:latin typeface="Palatino"/>
              </a:rPr>
              <a:t>(1) economic and </a:t>
            </a:r>
          </a:p>
          <a:p>
            <a:pPr lvl="1"/>
            <a:r>
              <a:rPr lang="en-US" dirty="0">
                <a:latin typeface="Palatino"/>
              </a:rPr>
              <a:t>(2) social?</a:t>
            </a:r>
            <a:endParaRPr lang="en-NL" dirty="0">
              <a:latin typeface="Palatino"/>
            </a:endParaRPr>
          </a:p>
        </p:txBody>
      </p:sp>
      <p:pic>
        <p:nvPicPr>
          <p:cNvPr id="5" name="Picture 4">
            <a:extLst>
              <a:ext uri="{FF2B5EF4-FFF2-40B4-BE49-F238E27FC236}">
                <a16:creationId xmlns:a16="http://schemas.microsoft.com/office/drawing/2014/main" id="{D4429813-29D7-17FA-2024-95BCF0266303}"/>
              </a:ext>
            </a:extLst>
          </p:cNvPr>
          <p:cNvPicPr>
            <a:picLocks noChangeAspect="1"/>
          </p:cNvPicPr>
          <p:nvPr/>
        </p:nvPicPr>
        <p:blipFill>
          <a:blip r:embed="rId5"/>
          <a:stretch>
            <a:fillRect/>
          </a:stretch>
        </p:blipFill>
        <p:spPr>
          <a:xfrm>
            <a:off x="5005988" y="4905246"/>
            <a:ext cx="3011135" cy="1952754"/>
          </a:xfrm>
          <a:prstGeom prst="rect">
            <a:avLst/>
          </a:prstGeom>
        </p:spPr>
      </p:pic>
    </p:spTree>
    <p:extLst>
      <p:ext uri="{BB962C8B-B14F-4D97-AF65-F5344CB8AC3E}">
        <p14:creationId xmlns:p14="http://schemas.microsoft.com/office/powerpoint/2010/main" val="1933538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05E7EE-F2B7-24EC-0DE8-772B2028971E}"/>
            </a:ext>
          </a:extLst>
        </p:cNvPr>
        <p:cNvGrpSpPr/>
        <p:nvPr/>
      </p:nvGrpSpPr>
      <p:grpSpPr>
        <a:xfrm>
          <a:off x="0" y="0"/>
          <a:ext cx="0" cy="0"/>
          <a:chOff x="0" y="0"/>
          <a:chExt cx="0" cy="0"/>
        </a:xfrm>
      </p:grpSpPr>
      <p:sp>
        <p:nvSpPr>
          <p:cNvPr id="28" name="TextBox 27">
            <a:extLst>
              <a:ext uri="{FF2B5EF4-FFF2-40B4-BE49-F238E27FC236}">
                <a16:creationId xmlns:a16="http://schemas.microsoft.com/office/drawing/2014/main" id="{1FB94316-5220-4DC5-57E5-C0A1FA60FD12}"/>
              </a:ext>
            </a:extLst>
          </p:cNvPr>
          <p:cNvSpPr txBox="1"/>
          <p:nvPr/>
        </p:nvSpPr>
        <p:spPr>
          <a:xfrm>
            <a:off x="3654785" y="286010"/>
            <a:ext cx="7114509" cy="400110"/>
          </a:xfrm>
          <a:prstGeom prst="rect">
            <a:avLst/>
          </a:prstGeom>
          <a:noFill/>
        </p:spPr>
        <p:txBody>
          <a:bodyPr wrap="square">
            <a:spAutoFit/>
          </a:bodyPr>
          <a:lstStyle/>
          <a:p>
            <a:r>
              <a:rPr lang="en-US" sz="2000" i="1" dirty="0">
                <a:solidFill>
                  <a:schemeClr val="bg1"/>
                </a:solidFill>
                <a:latin typeface="Palatino"/>
              </a:rPr>
              <a:t>The primary data was collected through online interviews: </a:t>
            </a:r>
            <a:endParaRPr lang="en-GB" sz="2000" i="1" dirty="0">
              <a:solidFill>
                <a:schemeClr val="bg1"/>
              </a:solidFill>
            </a:endParaRPr>
          </a:p>
        </p:txBody>
      </p:sp>
      <p:graphicFrame>
        <p:nvGraphicFramePr>
          <p:cNvPr id="3" name="Table 2">
            <a:extLst>
              <a:ext uri="{FF2B5EF4-FFF2-40B4-BE49-F238E27FC236}">
                <a16:creationId xmlns:a16="http://schemas.microsoft.com/office/drawing/2014/main" id="{CEFDCB54-AA65-17B7-B637-98FD89302625}"/>
              </a:ext>
            </a:extLst>
          </p:cNvPr>
          <p:cNvGraphicFramePr>
            <a:graphicFrameLocks noGrp="1"/>
          </p:cNvGraphicFramePr>
          <p:nvPr>
            <p:extLst>
              <p:ext uri="{D42A27DB-BD31-4B8C-83A1-F6EECF244321}">
                <p14:modId xmlns:p14="http://schemas.microsoft.com/office/powerpoint/2010/main" val="263553352"/>
              </p:ext>
            </p:extLst>
          </p:nvPr>
        </p:nvGraphicFramePr>
        <p:xfrm>
          <a:off x="1687418" y="1225946"/>
          <a:ext cx="9601199" cy="4045900"/>
        </p:xfrm>
        <a:graphic>
          <a:graphicData uri="http://schemas.openxmlformats.org/drawingml/2006/table">
            <a:tbl>
              <a:tblPr firstRow="1" firstCol="1" bandRow="1">
                <a:tableStyleId>{5C22544A-7EE6-4342-B048-85BDC9FD1C3A}</a:tableStyleId>
              </a:tblPr>
              <a:tblGrid>
                <a:gridCol w="1704753">
                  <a:extLst>
                    <a:ext uri="{9D8B030D-6E8A-4147-A177-3AD203B41FA5}">
                      <a16:colId xmlns:a16="http://schemas.microsoft.com/office/drawing/2014/main" val="1443082007"/>
                    </a:ext>
                  </a:extLst>
                </a:gridCol>
                <a:gridCol w="3413052">
                  <a:extLst>
                    <a:ext uri="{9D8B030D-6E8A-4147-A177-3AD203B41FA5}">
                      <a16:colId xmlns:a16="http://schemas.microsoft.com/office/drawing/2014/main" val="1842454834"/>
                    </a:ext>
                  </a:extLst>
                </a:gridCol>
                <a:gridCol w="4483394">
                  <a:extLst>
                    <a:ext uri="{9D8B030D-6E8A-4147-A177-3AD203B41FA5}">
                      <a16:colId xmlns:a16="http://schemas.microsoft.com/office/drawing/2014/main" val="3716749887"/>
                    </a:ext>
                  </a:extLst>
                </a:gridCol>
              </a:tblGrid>
              <a:tr h="397094">
                <a:tc>
                  <a:txBody>
                    <a:bodyPr/>
                    <a:lstStyle/>
                    <a:p>
                      <a:pPr>
                        <a:lnSpc>
                          <a:spcPct val="107000"/>
                        </a:lnSpc>
                        <a:spcAft>
                          <a:spcPts val="800"/>
                        </a:spcAft>
                        <a:buNone/>
                      </a:pPr>
                      <a:r>
                        <a:rPr lang="en-GB" sz="1600" kern="100" dirty="0">
                          <a:effectLst/>
                        </a:rPr>
                        <a:t>Parameter</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dirty="0">
                          <a:effectLst/>
                        </a:rPr>
                        <a:t>🏠 IDPs in Ukraine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dirty="0">
                          <a:effectLst/>
                        </a:rPr>
                        <a:t>Ukrainian Diaspora in the UK</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233465050"/>
                  </a:ext>
                </a:extLst>
              </a:tr>
              <a:tr h="397094">
                <a:tc>
                  <a:txBody>
                    <a:bodyPr/>
                    <a:lstStyle/>
                    <a:p>
                      <a:pPr>
                        <a:lnSpc>
                          <a:spcPct val="107000"/>
                        </a:lnSpc>
                        <a:spcAft>
                          <a:spcPts val="800"/>
                        </a:spcAft>
                        <a:buNone/>
                      </a:pPr>
                      <a:r>
                        <a:rPr lang="en-GB" sz="1600" kern="100">
                          <a:effectLst/>
                        </a:rPr>
                        <a:t>Sample Size</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a:effectLst/>
                        </a:rPr>
                        <a:t>10 participants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a:effectLst/>
                        </a:rPr>
                        <a:t>10 participants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251698837"/>
                  </a:ext>
                </a:extLst>
              </a:tr>
              <a:tr h="397094">
                <a:tc>
                  <a:txBody>
                    <a:bodyPr/>
                    <a:lstStyle/>
                    <a:p>
                      <a:pPr>
                        <a:lnSpc>
                          <a:spcPct val="107000"/>
                        </a:lnSpc>
                        <a:spcAft>
                          <a:spcPts val="800"/>
                        </a:spcAft>
                        <a:buNone/>
                      </a:pPr>
                      <a:r>
                        <a:rPr lang="en-GB" sz="1600" kern="100">
                          <a:effectLst/>
                        </a:rPr>
                        <a:t>Gender</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a:effectLst/>
                        </a:rPr>
                        <a:t>👩 8 women, 👨 2 men</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a:effectLst/>
                        </a:rPr>
                        <a:t>👩 7 women, 👨 3 men</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517640134"/>
                  </a:ext>
                </a:extLst>
              </a:tr>
              <a:tr h="397094">
                <a:tc>
                  <a:txBody>
                    <a:bodyPr/>
                    <a:lstStyle/>
                    <a:p>
                      <a:pPr>
                        <a:lnSpc>
                          <a:spcPct val="107000"/>
                        </a:lnSpc>
                        <a:spcAft>
                          <a:spcPts val="800"/>
                        </a:spcAft>
                        <a:buNone/>
                      </a:pPr>
                      <a:r>
                        <a:rPr lang="en-GB" sz="1600" kern="100" dirty="0">
                          <a:effectLst/>
                        </a:rPr>
                        <a:t>Age Range</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dirty="0">
                          <a:effectLst/>
                        </a:rPr>
                        <a:t>27 – 56 years old</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a:effectLst/>
                        </a:rPr>
                        <a:t>29 – 66 years old</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389333888"/>
                  </a:ext>
                </a:extLst>
              </a:tr>
              <a:tr h="397094">
                <a:tc>
                  <a:txBody>
                    <a:bodyPr/>
                    <a:lstStyle/>
                    <a:p>
                      <a:pPr>
                        <a:lnSpc>
                          <a:spcPct val="107000"/>
                        </a:lnSpc>
                        <a:spcAft>
                          <a:spcPts val="800"/>
                        </a:spcAft>
                        <a:buNone/>
                      </a:pPr>
                      <a:r>
                        <a:rPr lang="en-GB" sz="1600" kern="100" dirty="0">
                          <a:effectLst/>
                        </a:rPr>
                        <a:t>Interview Period</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a:effectLst/>
                        </a:rPr>
                        <a:t>March – April 2025</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a:effectLst/>
                        </a:rPr>
                        <a:t>April – August 2025</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693203548"/>
                  </a:ext>
                </a:extLst>
              </a:tr>
              <a:tr h="578340">
                <a:tc>
                  <a:txBody>
                    <a:bodyPr/>
                    <a:lstStyle/>
                    <a:p>
                      <a:pPr>
                        <a:lnSpc>
                          <a:spcPct val="107000"/>
                        </a:lnSpc>
                        <a:spcAft>
                          <a:spcPts val="800"/>
                        </a:spcAft>
                        <a:buNone/>
                      </a:pPr>
                      <a:r>
                        <a:rPr lang="en-GB" sz="1600" kern="100">
                          <a:effectLst/>
                        </a:rPr>
                        <a:t>Sampling Method</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a:effectLst/>
                        </a:rPr>
                        <a:t>Purposive (via IDP organizations)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800" kern="100" dirty="0">
                          <a:effectLst/>
                        </a:rPr>
                        <a:t>Purposive (via UK diaspora organizations)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763795487"/>
                  </a:ext>
                </a:extLst>
              </a:tr>
              <a:tr h="1459780">
                <a:tc>
                  <a:txBody>
                    <a:bodyPr/>
                    <a:lstStyle/>
                    <a:p>
                      <a:pPr>
                        <a:lnSpc>
                          <a:spcPct val="107000"/>
                        </a:lnSpc>
                        <a:spcAft>
                          <a:spcPts val="800"/>
                        </a:spcAft>
                        <a:buNone/>
                      </a:pPr>
                      <a:r>
                        <a:rPr lang="en-GB" sz="1600" kern="100" dirty="0">
                          <a:effectLst/>
                        </a:rPr>
                        <a:t>Profile / Waves</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buNone/>
                      </a:pPr>
                      <a:r>
                        <a:rPr lang="en-GB" sz="1600" kern="100" dirty="0">
                          <a:effectLst/>
                        </a:rPr>
                        <a:t>• 2014 wave: Crimea, Donetsk, Luhansk</a:t>
                      </a:r>
                      <a:br>
                        <a:rPr lang="en-GB" sz="1600" kern="100" dirty="0">
                          <a:effectLst/>
                        </a:rPr>
                      </a:br>
                      <a:r>
                        <a:rPr lang="en-GB" sz="1600" kern="100" dirty="0">
                          <a:effectLst/>
                        </a:rPr>
                        <a:t>• 2022 wave: Kyiv, Sumy, Kharkiv regions</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tc>
                <a:tc>
                  <a:txBody>
                    <a:bodyPr/>
                    <a:lstStyle/>
                    <a:p>
                      <a:r>
                        <a:rPr lang="en-GB" sz="1600" kern="100" dirty="0">
                          <a:effectLst/>
                        </a:rPr>
                        <a:t>• 7 participants: Immigrated 1991–2014</a:t>
                      </a:r>
                      <a:br>
                        <a:rPr lang="en-GB" sz="1600" kern="100" dirty="0">
                          <a:effectLst/>
                        </a:rPr>
                      </a:br>
                      <a:r>
                        <a:rPr lang="en-GB" sz="1600" kern="100" dirty="0">
                          <a:effectLst/>
                        </a:rPr>
                        <a:t>• 3 participants: Second-generation </a:t>
                      </a:r>
                    </a:p>
                    <a:p>
                      <a:r>
                        <a:rPr lang="en-GB" sz="1600" kern="1200" dirty="0">
                          <a:solidFill>
                            <a:schemeClr val="dk1"/>
                          </a:solidFill>
                          <a:effectLst/>
                          <a:latin typeface="+mn-lt"/>
                          <a:ea typeface="+mn-ea"/>
                          <a:cs typeface="+mn-cs"/>
                        </a:rPr>
                        <a:t>They were born/their parents were born</a:t>
                      </a:r>
                    </a:p>
                    <a:p>
                      <a:r>
                        <a:rPr lang="en-GB" sz="1600" kern="1200" dirty="0">
                          <a:solidFill>
                            <a:schemeClr val="dk1"/>
                          </a:solidFill>
                          <a:effectLst/>
                          <a:latin typeface="+mn-lt"/>
                          <a:ea typeface="+mn-ea"/>
                          <a:cs typeface="+mn-cs"/>
                        </a:rPr>
                        <a:t>West (4 Lviv</a:t>
                      </a:r>
                      <a:r>
                        <a:rPr lang="uk-UA" sz="1600" kern="1200" dirty="0">
                          <a:solidFill>
                            <a:schemeClr val="dk1"/>
                          </a:solidFill>
                          <a:effectLst/>
                          <a:latin typeface="+mn-lt"/>
                          <a:ea typeface="+mn-ea"/>
                          <a:cs typeface="+mn-cs"/>
                        </a:rPr>
                        <a:t>, 2 </a:t>
                      </a:r>
                      <a:r>
                        <a:rPr lang="en-GB" sz="1600" kern="1200" dirty="0">
                          <a:solidFill>
                            <a:schemeClr val="dk1"/>
                          </a:solidFill>
                          <a:effectLst/>
                          <a:latin typeface="+mn-lt"/>
                          <a:ea typeface="+mn-ea"/>
                          <a:cs typeface="+mn-cs"/>
                        </a:rPr>
                        <a:t>Ivano-Frankivsk</a:t>
                      </a:r>
                      <a:r>
                        <a:rPr lang="uk-UA" sz="1600" kern="1200" dirty="0">
                          <a:solidFill>
                            <a:schemeClr val="dk1"/>
                          </a:solidFill>
                          <a:effectLst/>
                          <a:latin typeface="+mn-lt"/>
                          <a:ea typeface="+mn-ea"/>
                          <a:cs typeface="+mn-cs"/>
                        </a:rPr>
                        <a:t>,1 </a:t>
                      </a:r>
                      <a:r>
                        <a:rPr lang="en-GB" sz="1600" kern="1200" dirty="0">
                          <a:solidFill>
                            <a:schemeClr val="dk1"/>
                          </a:solidFill>
                          <a:effectLst/>
                          <a:latin typeface="+mn-lt"/>
                          <a:ea typeface="+mn-ea"/>
                          <a:cs typeface="+mn-cs"/>
                        </a:rPr>
                        <a:t>Ternopil</a:t>
                      </a:r>
                      <a:r>
                        <a:rPr lang="uk-UA" sz="1600" kern="1200" dirty="0">
                          <a:solidFill>
                            <a:schemeClr val="dk1"/>
                          </a:solidFill>
                          <a:effectLst/>
                          <a:latin typeface="+mn-lt"/>
                          <a:ea typeface="+mn-ea"/>
                          <a:cs typeface="+mn-cs"/>
                        </a:rPr>
                        <a:t>), </a:t>
                      </a:r>
                      <a:r>
                        <a:rPr lang="en-GB" sz="1600" kern="1200" dirty="0">
                          <a:solidFill>
                            <a:schemeClr val="dk1"/>
                          </a:solidFill>
                          <a:effectLst/>
                          <a:latin typeface="+mn-lt"/>
                          <a:ea typeface="+mn-ea"/>
                          <a:cs typeface="+mn-cs"/>
                        </a:rPr>
                        <a:t>Centre (1 Cherkasy, 1 Kyiv), East (1 Zaporizhzhia)</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sz="1600" kern="100" dirty="0">
                        <a:effectLst/>
                      </a:endParaRPr>
                    </a:p>
                  </a:txBody>
                  <a:tcPr marL="9525" marR="9525" marT="9525" marB="9525" anchor="ctr"/>
                </a:tc>
                <a:extLst>
                  <a:ext uri="{0D108BD9-81ED-4DB2-BD59-A6C34878D82A}">
                    <a16:rowId xmlns:a16="http://schemas.microsoft.com/office/drawing/2014/main" val="566113269"/>
                  </a:ext>
                </a:extLst>
              </a:tr>
            </a:tbl>
          </a:graphicData>
        </a:graphic>
      </p:graphicFrame>
    </p:spTree>
    <p:extLst>
      <p:ext uri="{BB962C8B-B14F-4D97-AF65-F5344CB8AC3E}">
        <p14:creationId xmlns:p14="http://schemas.microsoft.com/office/powerpoint/2010/main" val="1865490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AE2B9F-9114-BAE0-3540-A94C1569F29E}"/>
            </a:ext>
          </a:extLst>
        </p:cNvPr>
        <p:cNvGrpSpPr/>
        <p:nvPr/>
      </p:nvGrpSpPr>
      <p:grpSpPr>
        <a:xfrm>
          <a:off x="0" y="0"/>
          <a:ext cx="0" cy="0"/>
          <a:chOff x="0" y="0"/>
          <a:chExt cx="0" cy="0"/>
        </a:xfrm>
      </p:grpSpPr>
      <p:graphicFrame>
        <p:nvGraphicFramePr>
          <p:cNvPr id="38" name="Chart 37">
            <a:extLst>
              <a:ext uri="{FF2B5EF4-FFF2-40B4-BE49-F238E27FC236}">
                <a16:creationId xmlns:a16="http://schemas.microsoft.com/office/drawing/2014/main" id="{A08C73CF-0FF4-50BB-A932-EF3EE2E7D166}"/>
              </a:ext>
            </a:extLst>
          </p:cNvPr>
          <p:cNvGraphicFramePr>
            <a:graphicFrameLocks/>
          </p:cNvGraphicFramePr>
          <p:nvPr>
            <p:extLst>
              <p:ext uri="{D42A27DB-BD31-4B8C-83A1-F6EECF244321}">
                <p14:modId xmlns:p14="http://schemas.microsoft.com/office/powerpoint/2010/main" val="2542368294"/>
              </p:ext>
            </p:extLst>
          </p:nvPr>
        </p:nvGraphicFramePr>
        <p:xfrm>
          <a:off x="244549" y="1531088"/>
          <a:ext cx="11759609" cy="5326912"/>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A5FDCD23-1DCE-E834-9EAF-1D993326E9D4}"/>
              </a:ext>
            </a:extLst>
          </p:cNvPr>
          <p:cNvSpPr txBox="1"/>
          <p:nvPr/>
        </p:nvSpPr>
        <p:spPr>
          <a:xfrm>
            <a:off x="1141227" y="107454"/>
            <a:ext cx="9909545" cy="461665"/>
          </a:xfrm>
          <a:prstGeom prst="rect">
            <a:avLst/>
          </a:prstGeom>
          <a:noFill/>
        </p:spPr>
        <p:txBody>
          <a:bodyPr wrap="square">
            <a:spAutoFit/>
          </a:bodyPr>
          <a:lstStyle/>
          <a:p>
            <a:r>
              <a:rPr lang="en-US" sz="2400" i="1" dirty="0">
                <a:solidFill>
                  <a:schemeClr val="bg1"/>
                </a:solidFill>
                <a:effectLst/>
                <a:latin typeface="Palatino"/>
                <a:ea typeface="Calibri" panose="020F0502020204030204" pitchFamily="34" charset="0"/>
                <a:cs typeface="Times New Roman" panose="02020603050405020304" pitchFamily="18" charset="0"/>
              </a:rPr>
              <a:t>In addition, information requests were sent to local authorities across Ukraine:</a:t>
            </a:r>
            <a:endParaRPr lang="en-GB" sz="2400" i="1" dirty="0"/>
          </a:p>
        </p:txBody>
      </p:sp>
      <p:sp>
        <p:nvSpPr>
          <p:cNvPr id="5" name="TextBox 4">
            <a:extLst>
              <a:ext uri="{FF2B5EF4-FFF2-40B4-BE49-F238E27FC236}">
                <a16:creationId xmlns:a16="http://schemas.microsoft.com/office/drawing/2014/main" id="{CC0B87F3-E0AC-F570-AB05-6CEB9119BF92}"/>
              </a:ext>
            </a:extLst>
          </p:cNvPr>
          <p:cNvSpPr txBox="1"/>
          <p:nvPr/>
        </p:nvSpPr>
        <p:spPr>
          <a:xfrm>
            <a:off x="1141227" y="476786"/>
            <a:ext cx="10806223" cy="1200329"/>
          </a:xfrm>
          <a:prstGeom prst="rect">
            <a:avLst/>
          </a:prstGeom>
          <a:noFill/>
        </p:spPr>
        <p:txBody>
          <a:bodyPr wrap="square">
            <a:spAutoFit/>
          </a:bodyPr>
          <a:lstStyle/>
          <a:p>
            <a:pPr indent="457200" algn="just">
              <a:buNone/>
            </a:pPr>
            <a:r>
              <a:rPr lang="uk-UA" dirty="0">
                <a:solidFill>
                  <a:schemeClr val="bg1"/>
                </a:solidFill>
              </a:rPr>
              <a:t> </a:t>
            </a:r>
            <a:r>
              <a:rPr lang="en-GB" dirty="0">
                <a:solidFill>
                  <a:schemeClr val="bg1"/>
                </a:solidFill>
              </a:rPr>
              <a:t>Out of </a:t>
            </a:r>
            <a:r>
              <a:rPr lang="uk-UA" dirty="0">
                <a:solidFill>
                  <a:schemeClr val="bg1"/>
                </a:solidFill>
              </a:rPr>
              <a:t>200 responses from </a:t>
            </a:r>
            <a:r>
              <a:rPr lang="en-GB" dirty="0" err="1">
                <a:solidFill>
                  <a:schemeClr val="bg1"/>
                </a:solidFill>
              </a:rPr>
              <a:t>hromadas</a:t>
            </a:r>
            <a:r>
              <a:rPr lang="uk-UA" dirty="0">
                <a:solidFill>
                  <a:schemeClr val="bg1"/>
                </a:solidFill>
              </a:rPr>
              <a:t>, only 6 answered that local governments received assistance from the diaspora for IDPs. Of those who indicated that they received assistance from the diaspora for IDPs, they noted that it was humanitarian assistance from the diaspora from the USA, Great Britain, Poland, Germany, and pan-European religious and public associations of the Ukrainian diaspora.</a:t>
            </a:r>
            <a:endParaRPr lang="en-GB" dirty="0">
              <a:solidFill>
                <a:schemeClr val="bg1"/>
              </a:solidFill>
              <a:latin typeface="Palatino"/>
            </a:endParaRPr>
          </a:p>
        </p:txBody>
      </p:sp>
    </p:spTree>
    <p:extLst>
      <p:ext uri="{BB962C8B-B14F-4D97-AF65-F5344CB8AC3E}">
        <p14:creationId xmlns:p14="http://schemas.microsoft.com/office/powerpoint/2010/main" val="1696756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675D93-42E4-8C99-F028-B76A2025ADC5}"/>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B5A19724-DD52-F809-D15F-802F9CE96142}"/>
              </a:ext>
            </a:extLst>
          </p:cNvPr>
          <p:cNvSpPr>
            <a:spLocks noGrp="1"/>
          </p:cNvSpPr>
          <p:nvPr>
            <p:ph type="title"/>
          </p:nvPr>
        </p:nvSpPr>
        <p:spPr>
          <a:xfrm>
            <a:off x="499733" y="538538"/>
            <a:ext cx="4860001" cy="383567"/>
          </a:xfrm>
        </p:spPr>
        <p:txBody>
          <a:bodyPr wrap="square" anchor="t">
            <a:normAutofit/>
          </a:bodyPr>
          <a:lstStyle/>
          <a:p>
            <a:r>
              <a:rPr lang="en-GB"/>
              <a:t> </a:t>
            </a:r>
          </a:p>
        </p:txBody>
      </p:sp>
      <p:sp>
        <p:nvSpPr>
          <p:cNvPr id="7" name="Slide Number Placeholder 6">
            <a:extLst>
              <a:ext uri="{FF2B5EF4-FFF2-40B4-BE49-F238E27FC236}">
                <a16:creationId xmlns:a16="http://schemas.microsoft.com/office/drawing/2014/main" id="{B7999654-20DA-1E8E-7BC3-47C9D917FAA0}"/>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6</a:t>
            </a:fld>
            <a:endParaRPr lang="en-GB"/>
          </a:p>
        </p:txBody>
      </p:sp>
      <p:sp>
        <p:nvSpPr>
          <p:cNvPr id="5" name="TextBox 4">
            <a:extLst>
              <a:ext uri="{FF2B5EF4-FFF2-40B4-BE49-F238E27FC236}">
                <a16:creationId xmlns:a16="http://schemas.microsoft.com/office/drawing/2014/main" id="{2F6AA87A-08F8-9662-9662-3C44FA465E7E}"/>
              </a:ext>
            </a:extLst>
          </p:cNvPr>
          <p:cNvSpPr txBox="1"/>
          <p:nvPr/>
        </p:nvSpPr>
        <p:spPr>
          <a:xfrm>
            <a:off x="499733" y="612344"/>
            <a:ext cx="6097836" cy="5078313"/>
          </a:xfrm>
          <a:prstGeom prst="rect">
            <a:avLst/>
          </a:prstGeom>
          <a:noFill/>
        </p:spPr>
        <p:txBody>
          <a:bodyPr wrap="square">
            <a:spAutoFit/>
          </a:bodyPr>
          <a:lstStyle/>
          <a:p>
            <a:pPr indent="457200" algn="just">
              <a:buNone/>
            </a:pPr>
            <a:r>
              <a:rPr lang="uk-UA" dirty="0">
                <a:solidFill>
                  <a:schemeClr val="bg1"/>
                </a:solidFill>
              </a:rPr>
              <a:t>Based on the results of responses from </a:t>
            </a:r>
            <a:r>
              <a:rPr lang="en-GB" dirty="0" err="1">
                <a:solidFill>
                  <a:schemeClr val="bg1"/>
                </a:solidFill>
                <a:latin typeface="Palatino"/>
              </a:rPr>
              <a:t>hromadas</a:t>
            </a:r>
            <a:r>
              <a:rPr lang="uk-UA" dirty="0">
                <a:solidFill>
                  <a:schemeClr val="bg1"/>
                </a:solidFill>
              </a:rPr>
              <a:t>, interviews with IDPs and the diaspora, the main themes were highlighted: the lack of an obvious connection and channel of communication between IDPs and the diaspora, the problem of housing, jobs in the areas where IDPs have moved, the lack of connections with the diaspora, but receiving assistance from international funds and charitable organizations.</a:t>
            </a:r>
            <a:endParaRPr lang="en-GB" dirty="0">
              <a:solidFill>
                <a:schemeClr val="bg1"/>
              </a:solidFill>
            </a:endParaRPr>
          </a:p>
          <a:p>
            <a:pPr indent="457200" algn="just">
              <a:buNone/>
            </a:pPr>
            <a:endParaRPr lang="en-GB" dirty="0">
              <a:solidFill>
                <a:schemeClr val="bg1"/>
              </a:solidFill>
            </a:endParaRPr>
          </a:p>
          <a:p>
            <a:pPr indent="457200" algn="just">
              <a:buNone/>
            </a:pPr>
            <a:endParaRPr lang="en-GB" dirty="0">
              <a:solidFill>
                <a:schemeClr val="bg1"/>
              </a:solidFill>
            </a:endParaRPr>
          </a:p>
          <a:p>
            <a:pPr indent="457200" algn="just">
              <a:buNone/>
            </a:pPr>
            <a:endParaRPr lang="en-GB" dirty="0">
              <a:solidFill>
                <a:schemeClr val="bg1"/>
              </a:solidFill>
            </a:endParaRPr>
          </a:p>
          <a:p>
            <a:pPr indent="457200" algn="just">
              <a:buNone/>
            </a:pPr>
            <a:r>
              <a:rPr lang="uk-UA" dirty="0">
                <a:solidFill>
                  <a:schemeClr val="bg1"/>
                </a:solidFill>
              </a:rPr>
              <a:t> </a:t>
            </a:r>
            <a:r>
              <a:rPr lang="en-GB" dirty="0">
                <a:solidFill>
                  <a:schemeClr val="bg1"/>
                </a:solidFill>
              </a:rPr>
              <a:t>Out of </a:t>
            </a:r>
            <a:r>
              <a:rPr lang="uk-UA" dirty="0">
                <a:solidFill>
                  <a:schemeClr val="bg1"/>
                </a:solidFill>
              </a:rPr>
              <a:t>200 responses from communities, only 6 answered that local governments received assistance from the diaspora for IDPs. Of those who indicated that they received assistance from the diaspora for IDPs, they noted that it was humanitarian assistance from the diaspora from the USA, Great Britain, Poland, Germany, and pan-European religious and public associations of the Ukrainian diaspora.</a:t>
            </a:r>
            <a:endParaRPr lang="en-GB" dirty="0">
              <a:solidFill>
                <a:schemeClr val="bg1"/>
              </a:solidFill>
              <a:latin typeface="Palatino"/>
            </a:endParaRPr>
          </a:p>
        </p:txBody>
      </p:sp>
      <p:pic>
        <p:nvPicPr>
          <p:cNvPr id="8" name="Picture 7">
            <a:extLst>
              <a:ext uri="{FF2B5EF4-FFF2-40B4-BE49-F238E27FC236}">
                <a16:creationId xmlns:a16="http://schemas.microsoft.com/office/drawing/2014/main" id="{D42941F8-3F70-50E9-A4EA-DFB35BABC59F}"/>
              </a:ext>
            </a:extLst>
          </p:cNvPr>
          <p:cNvPicPr>
            <a:picLocks noChangeAspect="1"/>
          </p:cNvPicPr>
          <p:nvPr/>
        </p:nvPicPr>
        <p:blipFill>
          <a:blip r:embed="rId3"/>
          <a:stretch>
            <a:fillRect/>
          </a:stretch>
        </p:blipFill>
        <p:spPr>
          <a:xfrm>
            <a:off x="6809833" y="1432100"/>
            <a:ext cx="4291344" cy="2828925"/>
          </a:xfrm>
          <a:prstGeom prst="rect">
            <a:avLst/>
          </a:prstGeom>
        </p:spPr>
      </p:pic>
    </p:spTree>
    <p:extLst>
      <p:ext uri="{BB962C8B-B14F-4D97-AF65-F5344CB8AC3E}">
        <p14:creationId xmlns:p14="http://schemas.microsoft.com/office/powerpoint/2010/main" val="3079776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D5169A-974A-C6A1-44E9-60A53771578E}"/>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AD2893E3-88B4-799E-3740-CCB7EDABABB6}"/>
              </a:ext>
            </a:extLst>
          </p:cNvPr>
          <p:cNvPicPr>
            <a:picLocks noChangeAspect="1"/>
          </p:cNvPicPr>
          <p:nvPr/>
        </p:nvPicPr>
        <p:blipFill>
          <a:blip r:embed="rId3"/>
          <a:srcRect l="29645" r="33002"/>
          <a:stretch>
            <a:fillRect/>
          </a:stretch>
        </p:blipFill>
        <p:spPr>
          <a:xfrm>
            <a:off x="6599103" y="10"/>
            <a:ext cx="3936895" cy="685799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pic>
      <p:sp>
        <p:nvSpPr>
          <p:cNvPr id="16" name="Title 15">
            <a:extLst>
              <a:ext uri="{FF2B5EF4-FFF2-40B4-BE49-F238E27FC236}">
                <a16:creationId xmlns:a16="http://schemas.microsoft.com/office/drawing/2014/main" id="{F85FBE33-6337-25FD-77D1-DD863A803D8A}"/>
              </a:ext>
            </a:extLst>
          </p:cNvPr>
          <p:cNvSpPr>
            <a:spLocks noGrp="1"/>
          </p:cNvSpPr>
          <p:nvPr>
            <p:ph type="title"/>
          </p:nvPr>
        </p:nvSpPr>
        <p:spPr>
          <a:xfrm>
            <a:off x="499733" y="538538"/>
            <a:ext cx="4860001" cy="383567"/>
          </a:xfrm>
        </p:spPr>
        <p:txBody>
          <a:bodyPr vert="horz" wrap="square" lIns="0" tIns="0" rIns="0" bIns="0" rtlCol="0" anchor="t">
            <a:normAutofit/>
          </a:bodyPr>
          <a:lstStyle/>
          <a:p>
            <a:r>
              <a:rPr lang="en-GB" b="1" i="0" kern="1200">
                <a:latin typeface="Aptos" panose="020B0004020202020204" pitchFamily="34" charset="0"/>
                <a:ea typeface="+mj-ea"/>
                <a:cs typeface="Calibri" panose="020F0502020204030204" pitchFamily="34" charset="0"/>
              </a:rPr>
              <a:t> </a:t>
            </a:r>
          </a:p>
        </p:txBody>
      </p:sp>
      <p:sp>
        <p:nvSpPr>
          <p:cNvPr id="3" name="TextBox 2">
            <a:extLst>
              <a:ext uri="{FF2B5EF4-FFF2-40B4-BE49-F238E27FC236}">
                <a16:creationId xmlns:a16="http://schemas.microsoft.com/office/drawing/2014/main" id="{504208F8-C9FD-9358-1806-2CF5D959EA99}"/>
              </a:ext>
            </a:extLst>
          </p:cNvPr>
          <p:cNvSpPr txBox="1"/>
          <p:nvPr/>
        </p:nvSpPr>
        <p:spPr>
          <a:xfrm>
            <a:off x="499733" y="352540"/>
            <a:ext cx="5482266" cy="6505460"/>
          </a:xfrm>
          <a:prstGeom prst="rect">
            <a:avLst/>
          </a:prstGeom>
        </p:spPr>
        <p:txBody>
          <a:bodyPr vert="horz" lIns="0" tIns="0" rIns="0" bIns="0" rtlCol="0">
            <a:noAutofit/>
          </a:bodyPr>
          <a:lstStyle/>
          <a:p>
            <a:pPr indent="457200" algn="just">
              <a:lnSpc>
                <a:spcPct val="94000"/>
              </a:lnSpc>
              <a:spcAft>
                <a:spcPts val="600"/>
              </a:spcAft>
            </a:pPr>
            <a:r>
              <a:rPr lang="en-GB" sz="1600" b="0" i="0" kern="1200" spc="30" baseline="0" dirty="0">
                <a:solidFill>
                  <a:schemeClr val="bg1"/>
                </a:solidFill>
                <a:latin typeface="Aptos" panose="020B0004020202020204" pitchFamily="34" charset="0"/>
                <a:ea typeface="+mn-ea"/>
                <a:cs typeface="Calibri" panose="020F0502020204030204" pitchFamily="34" charset="0"/>
              </a:rPr>
              <a:t>This trend was also explained in the interview, where it was noted that assistance from the diaspora occurred at the personal level, IDPs also received assistance from international charitable organisations, and the diaspora reported that it sent funds to such charitable organisations. </a:t>
            </a:r>
          </a:p>
          <a:p>
            <a:pPr indent="457200" algn="just">
              <a:lnSpc>
                <a:spcPct val="94000"/>
              </a:lnSpc>
              <a:spcAft>
                <a:spcPts val="600"/>
              </a:spcAft>
            </a:pPr>
            <a:endParaRPr lang="en-GB" sz="1600" b="0" i="0" kern="1200" spc="30" baseline="0" dirty="0">
              <a:solidFill>
                <a:schemeClr val="bg1"/>
              </a:solidFill>
              <a:latin typeface="Aptos" panose="020B0004020202020204" pitchFamily="34" charset="0"/>
              <a:ea typeface="+mn-ea"/>
              <a:cs typeface="Calibri" panose="020F0502020204030204" pitchFamily="34" charset="0"/>
            </a:endParaRPr>
          </a:p>
          <a:p>
            <a:pPr indent="457200" algn="just">
              <a:lnSpc>
                <a:spcPct val="94000"/>
              </a:lnSpc>
              <a:spcAft>
                <a:spcPts val="600"/>
              </a:spcAft>
            </a:pPr>
            <a:r>
              <a:rPr lang="en-GB" sz="1600" b="0" i="0" kern="1200" spc="30" baseline="0" dirty="0">
                <a:solidFill>
                  <a:schemeClr val="bg1"/>
                </a:solidFill>
                <a:latin typeface="Aptos" panose="020B0004020202020204" pitchFamily="34" charset="0"/>
                <a:ea typeface="+mn-ea"/>
                <a:cs typeface="Calibri" panose="020F0502020204030204" pitchFamily="34" charset="0"/>
              </a:rPr>
              <a:t>The main cross-cutting theme that diaspora representatives mentioned in the interviews as an explanation for why they do not send aid to IDPs was distrust of the authorities and uncertainty that these funds would be used for good. All diaspora representatives noted during the interview that they were ready to provide funds for medical care in Ukraine. Two noted that they send donations to support the army. None of the interviewees considered investing in Ukrainian businesses, but all tried to buy Ukrainian-made products and would be ready to buy shares in Ukrainian companies if there were a transparent and understandable online platform for such investments.</a:t>
            </a:r>
          </a:p>
          <a:p>
            <a:pPr indent="457200" algn="just">
              <a:lnSpc>
                <a:spcPct val="94000"/>
              </a:lnSpc>
              <a:spcAft>
                <a:spcPts val="600"/>
              </a:spcAft>
            </a:pPr>
            <a:endParaRPr lang="en-GB" sz="1600" b="0" i="0" kern="1200" spc="30" baseline="0" dirty="0">
              <a:solidFill>
                <a:schemeClr val="bg1"/>
              </a:solidFill>
              <a:latin typeface="Aptos" panose="020B0004020202020204" pitchFamily="34" charset="0"/>
              <a:ea typeface="+mn-ea"/>
              <a:cs typeface="Calibri" panose="020F0502020204030204" pitchFamily="34" charset="0"/>
            </a:endParaRPr>
          </a:p>
          <a:p>
            <a:pPr indent="457200" algn="just">
              <a:lnSpc>
                <a:spcPct val="94000"/>
              </a:lnSpc>
              <a:spcAft>
                <a:spcPts val="600"/>
              </a:spcAft>
            </a:pPr>
            <a:r>
              <a:rPr lang="en-GB" sz="1600" b="0" i="0" kern="1200" spc="30" baseline="0" dirty="0">
                <a:solidFill>
                  <a:schemeClr val="bg1"/>
                </a:solidFill>
                <a:latin typeface="Aptos" panose="020B0004020202020204" pitchFamily="34" charset="0"/>
                <a:ea typeface="+mn-ea"/>
                <a:cs typeface="Calibri" panose="020F0502020204030204" pitchFamily="34" charset="0"/>
              </a:rPr>
              <a:t>Interviews with IDPs revealed that they would like the diaspora to actively influence the authorities in the countries where they live. IDPs point out that the best thing the diaspora can do is to be an active actor and, through broader international influence, return to fair international law on the inviolability of borders and restore the territorial integrity of Ukraine, and then IDPs will be able to return to their places of residence.</a:t>
            </a:r>
          </a:p>
        </p:txBody>
      </p:sp>
      <p:sp>
        <p:nvSpPr>
          <p:cNvPr id="7" name="Slide Number Placeholder 6">
            <a:extLst>
              <a:ext uri="{FF2B5EF4-FFF2-40B4-BE49-F238E27FC236}">
                <a16:creationId xmlns:a16="http://schemas.microsoft.com/office/drawing/2014/main" id="{2A56D224-AC80-45CC-0991-DBFFB8919498}"/>
              </a:ext>
            </a:extLst>
          </p:cNvPr>
          <p:cNvSpPr>
            <a:spLocks noGrp="1"/>
          </p:cNvSpPr>
          <p:nvPr>
            <p:ph type="sldNum" sz="quarter" idx="4"/>
          </p:nvPr>
        </p:nvSpPr>
        <p:spPr>
          <a:xfrm>
            <a:off x="499733" y="5994450"/>
            <a:ext cx="360000" cy="360000"/>
          </a:xfrm>
        </p:spPr>
        <p:txBody>
          <a:bodyPr vert="horz" wrap="square" lIns="0" tIns="0" rIns="0" bIns="0" rtlCol="0" anchor="b">
            <a:normAutofit/>
          </a:bodyPr>
          <a:lstStyle/>
          <a:p>
            <a:fld id="{E8F1A65C-595C-4736-BF40-F7D31E789466}" type="slidenum">
              <a:rPr lang="en-GB" smtClean="0"/>
              <a:pPr/>
              <a:t>7</a:t>
            </a:fld>
            <a:endParaRPr lang="en-GB"/>
          </a:p>
        </p:txBody>
      </p:sp>
    </p:spTree>
    <p:extLst>
      <p:ext uri="{BB962C8B-B14F-4D97-AF65-F5344CB8AC3E}">
        <p14:creationId xmlns:p14="http://schemas.microsoft.com/office/powerpoint/2010/main" val="4221409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5F2D9B30-F092-69FE-0510-04EED6EE0F16}"/>
              </a:ext>
            </a:extLst>
          </p:cNvPr>
          <p:cNvSpPr>
            <a:spLocks noGrp="1"/>
          </p:cNvSpPr>
          <p:nvPr>
            <p:ph type="title"/>
          </p:nvPr>
        </p:nvSpPr>
        <p:spPr>
          <a:xfrm>
            <a:off x="499733" y="538538"/>
            <a:ext cx="4860001" cy="383567"/>
          </a:xfrm>
        </p:spPr>
        <p:txBody>
          <a:bodyPr wrap="square" anchor="t">
            <a:normAutofit/>
          </a:bodyPr>
          <a:lstStyle/>
          <a:p>
            <a:r>
              <a:rPr lang="en-GB"/>
              <a:t> </a:t>
            </a:r>
          </a:p>
        </p:txBody>
      </p:sp>
      <p:sp>
        <p:nvSpPr>
          <p:cNvPr id="7" name="Slide Number Placeholder 6">
            <a:extLst>
              <a:ext uri="{FF2B5EF4-FFF2-40B4-BE49-F238E27FC236}">
                <a16:creationId xmlns:a16="http://schemas.microsoft.com/office/drawing/2014/main" id="{6447EDB0-A208-4610-339B-FE3594C7E093}"/>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8</a:t>
            </a:fld>
            <a:endParaRPr lang="en-GB"/>
          </a:p>
        </p:txBody>
      </p:sp>
      <p:sp>
        <p:nvSpPr>
          <p:cNvPr id="4" name="TextBox 3">
            <a:extLst>
              <a:ext uri="{FF2B5EF4-FFF2-40B4-BE49-F238E27FC236}">
                <a16:creationId xmlns:a16="http://schemas.microsoft.com/office/drawing/2014/main" id="{EDE9E350-C59E-4323-809C-7A1FDBFA2898}"/>
              </a:ext>
            </a:extLst>
          </p:cNvPr>
          <p:cNvSpPr txBox="1"/>
          <p:nvPr/>
        </p:nvSpPr>
        <p:spPr>
          <a:xfrm>
            <a:off x="3047114" y="229403"/>
            <a:ext cx="6097772" cy="4846840"/>
          </a:xfrm>
          <a:prstGeom prst="rect">
            <a:avLst/>
          </a:prstGeom>
          <a:noFill/>
        </p:spPr>
        <p:txBody>
          <a:bodyPr wrap="square">
            <a:spAutoFit/>
          </a:bodyPr>
          <a:lstStyle/>
          <a:p>
            <a:pPr>
              <a:lnSpc>
                <a:spcPct val="107000"/>
              </a:lnSpc>
              <a:spcAft>
                <a:spcPts val="800"/>
              </a:spcAft>
              <a:buNone/>
            </a:pPr>
            <a:r>
              <a:rPr lang="en-GB" kern="100" dirty="0">
                <a:effectLst/>
                <a:latin typeface="ADLaM Display" panose="02010000000000000000" pitchFamily="2" charset="0"/>
                <a:ea typeface="ADLaM Display" panose="02010000000000000000" pitchFamily="2" charset="0"/>
                <a:cs typeface="ADLaM Display" panose="02010000000000000000" pitchFamily="2" charset="0"/>
              </a:rPr>
              <a:t>Diaspora Initiatives Supporting IDPs and Ukraine</a:t>
            </a:r>
          </a:p>
          <a:p>
            <a:pPr>
              <a:lnSpc>
                <a:spcPct val="107000"/>
              </a:lnSpc>
              <a:spcAft>
                <a:spcPts val="800"/>
              </a:spcAft>
              <a:buNone/>
            </a:pPr>
            <a:r>
              <a:rPr lang="en-GB" kern="100" dirty="0">
                <a:effectLst/>
                <a:latin typeface="ADLaM Display" panose="02010000000000000000" pitchFamily="2" charset="0"/>
                <a:ea typeface="ADLaM Display" panose="02010000000000000000" pitchFamily="2" charset="0"/>
                <a:cs typeface="ADLaM Display" panose="02010000000000000000" pitchFamily="2" charset="0"/>
              </a:rPr>
              <a:t> </a:t>
            </a:r>
          </a:p>
          <a:p>
            <a:pPr>
              <a:lnSpc>
                <a:spcPct val="107000"/>
              </a:lnSpc>
              <a:spcAft>
                <a:spcPts val="800"/>
              </a:spcAft>
              <a:buNone/>
            </a:pPr>
            <a:br>
              <a:rPr lang="en-GB" kern="100" dirty="0">
                <a:effectLst/>
                <a:latin typeface="ADLaM Display" panose="02010000000000000000" pitchFamily="2" charset="0"/>
                <a:ea typeface="ADLaM Display" panose="02010000000000000000" pitchFamily="2" charset="0"/>
                <a:cs typeface="ADLaM Display" panose="02010000000000000000" pitchFamily="2" charset="0"/>
              </a:rPr>
            </a:br>
            <a:br>
              <a:rPr lang="en-GB" kern="100" dirty="0">
                <a:effectLst/>
                <a:latin typeface="ADLaM Display" panose="02010000000000000000" pitchFamily="2" charset="0"/>
                <a:ea typeface="ADLaM Display" panose="02010000000000000000" pitchFamily="2" charset="0"/>
                <a:cs typeface="ADLaM Display" panose="02010000000000000000" pitchFamily="2" charset="0"/>
              </a:rPr>
            </a:br>
            <a:endParaRPr lang="en-GB" kern="100" dirty="0">
              <a:effectLst/>
              <a:latin typeface="ADLaM Display" panose="02010000000000000000" pitchFamily="2" charset="0"/>
              <a:ea typeface="ADLaM Display" panose="02010000000000000000" pitchFamily="2" charset="0"/>
              <a:cs typeface="ADLaM Display" panose="02010000000000000000" pitchFamily="2" charset="0"/>
            </a:endParaRPr>
          </a:p>
          <a:p>
            <a:pPr>
              <a:lnSpc>
                <a:spcPct val="107000"/>
              </a:lnSpc>
              <a:spcAft>
                <a:spcPts val="800"/>
              </a:spcAft>
              <a:buNone/>
            </a:pPr>
            <a:br>
              <a:rPr lang="en-GB" kern="100" dirty="0">
                <a:effectLst/>
                <a:latin typeface="ADLaM Display" panose="02010000000000000000" pitchFamily="2" charset="0"/>
                <a:ea typeface="ADLaM Display" panose="02010000000000000000" pitchFamily="2" charset="0"/>
                <a:cs typeface="ADLaM Display" panose="02010000000000000000" pitchFamily="2" charset="0"/>
              </a:rPr>
            </a:br>
            <a:br>
              <a:rPr lang="en-GB" kern="100" dirty="0">
                <a:effectLst/>
                <a:latin typeface="ADLaM Display" panose="02010000000000000000" pitchFamily="2" charset="0"/>
                <a:ea typeface="ADLaM Display" panose="02010000000000000000" pitchFamily="2" charset="0"/>
                <a:cs typeface="ADLaM Display" panose="02010000000000000000" pitchFamily="2" charset="0"/>
              </a:rPr>
            </a:br>
            <a:endParaRPr lang="en-GB" kern="100" dirty="0">
              <a:effectLst/>
              <a:latin typeface="ADLaM Display" panose="02010000000000000000" pitchFamily="2" charset="0"/>
              <a:ea typeface="ADLaM Display" panose="02010000000000000000" pitchFamily="2" charset="0"/>
              <a:cs typeface="ADLaM Display" panose="02010000000000000000" pitchFamily="2" charset="0"/>
            </a:endParaRPr>
          </a:p>
          <a:p>
            <a:pPr>
              <a:lnSpc>
                <a:spcPct val="107000"/>
              </a:lnSpc>
              <a:spcAft>
                <a:spcPts val="800"/>
              </a:spcAft>
              <a:buNone/>
            </a:pPr>
            <a:br>
              <a:rPr lang="en-GB" kern="100" dirty="0">
                <a:effectLst/>
                <a:latin typeface="ADLaM Display" panose="02010000000000000000" pitchFamily="2" charset="0"/>
                <a:ea typeface="ADLaM Display" panose="02010000000000000000" pitchFamily="2" charset="0"/>
                <a:cs typeface="ADLaM Display" panose="02010000000000000000" pitchFamily="2" charset="0"/>
              </a:rPr>
            </a:br>
            <a:endParaRPr lang="en-GB" kern="100" dirty="0">
              <a:effectLst/>
              <a:latin typeface="ADLaM Display" panose="02010000000000000000" pitchFamily="2" charset="0"/>
              <a:ea typeface="ADLaM Display" panose="02010000000000000000" pitchFamily="2" charset="0"/>
              <a:cs typeface="ADLaM Display" panose="02010000000000000000" pitchFamily="2" charset="0"/>
            </a:endParaRPr>
          </a:p>
          <a:p>
            <a:pPr>
              <a:lnSpc>
                <a:spcPct val="107000"/>
              </a:lnSpc>
              <a:spcAft>
                <a:spcPts val="800"/>
              </a:spcAft>
              <a:buNone/>
            </a:pPr>
            <a:br>
              <a:rPr lang="en-GB" kern="100" dirty="0">
                <a:effectLst/>
                <a:latin typeface="ADLaM Display" panose="02010000000000000000" pitchFamily="2" charset="0"/>
                <a:ea typeface="ADLaM Display" panose="02010000000000000000" pitchFamily="2" charset="0"/>
                <a:cs typeface="ADLaM Display" panose="02010000000000000000" pitchFamily="2" charset="0"/>
              </a:rPr>
            </a:br>
            <a:endParaRPr lang="en-GB" kern="100" dirty="0">
              <a:effectLst/>
              <a:latin typeface="ADLaM Display" panose="02010000000000000000" pitchFamily="2" charset="0"/>
              <a:ea typeface="ADLaM Display" panose="02010000000000000000" pitchFamily="2" charset="0"/>
              <a:cs typeface="ADLaM Display" panose="02010000000000000000" pitchFamily="2" charset="0"/>
            </a:endParaRPr>
          </a:p>
          <a:p>
            <a:pPr>
              <a:lnSpc>
                <a:spcPct val="107000"/>
              </a:lnSpc>
              <a:spcAft>
                <a:spcPts val="800"/>
              </a:spcAft>
              <a:buNone/>
            </a:pPr>
            <a:br>
              <a:rPr lang="en-GB" kern="100" dirty="0">
                <a:effectLst/>
                <a:latin typeface="ADLaM Display" panose="02010000000000000000" pitchFamily="2" charset="0"/>
                <a:ea typeface="ADLaM Display" panose="02010000000000000000" pitchFamily="2" charset="0"/>
                <a:cs typeface="ADLaM Display" panose="02010000000000000000" pitchFamily="2" charset="0"/>
              </a:rPr>
            </a:br>
            <a:endParaRPr lang="en-GB" kern="100" dirty="0">
              <a:effectLst/>
              <a:latin typeface="ADLaM Display" panose="02010000000000000000" pitchFamily="2" charset="0"/>
              <a:ea typeface="ADLaM Display" panose="02010000000000000000" pitchFamily="2" charset="0"/>
              <a:cs typeface="ADLaM Display" panose="02010000000000000000" pitchFamily="2" charset="0"/>
            </a:endParaRPr>
          </a:p>
        </p:txBody>
      </p:sp>
      <p:graphicFrame>
        <p:nvGraphicFramePr>
          <p:cNvPr id="5" name="Table 4">
            <a:extLst>
              <a:ext uri="{FF2B5EF4-FFF2-40B4-BE49-F238E27FC236}">
                <a16:creationId xmlns:a16="http://schemas.microsoft.com/office/drawing/2014/main" id="{9CAAD2B9-75E8-C7F6-F326-C2ECF9D53950}"/>
              </a:ext>
            </a:extLst>
          </p:cNvPr>
          <p:cNvGraphicFramePr>
            <a:graphicFrameLocks noGrp="1"/>
          </p:cNvGraphicFramePr>
          <p:nvPr>
            <p:extLst>
              <p:ext uri="{D42A27DB-BD31-4B8C-83A1-F6EECF244321}">
                <p14:modId xmlns:p14="http://schemas.microsoft.com/office/powerpoint/2010/main" val="2902939997"/>
              </p:ext>
            </p:extLst>
          </p:nvPr>
        </p:nvGraphicFramePr>
        <p:xfrm>
          <a:off x="1" y="637952"/>
          <a:ext cx="11015330" cy="6194663"/>
        </p:xfrm>
        <a:graphic>
          <a:graphicData uri="http://schemas.openxmlformats.org/drawingml/2006/table">
            <a:tbl>
              <a:tblPr firstRow="1" firstCol="1" bandRow="1">
                <a:tableStyleId>{5C22544A-7EE6-4342-B048-85BDC9FD1C3A}</a:tableStyleId>
              </a:tblPr>
              <a:tblGrid>
                <a:gridCol w="1329069">
                  <a:extLst>
                    <a:ext uri="{9D8B030D-6E8A-4147-A177-3AD203B41FA5}">
                      <a16:colId xmlns:a16="http://schemas.microsoft.com/office/drawing/2014/main" val="983712342"/>
                    </a:ext>
                  </a:extLst>
                </a:gridCol>
                <a:gridCol w="4682279">
                  <a:extLst>
                    <a:ext uri="{9D8B030D-6E8A-4147-A177-3AD203B41FA5}">
                      <a16:colId xmlns:a16="http://schemas.microsoft.com/office/drawing/2014/main" val="1290464537"/>
                    </a:ext>
                  </a:extLst>
                </a:gridCol>
                <a:gridCol w="5003982">
                  <a:extLst>
                    <a:ext uri="{9D8B030D-6E8A-4147-A177-3AD203B41FA5}">
                      <a16:colId xmlns:a16="http://schemas.microsoft.com/office/drawing/2014/main" val="1830547678"/>
                    </a:ext>
                  </a:extLst>
                </a:gridCol>
              </a:tblGrid>
              <a:tr h="522257">
                <a:tc>
                  <a:txBody>
                    <a:bodyPr/>
                    <a:lstStyle/>
                    <a:p>
                      <a:pPr>
                        <a:lnSpc>
                          <a:spcPct val="107000"/>
                        </a:lnSpc>
                        <a:spcAft>
                          <a:spcPts val="800"/>
                        </a:spcAft>
                        <a:buNone/>
                      </a:pPr>
                      <a:r>
                        <a:rPr lang="en-GB" sz="1600" kern="100">
                          <a:effectLst/>
                        </a:rPr>
                        <a:t>Initiative Area</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a:effectLst/>
                        </a:rPr>
                        <a:t>Key Diaspora Actions &amp; Projects</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a:effectLst/>
                        </a:rPr>
                        <a:t>Expectations / Barriers</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extLst>
                  <a:ext uri="{0D108BD9-81ED-4DB2-BD59-A6C34878D82A}">
                    <a16:rowId xmlns:a16="http://schemas.microsoft.com/office/drawing/2014/main" val="529182419"/>
                  </a:ext>
                </a:extLst>
              </a:tr>
              <a:tr h="833692">
                <a:tc>
                  <a:txBody>
                    <a:bodyPr/>
                    <a:lstStyle/>
                    <a:p>
                      <a:pPr>
                        <a:lnSpc>
                          <a:spcPct val="107000"/>
                        </a:lnSpc>
                        <a:spcAft>
                          <a:spcPts val="800"/>
                        </a:spcAft>
                        <a:buNone/>
                      </a:pPr>
                      <a:r>
                        <a:rPr lang="en-GB" sz="1600" kern="100">
                          <a:effectLst/>
                        </a:rPr>
                        <a:t>📚 Culture &amp; Education</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dirty="0">
                          <a:effectLst/>
                        </a:rPr>
                        <a:t>• Ukrainian books sent to children in Eastern Ukraine</a:t>
                      </a:r>
                      <a:br>
                        <a:rPr lang="en-GB" sz="1600" kern="100" dirty="0">
                          <a:effectLst/>
                        </a:rPr>
                      </a:br>
                      <a:r>
                        <a:rPr lang="en-GB" sz="1600" kern="100" dirty="0">
                          <a:effectLst/>
                        </a:rPr>
                        <a:t>• Free online language courses taught by diaspora</a:t>
                      </a:r>
                      <a:br>
                        <a:rPr lang="en-GB" sz="1600" kern="100" dirty="0">
                          <a:effectLst/>
                        </a:rPr>
                      </a:br>
                      <a:r>
                        <a:rPr lang="en-GB" sz="1600" kern="100" dirty="0">
                          <a:effectLst/>
                        </a:rPr>
                        <a:t>• Scholarships &amp; economic integration training</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a:effectLst/>
                        </a:rPr>
                        <a:t>Expectations of more professional trainings with certificates that will be officially recognised and help to find a job</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extLst>
                  <a:ext uri="{0D108BD9-81ED-4DB2-BD59-A6C34878D82A}">
                    <a16:rowId xmlns:a16="http://schemas.microsoft.com/office/drawing/2014/main" val="3209769046"/>
                  </a:ext>
                </a:extLst>
              </a:tr>
              <a:tr h="833692">
                <a:tc>
                  <a:txBody>
                    <a:bodyPr/>
                    <a:lstStyle/>
                    <a:p>
                      <a:pPr>
                        <a:lnSpc>
                          <a:spcPct val="107000"/>
                        </a:lnSpc>
                        <a:spcAft>
                          <a:spcPts val="800"/>
                        </a:spcAft>
                        <a:buNone/>
                      </a:pPr>
                      <a:r>
                        <a:rPr lang="en-GB" sz="1600" kern="100">
                          <a:effectLst/>
                        </a:rPr>
                        <a:t>🏥 Humanitarian Aid</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a:effectLst/>
                        </a:rPr>
                        <a:t>• Evacuation of orphanages from Eastern Ukraine</a:t>
                      </a:r>
                      <a:br>
                        <a:rPr lang="en-GB" sz="1600" kern="100">
                          <a:effectLst/>
                        </a:rPr>
                      </a:br>
                      <a:r>
                        <a:rPr lang="en-GB" sz="1600" kern="100">
                          <a:effectLst/>
                        </a:rPr>
                        <a:t>• Funding for medical care and treatment</a:t>
                      </a:r>
                      <a:br>
                        <a:rPr lang="en-GB" sz="1600" kern="100">
                          <a:effectLst/>
                        </a:rPr>
                      </a:br>
                      <a:r>
                        <a:rPr lang="en-GB" sz="1600" kern="100">
                          <a:effectLst/>
                        </a:rPr>
                        <a:t>• Relief supplies sent to high-density IDP areas</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dirty="0">
                          <a:effectLst/>
                        </a:rPr>
                        <a:t>Expectations for medical aid for IDPs are only at the first stage, then psychological help is much more needed for IDPs</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extLst>
                  <a:ext uri="{0D108BD9-81ED-4DB2-BD59-A6C34878D82A}">
                    <a16:rowId xmlns:a16="http://schemas.microsoft.com/office/drawing/2014/main" val="2603201131"/>
                  </a:ext>
                </a:extLst>
              </a:tr>
              <a:tr h="1647882">
                <a:tc>
                  <a:txBody>
                    <a:bodyPr/>
                    <a:lstStyle/>
                    <a:p>
                      <a:pPr>
                        <a:lnSpc>
                          <a:spcPct val="107000"/>
                        </a:lnSpc>
                        <a:spcAft>
                          <a:spcPts val="800"/>
                        </a:spcAft>
                        <a:buNone/>
                      </a:pPr>
                      <a:r>
                        <a:rPr lang="en-GB" sz="1600" kern="100" dirty="0">
                          <a:effectLst/>
                        </a:rPr>
                        <a:t>💼 Business &amp; Investment</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a:effectLst/>
                        </a:rPr>
                        <a:t>• SME support through IOM programs</a:t>
                      </a:r>
                      <a:br>
                        <a:rPr lang="en-GB" sz="1600" kern="100">
                          <a:effectLst/>
                        </a:rPr>
                      </a:br>
                      <a:r>
                        <a:rPr lang="en-GB" sz="1600" kern="100">
                          <a:effectLst/>
                        </a:rPr>
                        <a:t>• Purchasing Ukrainian-made products</a:t>
                      </a:r>
                      <a:endParaRPr lang="en-GB" sz="1600" kern="10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dirty="0">
                          <a:effectLst/>
                        </a:rPr>
                        <a:t>• Barrier: Diaspora have a lack of trust in investment for Ukrainian business, because of corruption and bureaucratic  boundaries of authorities</a:t>
                      </a:r>
                      <a:br>
                        <a:rPr lang="en-GB" sz="1600" kern="100" dirty="0">
                          <a:effectLst/>
                        </a:rPr>
                      </a:br>
                      <a:r>
                        <a:rPr lang="en-GB" sz="1600" kern="100" dirty="0">
                          <a:effectLst/>
                        </a:rPr>
                        <a:t>• Need: Transparent online investment in Ukrainian business platforms, available in different countries for diaspora </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extLst>
                  <a:ext uri="{0D108BD9-81ED-4DB2-BD59-A6C34878D82A}">
                    <a16:rowId xmlns:a16="http://schemas.microsoft.com/office/drawing/2014/main" val="4282346588"/>
                  </a:ext>
                </a:extLst>
              </a:tr>
              <a:tr h="2319686">
                <a:tc>
                  <a:txBody>
                    <a:bodyPr/>
                    <a:lstStyle/>
                    <a:p>
                      <a:pPr>
                        <a:lnSpc>
                          <a:spcPct val="107000"/>
                        </a:lnSpc>
                        <a:spcAft>
                          <a:spcPts val="800"/>
                        </a:spcAft>
                        <a:buNone/>
                      </a:pPr>
                      <a:r>
                        <a:rPr lang="en-GB" sz="1600" kern="100" dirty="0">
                          <a:effectLst/>
                        </a:rPr>
                        <a:t>📢 Diplomacy &amp; Advocacy</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dirty="0">
                          <a:effectLst/>
                        </a:rPr>
                        <a:t>• Lobbying at the governments for political support</a:t>
                      </a:r>
                      <a:br>
                        <a:rPr lang="en-GB" sz="1600" kern="100" dirty="0">
                          <a:effectLst/>
                        </a:rPr>
                      </a:br>
                      <a:r>
                        <a:rPr lang="en-GB" sz="1600" kern="100" dirty="0">
                          <a:effectLst/>
                        </a:rPr>
                        <a:t>• Advocating for international law and border integrity</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tc>
                  <a:txBody>
                    <a:bodyPr/>
                    <a:lstStyle/>
                    <a:p>
                      <a:pPr>
                        <a:lnSpc>
                          <a:spcPct val="107000"/>
                        </a:lnSpc>
                        <a:spcAft>
                          <a:spcPts val="800"/>
                        </a:spcAft>
                        <a:buNone/>
                      </a:pPr>
                      <a:r>
                        <a:rPr lang="en-GB" sz="1600" kern="100" dirty="0">
                          <a:effectLst/>
                        </a:rPr>
                        <a:t>• IDPs’ Goal: Interviews with IDPs revealed that they would like the diaspora to actively influence the authorities in the countries where they live. IDPs point out that the best thing the diaspora can do is to be an active actor and, through broader international influence, return to fair international law on the inviolability of borders and restore the territorial integrity of Ukraine, and then IDPs will be able to return to their places of residence.</a:t>
                      </a:r>
                      <a:endParaRPr lang="en-GB" sz="1600" kern="100" dirty="0">
                        <a:effectLst/>
                        <a:latin typeface="Aptos" panose="020B0004020202020204" pitchFamily="34" charset="0"/>
                        <a:ea typeface="Aptos" panose="020B0004020202020204" pitchFamily="34" charset="0"/>
                        <a:cs typeface="Times New Roman" panose="02020603050405020304" pitchFamily="18" charset="0"/>
                      </a:endParaRPr>
                    </a:p>
                  </a:txBody>
                  <a:tcPr marL="8868" marR="8868" marT="8868" marB="8868" anchor="ctr"/>
                </a:tc>
                <a:extLst>
                  <a:ext uri="{0D108BD9-81ED-4DB2-BD59-A6C34878D82A}">
                    <a16:rowId xmlns:a16="http://schemas.microsoft.com/office/drawing/2014/main" val="1584081052"/>
                  </a:ext>
                </a:extLst>
              </a:tr>
            </a:tbl>
          </a:graphicData>
        </a:graphic>
      </p:graphicFrame>
    </p:spTree>
    <p:extLst>
      <p:ext uri="{BB962C8B-B14F-4D97-AF65-F5344CB8AC3E}">
        <p14:creationId xmlns:p14="http://schemas.microsoft.com/office/powerpoint/2010/main" val="2213898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3F261-CE11-E02A-D6B8-F2DF227EFB4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F2FCDE2-12D5-D8D6-4E1B-42020428C121}"/>
              </a:ext>
            </a:extLst>
          </p:cNvPr>
          <p:cNvSpPr txBox="1"/>
          <p:nvPr/>
        </p:nvSpPr>
        <p:spPr>
          <a:xfrm>
            <a:off x="95480" y="2069818"/>
            <a:ext cx="5468038" cy="3416320"/>
          </a:xfrm>
          <a:prstGeom prst="rect">
            <a:avLst/>
          </a:prstGeom>
          <a:noFill/>
        </p:spPr>
        <p:txBody>
          <a:bodyPr wrap="square">
            <a:spAutoFit/>
          </a:bodyPr>
          <a:lstStyle/>
          <a:p>
            <a:pPr algn="just"/>
            <a:r>
              <a:rPr lang="en-GB" dirty="0"/>
              <a:t>The international interdisciplinary events organised:</a:t>
            </a:r>
          </a:p>
          <a:p>
            <a:pPr marL="285750" indent="-285750" algn="just">
              <a:buFont typeface="Wingdings" panose="05000000000000000000" pitchFamily="2" charset="2"/>
              <a:buChar char="Ø"/>
            </a:pPr>
            <a:endParaRPr lang="en-GB" dirty="0"/>
          </a:p>
          <a:p>
            <a:pPr marL="285750" indent="-285750" algn="just">
              <a:buFont typeface="Wingdings" panose="05000000000000000000" pitchFamily="2" charset="2"/>
              <a:buChar char="Ø"/>
            </a:pPr>
            <a:r>
              <a:rPr lang="en-GB" dirty="0"/>
              <a:t>organised interdisciplinary workshop </a:t>
            </a:r>
            <a:r>
              <a:rPr lang="uk-UA" dirty="0"/>
              <a:t>«</a:t>
            </a:r>
            <a:r>
              <a:rPr lang="en-GB" i="1" dirty="0"/>
              <a:t>Ukrainian Diaspora Support for Internally Displaced People in Ukraine</a:t>
            </a:r>
            <a:r>
              <a:rPr lang="uk-UA" dirty="0"/>
              <a:t>»</a:t>
            </a:r>
            <a:r>
              <a:rPr lang="en-GB" dirty="0"/>
              <a:t>, the University of Warwick, 2026;</a:t>
            </a:r>
          </a:p>
          <a:p>
            <a:pPr marL="285750" indent="-285750" algn="just">
              <a:buFont typeface="Wingdings" panose="05000000000000000000" pitchFamily="2" charset="2"/>
              <a:buChar char="Ø"/>
            </a:pPr>
            <a:endParaRPr lang="en-GB" dirty="0"/>
          </a:p>
          <a:p>
            <a:pPr marL="285750" indent="-285750" algn="just">
              <a:buFont typeface="Wingdings" panose="05000000000000000000" pitchFamily="2" charset="2"/>
              <a:buChar char="Ø"/>
            </a:pPr>
            <a:r>
              <a:rPr lang="en-GB" dirty="0"/>
              <a:t>co-organised with McGill University (Canada), Office of the UN Special Rapporteur on the Human Rights of IDPs/UNHCR, IOM, Centre of Migration Research, University of Warsaw, the international workshop “</a:t>
            </a:r>
            <a:r>
              <a:rPr lang="en-GB" i="1" dirty="0"/>
              <a:t>Internal Displacement in Ukraine: Action, Advocacy and Leadership</a:t>
            </a:r>
            <a:r>
              <a:rPr lang="en-GB" dirty="0"/>
              <a:t>”, 2026. </a:t>
            </a:r>
          </a:p>
        </p:txBody>
      </p:sp>
      <p:pic>
        <p:nvPicPr>
          <p:cNvPr id="9" name="Picture 8">
            <a:extLst>
              <a:ext uri="{FF2B5EF4-FFF2-40B4-BE49-F238E27FC236}">
                <a16:creationId xmlns:a16="http://schemas.microsoft.com/office/drawing/2014/main" id="{BAD5EE42-2228-07A2-8293-9CD9F2CC7454}"/>
              </a:ext>
            </a:extLst>
          </p:cNvPr>
          <p:cNvPicPr>
            <a:picLocks noChangeAspect="1"/>
          </p:cNvPicPr>
          <p:nvPr/>
        </p:nvPicPr>
        <p:blipFill>
          <a:blip r:embed="rId3"/>
          <a:stretch>
            <a:fillRect/>
          </a:stretch>
        </p:blipFill>
        <p:spPr>
          <a:xfrm>
            <a:off x="5960125" y="176122"/>
            <a:ext cx="6136393" cy="3139321"/>
          </a:xfrm>
          <a:prstGeom prst="rect">
            <a:avLst/>
          </a:prstGeom>
        </p:spPr>
      </p:pic>
      <p:pic>
        <p:nvPicPr>
          <p:cNvPr id="13" name="Picture 12">
            <a:extLst>
              <a:ext uri="{FF2B5EF4-FFF2-40B4-BE49-F238E27FC236}">
                <a16:creationId xmlns:a16="http://schemas.microsoft.com/office/drawing/2014/main" id="{EBA65A15-EB94-0872-E483-46D979F8623D}"/>
              </a:ext>
            </a:extLst>
          </p:cNvPr>
          <p:cNvPicPr>
            <a:picLocks noChangeAspect="1"/>
          </p:cNvPicPr>
          <p:nvPr/>
        </p:nvPicPr>
        <p:blipFill>
          <a:blip r:embed="rId4"/>
          <a:stretch>
            <a:fillRect/>
          </a:stretch>
        </p:blipFill>
        <p:spPr>
          <a:xfrm>
            <a:off x="5960125" y="3668617"/>
            <a:ext cx="6136394" cy="3013261"/>
          </a:xfrm>
          <a:prstGeom prst="rect">
            <a:avLst/>
          </a:prstGeom>
        </p:spPr>
      </p:pic>
    </p:spTree>
    <p:extLst>
      <p:ext uri="{BB962C8B-B14F-4D97-AF65-F5344CB8AC3E}">
        <p14:creationId xmlns:p14="http://schemas.microsoft.com/office/powerpoint/2010/main" val="2238087483"/>
      </p:ext>
    </p:extLst>
  </p:cSld>
  <p:clrMapOvr>
    <a:masterClrMapping/>
  </p:clrMapOvr>
</p:sld>
</file>

<file path=ppt/theme/theme1.xml><?xml version="1.0" encoding="utf-8"?>
<a:theme xmlns:a="http://schemas.openxmlformats.org/drawingml/2006/main" name="UoW_Template_Black">
  <a:themeElements>
    <a:clrScheme name="Custom 9">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FDFCFC"/>
      </a:hlink>
      <a:folHlink>
        <a:srgbClr val="FDFCF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2D45D21-8904-4E88-84CA-4D985DACF5C1}" vid="{33A5F1DA-378A-4B18-90A4-683CE4DCE0D6}"/>
    </a:ext>
  </a:extLst>
</a:theme>
</file>

<file path=ppt/theme/theme2.xml><?xml version="1.0" encoding="utf-8"?>
<a:theme xmlns:a="http://schemas.openxmlformats.org/drawingml/2006/main" name="UoW_Template_Purple">
  <a:themeElements>
    <a:clrScheme name="Custom 7">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FDFCFC"/>
      </a:hlink>
      <a:folHlink>
        <a:srgbClr val="FDFCF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2D45D21-8904-4E88-84CA-4D985DACF5C1}" vid="{91731875-5819-43E4-99E0-E12888852D10}"/>
    </a:ext>
  </a:extLst>
</a:theme>
</file>

<file path=ppt/theme/theme3.xml><?xml version="1.0" encoding="utf-8"?>
<a:theme xmlns:a="http://schemas.openxmlformats.org/drawingml/2006/main" name="UoW_Template_Lavender">
  <a:themeElements>
    <a:clrScheme name="Custom 2">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0C0C0C"/>
      </a:hlink>
      <a:folHlink>
        <a:srgbClr val="0C0C0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2D45D21-8904-4E88-84CA-4D985DACF5C1}" vid="{A94366CC-0FF6-484B-A3F6-8F3C9DB334DE}"/>
    </a:ext>
  </a:extLst>
</a:theme>
</file>

<file path=ppt/theme/theme4.xml><?xml version="1.0" encoding="utf-8"?>
<a:theme xmlns:a="http://schemas.openxmlformats.org/drawingml/2006/main" name="UoW_Template_Blue">
  <a:themeElements>
    <a:clrScheme name="Custom 3">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0C0C0C"/>
      </a:hlink>
      <a:folHlink>
        <a:srgbClr val="0C0C0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2D45D21-8904-4E88-84CA-4D985DACF5C1}" vid="{D9D60615-A149-42A0-9804-F9F502D81E0A}"/>
    </a:ext>
  </a:extLst>
</a:theme>
</file>

<file path=ppt/theme/theme5.xml><?xml version="1.0" encoding="utf-8"?>
<a:theme xmlns:a="http://schemas.openxmlformats.org/drawingml/2006/main" name="UoW_Template_Green">
  <a:themeElements>
    <a:clrScheme name="Custom 4">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0C0C0C"/>
      </a:hlink>
      <a:folHlink>
        <a:srgbClr val="0C0C0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2D45D21-8904-4E88-84CA-4D985DACF5C1}" vid="{B29EECE9-2CC5-46BE-9026-BE279C5ED67F}"/>
    </a:ext>
  </a:extLst>
</a:theme>
</file>

<file path=ppt/theme/theme6.xml><?xml version="1.0" encoding="utf-8"?>
<a:theme xmlns:a="http://schemas.openxmlformats.org/drawingml/2006/main" name="UoW_Template_Yellow">
  <a:themeElements>
    <a:clrScheme name="Custom 5">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0C0C0C"/>
      </a:hlink>
      <a:folHlink>
        <a:srgbClr val="0C0C0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2D45D21-8904-4E88-84CA-4D985DACF5C1}" vid="{D530EDEF-2C2A-4FEB-88ED-FC149ADDB18A}"/>
    </a:ext>
  </a:extLst>
</a:theme>
</file>

<file path=ppt/theme/theme7.xml><?xml version="1.0" encoding="utf-8"?>
<a:theme xmlns:a="http://schemas.openxmlformats.org/drawingml/2006/main" name="UoW_Template_Coral">
  <a:themeElements>
    <a:clrScheme name="Custom 6">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0C0C0C"/>
      </a:hlink>
      <a:folHlink>
        <a:srgbClr val="0C0C0C"/>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82D45D21-8904-4E88-84CA-4D985DACF5C1}" vid="{A4C59BE3-DBC1-4617-A161-8617776D23F9}"/>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D777ABFAE3F5444BD4692D96672F2E8" ma:contentTypeVersion="3" ma:contentTypeDescription="Create a new document." ma:contentTypeScope="" ma:versionID="54343597c46f6bac07eef011af655ac1">
  <xsd:schema xmlns:xsd="http://www.w3.org/2001/XMLSchema" xmlns:xs="http://www.w3.org/2001/XMLSchema" xmlns:p="http://schemas.microsoft.com/office/2006/metadata/properties" xmlns:ns2="694213ce-036d-40ed-9770-d68710576a78" targetNamespace="http://schemas.microsoft.com/office/2006/metadata/properties" ma:root="true" ma:fieldsID="9b2c6463e2ec2ed844f6923005da6f09" ns2:_="">
    <xsd:import namespace="694213ce-036d-40ed-9770-d68710576a78"/>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4213ce-036d-40ed-9770-d68710576a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2.xml><?xml version="1.0" encoding="utf-8"?>
<ds:datastoreItem xmlns:ds="http://schemas.openxmlformats.org/officeDocument/2006/customXml" ds:itemID="{74299F2F-53D8-4F04-89F8-F8961CB59FBC}">
  <ds:schemaRefs>
    <ds:schemaRef ds:uri="2457cae1-bbb3-49df-91d0-3eeeba63d323"/>
    <ds:schemaRef ds:uri="ef19808f-d5e4-40cd-93fa-31b8700ee2cf"/>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7630989-B77A-402A-86EF-783E80D068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4213ce-036d-40ed-9770-d68710576a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UoW_PowerPoint_Template_210426</Template>
  <TotalTime>199</TotalTime>
  <Words>1437</Words>
  <Application>Microsoft Office PowerPoint</Application>
  <PresentationFormat>Widescreen</PresentationFormat>
  <Paragraphs>107</Paragraphs>
  <Slides>11</Slides>
  <Notes>10</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11</vt:i4>
      </vt:variant>
    </vt:vector>
  </HeadingPairs>
  <TitlesOfParts>
    <vt:vector size="25" baseType="lpstr">
      <vt:lpstr>Palatino</vt:lpstr>
      <vt:lpstr>Wingdings</vt:lpstr>
      <vt:lpstr>Aptos</vt:lpstr>
      <vt:lpstr>ADLaM Display</vt:lpstr>
      <vt:lpstr>Times New Roman</vt:lpstr>
      <vt:lpstr>Arial</vt:lpstr>
      <vt:lpstr>Calibri</vt:lpstr>
      <vt:lpstr>UoW_Template_Black</vt:lpstr>
      <vt:lpstr>UoW_Template_Purple</vt:lpstr>
      <vt:lpstr>UoW_Template_Lavender</vt:lpstr>
      <vt:lpstr>UoW_Template_Blue</vt:lpstr>
      <vt:lpstr>UoW_Template_Green</vt:lpstr>
      <vt:lpstr>UoW_Template_Yellow</vt:lpstr>
      <vt:lpstr>UoW_Template_Coral</vt:lpstr>
      <vt:lpstr>PowerPoint Presentation</vt:lpstr>
      <vt:lpstr>PowerPoint Presentation</vt:lpstr>
      <vt:lpstr>PowerPoint Presentation</vt:lpstr>
      <vt:lpstr>PowerPoint Presentation</vt:lpstr>
      <vt:lpstr>PowerPoint Presentation</vt:lpstr>
      <vt:lpstr> </vt:lpstr>
      <vt:lpstr> </vt:lpstr>
      <vt:lpstr>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Miliienko, Olena</dc:creator>
  <cp:lastModifiedBy>Miliienko, Olena</cp:lastModifiedBy>
  <cp:revision>16</cp:revision>
  <dcterms:created xsi:type="dcterms:W3CDTF">2026-06-03T20:42:17Z</dcterms:created>
  <dcterms:modified xsi:type="dcterms:W3CDTF">2026-06-16T12:07:14Z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0x0101004D777ABFAE3F5444BD4692D96672F2E8</vt:lpwstr>
  </property>
  <property fmtid="{D5CDD505-2E9C-101B-9397-08002B2CF9AE}" pid="3" name="MediaServiceImageTags">
    <vt:lpwstr/>
  </property>
</Properties>
</file>