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68" r:id="rId4"/>
    <p:sldId id="288" r:id="rId5"/>
    <p:sldId id="294" r:id="rId6"/>
    <p:sldId id="289" r:id="rId7"/>
    <p:sldId id="276" r:id="rId8"/>
    <p:sldId id="280" r:id="rId9"/>
    <p:sldId id="290" r:id="rId10"/>
    <p:sldId id="292" r:id="rId11"/>
    <p:sldId id="29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p:restoredTop sz="94645"/>
  </p:normalViewPr>
  <p:slideViewPr>
    <p:cSldViewPr snapToGrid="0">
      <p:cViewPr>
        <p:scale>
          <a:sx n="68" d="100"/>
          <a:sy n="68" d="100"/>
        </p:scale>
        <p:origin x="1304" y="117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019CC0-43B8-7A42-ACFD-42D8C92074CC}" type="datetimeFigureOut">
              <a:rPr lang="en-US" smtClean="0"/>
              <a:t>7/12/26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81D9D0-7A14-8C4D-8A51-82E17DF00113}" type="slidenum">
              <a:rPr lang="en-US" smtClean="0"/>
              <a:t>‹#›</a:t>
            </a:fld>
            <a:endParaRPr lang="en-US"/>
          </a:p>
        </p:txBody>
      </p:sp>
    </p:spTree>
    <p:extLst>
      <p:ext uri="{BB962C8B-B14F-4D97-AF65-F5344CB8AC3E}">
        <p14:creationId xmlns:p14="http://schemas.microsoft.com/office/powerpoint/2010/main" val="3142570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1D9D0-7A14-8C4D-8A51-82E17DF00113}" type="slidenum">
              <a:rPr lang="en-US" smtClean="0"/>
              <a:t>1</a:t>
            </a:fld>
            <a:endParaRPr lang="en-US"/>
          </a:p>
        </p:txBody>
      </p:sp>
    </p:spTree>
    <p:extLst>
      <p:ext uri="{BB962C8B-B14F-4D97-AF65-F5344CB8AC3E}">
        <p14:creationId xmlns:p14="http://schemas.microsoft.com/office/powerpoint/2010/main" val="3030591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705FE8-8D66-B849-9048-4DD6A97AE0A8}" type="slidenum">
              <a:rPr lang="en-US" smtClean="0"/>
              <a:t>7</a:t>
            </a:fld>
            <a:endParaRPr lang="en-US"/>
          </a:p>
        </p:txBody>
      </p:sp>
    </p:spTree>
    <p:extLst>
      <p:ext uri="{BB962C8B-B14F-4D97-AF65-F5344CB8AC3E}">
        <p14:creationId xmlns:p14="http://schemas.microsoft.com/office/powerpoint/2010/main" val="2202109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1D9D0-7A14-8C4D-8A51-82E17DF00113}" type="slidenum">
              <a:rPr lang="en-US" smtClean="0"/>
              <a:t>9</a:t>
            </a:fld>
            <a:endParaRPr lang="en-US"/>
          </a:p>
        </p:txBody>
      </p:sp>
    </p:spTree>
    <p:extLst>
      <p:ext uri="{BB962C8B-B14F-4D97-AF65-F5344CB8AC3E}">
        <p14:creationId xmlns:p14="http://schemas.microsoft.com/office/powerpoint/2010/main" val="293764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DBEF0-3C86-1189-0E31-9FC849735E6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434F77A-2F10-00C0-728A-4981DE20E5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74263DD-6C36-7F96-0EC6-1C4C82999E0D}"/>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242C40A0-6A55-9C44-D485-E6B188FBE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2C81CE-DDC4-6F0E-BDDB-AD72FC432F4D}"/>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2642564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25E3C-817B-C304-3189-AAA672AE3F0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FA56C9E-2F58-4259-A1F8-22DDB727209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B546BAB-8EDE-B2B4-C0CC-D6E279FF9E4E}"/>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A497B3BA-0FBA-99B7-746F-B13FBEECEB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E3036-BBDB-47BA-8852-9D1128AEBE3D}"/>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357960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10AE9B-D57F-D1F6-79F4-A9061C12E8F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9417860-4091-2ECE-754E-986137628D0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B79C36-9DEC-4275-0CA1-20BE2FA227B2}"/>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CA06A49A-0950-7FD4-2A7C-011236778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15631-27DA-6B5E-D080-3281AA17F80B}"/>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312110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3A53-1CE8-F1F3-8B96-5B3011AF77F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0513232-85AF-0E36-5F18-A5E394F260B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0581728-510A-23C3-EC9A-3FA19896AFC3}"/>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16BE2CFF-7CEE-993B-F9E8-CB55C15CB7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AB9E4A-3B33-AC9C-DFE0-4C5927144A1C}"/>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1860681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0D22-C43D-E8C3-7B78-53D1633F15F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789DFB8-F4C0-6405-D239-584B77A847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E209D1A-232F-5B7B-CA10-9845E8F9E3A7}"/>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05477CE9-70AB-E23C-7278-DBD08A32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172421-9422-0BA1-CF06-864B49E1AF15}"/>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2710863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88AC6-8021-8CA9-9D7D-6F08316F80E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0615579-3530-A0ED-AC81-156CA9B5465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36D3D3A-735B-8A39-E42D-34F889EB8C4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78358FA-4A61-7032-0319-12C2F29ECD2F}"/>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6" name="Footer Placeholder 5">
            <a:extLst>
              <a:ext uri="{FF2B5EF4-FFF2-40B4-BE49-F238E27FC236}">
                <a16:creationId xmlns:a16="http://schemas.microsoft.com/office/drawing/2014/main" id="{4CE3BB21-99F3-0FCA-AEBC-1F7CD13736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41C226-0D78-94C8-5A24-71E71D7605C6}"/>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3847756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12852-64FD-695A-90D6-2E96C529A2D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72322FF-A3C7-8ED5-C510-F20EECB1F0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710A921-DAD6-02E6-79F2-F13681A2F2F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236C65A-E795-6CC5-0229-165DE7387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4FFD004-0281-880B-19E8-C2EA1DC983C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BF80C21-B7EC-0692-B075-4AA191DD0CD9}"/>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8" name="Footer Placeholder 7">
            <a:extLst>
              <a:ext uri="{FF2B5EF4-FFF2-40B4-BE49-F238E27FC236}">
                <a16:creationId xmlns:a16="http://schemas.microsoft.com/office/drawing/2014/main" id="{C049EF85-6828-8E01-CFF9-AD38EF5E5A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9D096A-B37A-BF52-2973-88F491F3CEFF}"/>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3060004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433CF-6BA2-5D0D-8E6D-16F03BC77DA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969220A-6D72-1E5F-96B7-714424840629}"/>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4" name="Footer Placeholder 3">
            <a:extLst>
              <a:ext uri="{FF2B5EF4-FFF2-40B4-BE49-F238E27FC236}">
                <a16:creationId xmlns:a16="http://schemas.microsoft.com/office/drawing/2014/main" id="{B08E7EA9-37CF-B088-C89C-02840C9198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410A6D-17E7-9388-4BA5-FCC3B24B2301}"/>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1423630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8F0F4B-85FC-1151-35B1-1E285F4368AF}"/>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3" name="Footer Placeholder 2">
            <a:extLst>
              <a:ext uri="{FF2B5EF4-FFF2-40B4-BE49-F238E27FC236}">
                <a16:creationId xmlns:a16="http://schemas.microsoft.com/office/drawing/2014/main" id="{1B4C4195-E23F-0471-F4A1-29CEB8514F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5D65A9-1D03-C1ED-605A-C22B44FF158B}"/>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3800368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32EB-30FD-4712-11F1-2620317878B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0590B09-F9E2-E534-338F-370FDB91E7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FB56BB1-2442-4810-6056-9C8CA5499C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6E57A1E-9514-955B-2494-C471BF506021}"/>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6" name="Footer Placeholder 5">
            <a:extLst>
              <a:ext uri="{FF2B5EF4-FFF2-40B4-BE49-F238E27FC236}">
                <a16:creationId xmlns:a16="http://schemas.microsoft.com/office/drawing/2014/main" id="{C1371E2C-A2DB-FBBA-9132-633B3D9E53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A9FD9D-5994-9A15-1657-86E596BEE442}"/>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25347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BBA27-58F4-4169-3850-CB8E20D6671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FF8C695-5D9F-D012-6BC1-999B783A90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3C20D7-BF26-CF83-8465-07F748048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997CA2E-EA33-8D68-155D-B7DD2CE051BD}"/>
              </a:ext>
            </a:extLst>
          </p:cNvPr>
          <p:cNvSpPr>
            <a:spLocks noGrp="1"/>
          </p:cNvSpPr>
          <p:nvPr>
            <p:ph type="dt" sz="half" idx="10"/>
          </p:nvPr>
        </p:nvSpPr>
        <p:spPr/>
        <p:txBody>
          <a:bodyPr/>
          <a:lstStyle/>
          <a:p>
            <a:fld id="{082D84F7-2106-184B-AA72-FA8BE8A06618}" type="datetimeFigureOut">
              <a:rPr lang="en-US" smtClean="0"/>
              <a:t>7/12/26</a:t>
            </a:fld>
            <a:endParaRPr lang="en-US"/>
          </a:p>
        </p:txBody>
      </p:sp>
      <p:sp>
        <p:nvSpPr>
          <p:cNvPr id="6" name="Footer Placeholder 5">
            <a:extLst>
              <a:ext uri="{FF2B5EF4-FFF2-40B4-BE49-F238E27FC236}">
                <a16:creationId xmlns:a16="http://schemas.microsoft.com/office/drawing/2014/main" id="{526A6801-B73E-2AD1-DB3E-EC6C7750F0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585BE7-366F-9FBA-A382-DB634F5CFDF9}"/>
              </a:ext>
            </a:extLst>
          </p:cNvPr>
          <p:cNvSpPr>
            <a:spLocks noGrp="1"/>
          </p:cNvSpPr>
          <p:nvPr>
            <p:ph type="sldNum" sz="quarter" idx="12"/>
          </p:nvPr>
        </p:nvSpPr>
        <p:spPr/>
        <p:txBody>
          <a:bodyPr/>
          <a:lstStyle/>
          <a:p>
            <a:fld id="{96FC631B-6AF4-3E41-9D59-7349A76E0ABE}" type="slidenum">
              <a:rPr lang="en-US" smtClean="0"/>
              <a:t>‹#›</a:t>
            </a:fld>
            <a:endParaRPr lang="en-US"/>
          </a:p>
        </p:txBody>
      </p:sp>
    </p:spTree>
    <p:extLst>
      <p:ext uri="{BB962C8B-B14F-4D97-AF65-F5344CB8AC3E}">
        <p14:creationId xmlns:p14="http://schemas.microsoft.com/office/powerpoint/2010/main" val="204798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ECCB8D-AC71-447E-D760-288C7C79F9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1217F08-7DAE-AD34-C847-D1045D707C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EBF3F8-26CD-CFA4-219B-A7DA2B7B4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82D84F7-2106-184B-AA72-FA8BE8A06618}" type="datetimeFigureOut">
              <a:rPr lang="en-US" smtClean="0"/>
              <a:t>7/12/26</a:t>
            </a:fld>
            <a:endParaRPr lang="en-US"/>
          </a:p>
        </p:txBody>
      </p:sp>
      <p:sp>
        <p:nvSpPr>
          <p:cNvPr id="5" name="Footer Placeholder 4">
            <a:extLst>
              <a:ext uri="{FF2B5EF4-FFF2-40B4-BE49-F238E27FC236}">
                <a16:creationId xmlns:a16="http://schemas.microsoft.com/office/drawing/2014/main" id="{BBF3ABE1-77A6-B998-DCA5-5C6EC627FB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86D3E61-9BFC-8B03-25C2-9876B8E05C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FC631B-6AF4-3E41-9D59-7349A76E0ABE}" type="slidenum">
              <a:rPr lang="en-US" smtClean="0"/>
              <a:t>‹#›</a:t>
            </a:fld>
            <a:endParaRPr lang="en-US"/>
          </a:p>
        </p:txBody>
      </p:sp>
    </p:spTree>
    <p:extLst>
      <p:ext uri="{BB962C8B-B14F-4D97-AF65-F5344CB8AC3E}">
        <p14:creationId xmlns:p14="http://schemas.microsoft.com/office/powerpoint/2010/main" val="1180184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E0ABB37-0A05-A4EE-0077-39E46CA1DFBA}"/>
              </a:ext>
            </a:extLst>
          </p:cNvPr>
          <p:cNvSpPr>
            <a:spLocks noGrp="1"/>
          </p:cNvSpPr>
          <p:nvPr>
            <p:ph type="ctrTitle"/>
          </p:nvPr>
        </p:nvSpPr>
        <p:spPr>
          <a:xfrm>
            <a:off x="1284303" y="607759"/>
            <a:ext cx="4567686" cy="3220382"/>
          </a:xfrm>
        </p:spPr>
        <p:txBody>
          <a:bodyPr anchor="t">
            <a:normAutofit/>
          </a:bodyPr>
          <a:lstStyle/>
          <a:p>
            <a:pPr algn="r"/>
            <a:r>
              <a:rPr lang="en-GB" sz="3700" b="1" dirty="0">
                <a:solidFill>
                  <a:srgbClr val="FFFFFF"/>
                </a:solidFill>
              </a:rPr>
              <a:t>Craniometry and the Construction of Anti-Popular Racial Science in Victorian Britain</a:t>
            </a:r>
            <a:br>
              <a:rPr lang="en-GB" sz="3700" dirty="0">
                <a:solidFill>
                  <a:srgbClr val="FFFFFF"/>
                </a:solidFill>
              </a:rPr>
            </a:br>
            <a:endParaRPr lang="en-US" sz="3700" dirty="0">
              <a:solidFill>
                <a:srgbClr val="FFFFFF"/>
              </a:solidFill>
            </a:endParaRPr>
          </a:p>
        </p:txBody>
      </p:sp>
      <p:sp>
        <p:nvSpPr>
          <p:cNvPr id="8" name="Subtitle 2">
            <a:extLst>
              <a:ext uri="{FF2B5EF4-FFF2-40B4-BE49-F238E27FC236}">
                <a16:creationId xmlns:a16="http://schemas.microsoft.com/office/drawing/2014/main" id="{B96F5926-554E-7B22-B5D1-BFB1C125965B}"/>
              </a:ext>
            </a:extLst>
          </p:cNvPr>
          <p:cNvSpPr>
            <a:spLocks noGrp="1"/>
          </p:cNvSpPr>
          <p:nvPr>
            <p:ph type="subTitle" idx="1"/>
          </p:nvPr>
        </p:nvSpPr>
        <p:spPr>
          <a:xfrm>
            <a:off x="2132214" y="3828141"/>
            <a:ext cx="3758982" cy="1451092"/>
          </a:xfrm>
        </p:spPr>
        <p:txBody>
          <a:bodyPr anchor="b">
            <a:normAutofit/>
          </a:bodyPr>
          <a:lstStyle/>
          <a:p>
            <a:pPr algn="r"/>
            <a:r>
              <a:rPr lang="en-US" sz="1700" dirty="0">
                <a:solidFill>
                  <a:srgbClr val="FFFFFF"/>
                </a:solidFill>
              </a:rPr>
              <a:t>Elise Smith</a:t>
            </a:r>
          </a:p>
          <a:p>
            <a:pPr algn="r"/>
            <a:r>
              <a:rPr lang="en-US" sz="1700" dirty="0">
                <a:solidFill>
                  <a:srgbClr val="FFFFFF"/>
                </a:solidFill>
              </a:rPr>
              <a:t>University of Warwick</a:t>
            </a:r>
          </a:p>
          <a:p>
            <a:pPr algn="r"/>
            <a:r>
              <a:rPr lang="en-US" sz="1700" dirty="0">
                <a:solidFill>
                  <a:srgbClr val="FFFFFF"/>
                </a:solidFill>
              </a:rPr>
              <a:t>E.Smith.10@warwick.ac.uk</a:t>
            </a:r>
          </a:p>
          <a:p>
            <a:pPr algn="r"/>
            <a:endParaRPr lang="en-US" sz="1700" dirty="0">
              <a:solidFill>
                <a:srgbClr val="FFFFFF"/>
              </a:solidFill>
            </a:endParaRPr>
          </a:p>
        </p:txBody>
      </p:sp>
      <p:pic>
        <p:nvPicPr>
          <p:cNvPr id="5" name="Picture 4" descr="Screen shot 2012-11-#85D3C2.png                                00084C94Macintosh HD                   7C268792:">
            <a:extLst>
              <a:ext uri="{FF2B5EF4-FFF2-40B4-BE49-F238E27FC236}">
                <a16:creationId xmlns:a16="http://schemas.microsoft.com/office/drawing/2014/main" id="{13EDD075-470C-60C2-A4BE-89C358C58AA2}"/>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l="12162"/>
          <a:stretch>
            <a:fillRect/>
          </a:stretch>
        </p:blipFill>
        <p:spPr bwMode="auto">
          <a:xfrm>
            <a:off x="6553682" y="281409"/>
            <a:ext cx="5181602" cy="5943600"/>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pic>
        <p:nvPicPr>
          <p:cNvPr id="34" name="Picture 33">
            <a:extLst>
              <a:ext uri="{FF2B5EF4-FFF2-40B4-BE49-F238E27FC236}">
                <a16:creationId xmlns:a16="http://schemas.microsoft.com/office/drawing/2014/main" id="{9C30819E-517F-4678-E2B8-ACC82B7DBDD7}"/>
              </a:ext>
            </a:extLst>
          </p:cNvPr>
          <p:cNvPicPr>
            <a:picLocks noChangeAspect="1"/>
          </p:cNvPicPr>
          <p:nvPr/>
        </p:nvPicPr>
        <p:blipFill>
          <a:blip r:embed="rId4"/>
          <a:stretch>
            <a:fillRect/>
          </a:stretch>
        </p:blipFill>
        <p:spPr>
          <a:xfrm>
            <a:off x="-8002" y="5868906"/>
            <a:ext cx="5208493" cy="1165622"/>
          </a:xfrm>
          <a:prstGeom prst="rect">
            <a:avLst/>
          </a:prstGeom>
        </p:spPr>
      </p:pic>
      <p:sp>
        <p:nvSpPr>
          <p:cNvPr id="36" name="TextBox 35">
            <a:extLst>
              <a:ext uri="{FF2B5EF4-FFF2-40B4-BE49-F238E27FC236}">
                <a16:creationId xmlns:a16="http://schemas.microsoft.com/office/drawing/2014/main" id="{B84CA6DB-29E1-60D4-D56E-D91978D1567B}"/>
              </a:ext>
            </a:extLst>
          </p:cNvPr>
          <p:cNvSpPr txBox="1"/>
          <p:nvPr/>
        </p:nvSpPr>
        <p:spPr>
          <a:xfrm>
            <a:off x="6201676" y="6506415"/>
            <a:ext cx="5990325" cy="276999"/>
          </a:xfrm>
          <a:prstGeom prst="rect">
            <a:avLst/>
          </a:prstGeom>
          <a:noFill/>
        </p:spPr>
        <p:txBody>
          <a:bodyPr wrap="square">
            <a:spAutoFit/>
          </a:bodyPr>
          <a:lstStyle/>
          <a:p>
            <a:pPr>
              <a:spcBef>
                <a:spcPct val="50000"/>
              </a:spcBef>
              <a:defRPr/>
            </a:pPr>
            <a:r>
              <a:rPr lang="en-US" sz="1200" kern="1200" dirty="0">
                <a:solidFill>
                  <a:srgbClr val="000000"/>
                </a:solidFill>
                <a:cs typeface="+mn-cs"/>
              </a:rPr>
              <a:t>Lucile E. Hoyme, </a:t>
            </a:r>
            <a:r>
              <a:rPr lang="ja-JP" altLang="en-US" sz="1200" kern="1200">
                <a:solidFill>
                  <a:srgbClr val="000000"/>
                </a:solidFill>
                <a:latin typeface="Arial"/>
                <a:cs typeface="+mn-cs"/>
              </a:rPr>
              <a:t>‘</a:t>
            </a:r>
            <a:r>
              <a:rPr lang="en-US" sz="1200" kern="1200" dirty="0">
                <a:solidFill>
                  <a:srgbClr val="000000"/>
                </a:solidFill>
                <a:cs typeface="+mn-cs"/>
              </a:rPr>
              <a:t>Physical Anthropology and its Instruments: An Historical Study,</a:t>
            </a:r>
            <a:r>
              <a:rPr lang="ja-JP" altLang="en-US" sz="1200" kern="1200">
                <a:solidFill>
                  <a:srgbClr val="000000"/>
                </a:solidFill>
                <a:latin typeface="Arial"/>
                <a:cs typeface="+mn-cs"/>
              </a:rPr>
              <a:t> </a:t>
            </a:r>
            <a:r>
              <a:rPr lang="en-US" sz="1200" kern="1200" dirty="0">
                <a:solidFill>
                  <a:srgbClr val="000000"/>
                </a:solidFill>
                <a:cs typeface="+mn-cs"/>
              </a:rPr>
              <a:t>(1953)</a:t>
            </a:r>
          </a:p>
        </p:txBody>
      </p:sp>
    </p:spTree>
    <p:extLst>
      <p:ext uri="{BB962C8B-B14F-4D97-AF65-F5344CB8AC3E}">
        <p14:creationId xmlns:p14="http://schemas.microsoft.com/office/powerpoint/2010/main" val="3293186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F76FE6-339E-9297-328D-1820A8FF25C3}"/>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2" name="Rectangle 21">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Box 5">
            <a:extLst>
              <a:ext uri="{FF2B5EF4-FFF2-40B4-BE49-F238E27FC236}">
                <a16:creationId xmlns:a16="http://schemas.microsoft.com/office/drawing/2014/main" id="{881102FD-CD64-8C0D-5865-69FF9F1B1079}"/>
              </a:ext>
            </a:extLst>
          </p:cNvPr>
          <p:cNvSpPr txBox="1">
            <a:spLocks noChangeArrowheads="1"/>
          </p:cNvSpPr>
          <p:nvPr/>
        </p:nvSpPr>
        <p:spPr bwMode="auto">
          <a:xfrm>
            <a:off x="5380858" y="5117783"/>
            <a:ext cx="3291839" cy="830453"/>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lIns="91440" tIns="45720" rIns="91440" bIns="45720" rtlCol="0" anchor="ctr">
            <a:normAutofit fontScale="92500" lnSpcReduction="20000"/>
          </a:bodyPr>
          <a:lstStyle/>
          <a:p>
            <a:pPr>
              <a:lnSpc>
                <a:spcPct val="90000"/>
              </a:lnSpc>
              <a:spcBef>
                <a:spcPts val="1000"/>
              </a:spcBef>
              <a:defRPr/>
            </a:pPr>
            <a:r>
              <a:rPr lang="en-US" sz="1400" dirty="0"/>
              <a:t>-Daniel John Cunningham, </a:t>
            </a:r>
            <a:r>
              <a:rPr lang="en-US" altLang="ja-JP" sz="1400" dirty="0"/>
              <a:t>‘</a:t>
            </a:r>
            <a:r>
              <a:rPr lang="en-US" sz="1400" dirty="0"/>
              <a:t>Opening Address, Section H: Anthropology</a:t>
            </a:r>
            <a:r>
              <a:rPr lang="en-US" altLang="ja-JP" sz="1400" dirty="0"/>
              <a:t>’ </a:t>
            </a:r>
            <a:r>
              <a:rPr lang="en-US" altLang="ja-JP" sz="1400" i="1" dirty="0"/>
              <a:t>Nature </a:t>
            </a:r>
            <a:r>
              <a:rPr lang="en-US" altLang="ja-JP" sz="1400" dirty="0"/>
              <a:t>(1901)</a:t>
            </a:r>
            <a:endParaRPr lang="en-US" sz="1400" dirty="0"/>
          </a:p>
          <a:p>
            <a:pPr>
              <a:lnSpc>
                <a:spcPct val="90000"/>
              </a:lnSpc>
              <a:spcBef>
                <a:spcPts val="1000"/>
              </a:spcBef>
              <a:defRPr/>
            </a:pPr>
            <a:r>
              <a:rPr lang="en-US" sz="1400" dirty="0"/>
              <a:t> </a:t>
            </a:r>
            <a:endParaRPr lang="en-US" sz="1400" dirty="0">
              <a:solidFill>
                <a:srgbClr val="FFFFFF"/>
              </a:solidFill>
            </a:endParaRPr>
          </a:p>
        </p:txBody>
      </p:sp>
      <p:sp>
        <p:nvSpPr>
          <p:cNvPr id="3" name="Text Box 4">
            <a:extLst>
              <a:ext uri="{FF2B5EF4-FFF2-40B4-BE49-F238E27FC236}">
                <a16:creationId xmlns:a16="http://schemas.microsoft.com/office/drawing/2014/main" id="{65493E71-21D9-3257-20BD-F72595D29887}"/>
              </a:ext>
            </a:extLst>
          </p:cNvPr>
          <p:cNvSpPr txBox="1">
            <a:spLocks noChangeArrowheads="1"/>
          </p:cNvSpPr>
          <p:nvPr/>
        </p:nvSpPr>
        <p:spPr bwMode="auto">
          <a:xfrm>
            <a:off x="4034157" y="2668038"/>
            <a:ext cx="6399635" cy="19389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Aft>
                <a:spcPts val="600"/>
              </a:spcAft>
              <a:defRPr/>
            </a:pPr>
            <a:r>
              <a:rPr lang="ja-JP" altLang="en-US" sz="2400">
                <a:solidFill>
                  <a:srgbClr val="000000"/>
                </a:solidFill>
                <a:latin typeface="Arial"/>
              </a:rPr>
              <a:t>‘</a:t>
            </a:r>
            <a:r>
              <a:rPr lang="en-US" sz="2400" dirty="0">
                <a:solidFill>
                  <a:srgbClr val="000000"/>
                </a:solidFill>
              </a:rPr>
              <a:t>[The average craniologist lies] buried beneath a mighty mountain of figures, many of which have little morphological value and possess no true importance in distinguishing the finer differences of racial forms.</a:t>
            </a:r>
            <a:r>
              <a:rPr lang="ja-JP" altLang="en-US" sz="2400">
                <a:solidFill>
                  <a:srgbClr val="000000"/>
                </a:solidFill>
                <a:latin typeface="Arial"/>
              </a:rPr>
              <a:t>’</a:t>
            </a:r>
            <a:r>
              <a:rPr lang="en-US" sz="2400" dirty="0">
                <a:solidFill>
                  <a:srgbClr val="000000"/>
                </a:solidFill>
              </a:rPr>
              <a:t> </a:t>
            </a:r>
          </a:p>
        </p:txBody>
      </p:sp>
      <p:sp>
        <p:nvSpPr>
          <p:cNvPr id="4" name="Title 1">
            <a:extLst>
              <a:ext uri="{FF2B5EF4-FFF2-40B4-BE49-F238E27FC236}">
                <a16:creationId xmlns:a16="http://schemas.microsoft.com/office/drawing/2014/main" id="{57D58D56-4829-E429-61F7-B586C888B05E}"/>
              </a:ext>
            </a:extLst>
          </p:cNvPr>
          <p:cNvSpPr>
            <a:spLocks noGrp="1"/>
          </p:cNvSpPr>
          <p:nvPr>
            <p:ph type="title"/>
          </p:nvPr>
        </p:nvSpPr>
        <p:spPr>
          <a:xfrm>
            <a:off x="2286000" y="341466"/>
            <a:ext cx="9895951" cy="1033669"/>
          </a:xfrm>
        </p:spPr>
        <p:txBody>
          <a:bodyPr>
            <a:normAutofit/>
          </a:bodyPr>
          <a:lstStyle/>
          <a:p>
            <a:r>
              <a:rPr lang="en-US" sz="4000" dirty="0">
                <a:solidFill>
                  <a:srgbClr val="FFFFFF"/>
                </a:solidFill>
              </a:rPr>
              <a:t>The ‘Spoiled Child of Anthropology’</a:t>
            </a:r>
          </a:p>
        </p:txBody>
      </p:sp>
      <p:pic>
        <p:nvPicPr>
          <p:cNvPr id="5" name="Picture 4">
            <a:extLst>
              <a:ext uri="{FF2B5EF4-FFF2-40B4-BE49-F238E27FC236}">
                <a16:creationId xmlns:a16="http://schemas.microsoft.com/office/drawing/2014/main" id="{AD705E07-4E8C-E3B0-4E1C-35869CE8470E}"/>
              </a:ext>
            </a:extLst>
          </p:cNvPr>
          <p:cNvPicPr>
            <a:picLocks noChangeAspect="1"/>
          </p:cNvPicPr>
          <p:nvPr/>
        </p:nvPicPr>
        <p:blipFill>
          <a:blip r:embed="rId2"/>
          <a:stretch>
            <a:fillRect/>
          </a:stretch>
        </p:blipFill>
        <p:spPr>
          <a:xfrm>
            <a:off x="1097595" y="2157286"/>
            <a:ext cx="2356707" cy="3790950"/>
          </a:xfrm>
          <a:prstGeom prst="rect">
            <a:avLst/>
          </a:prstGeom>
        </p:spPr>
      </p:pic>
    </p:spTree>
    <p:extLst>
      <p:ext uri="{BB962C8B-B14F-4D97-AF65-F5344CB8AC3E}">
        <p14:creationId xmlns:p14="http://schemas.microsoft.com/office/powerpoint/2010/main" val="39898318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Rectangle 15">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92"/>
            <a:ext cx="12191998" cy="1575955"/>
          </a:xfrm>
          <a:prstGeom prst="rect">
            <a:avLst/>
          </a:prstGeom>
          <a:gradFill>
            <a:gsLst>
              <a:gs pos="0">
                <a:schemeClr val="accent1">
                  <a:lumMod val="50000"/>
                </a:scheme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35"/>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3539FEE-81D3-4406-802E-60B20B16F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8" y="-5307777"/>
            <a:ext cx="1576446" cy="12192001"/>
          </a:xfrm>
          <a:prstGeom prst="rect">
            <a:avLst/>
          </a:prstGeom>
          <a:gradFill>
            <a:gsLst>
              <a:gs pos="16000">
                <a:srgbClr val="000000">
                  <a:alpha val="0"/>
                </a:srgbClr>
              </a:gs>
              <a:gs pos="99000">
                <a:srgbClr val="000000">
                  <a:alpha val="87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DC701763-729E-462F-A5A8-E0DEFEB1E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5434" y="986"/>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BE425F-37AC-6782-7CF9-A1D8F5666431}"/>
              </a:ext>
            </a:extLst>
          </p:cNvPr>
          <p:cNvSpPr>
            <a:spLocks noGrp="1"/>
          </p:cNvSpPr>
          <p:nvPr>
            <p:ph type="title"/>
          </p:nvPr>
        </p:nvSpPr>
        <p:spPr>
          <a:xfrm>
            <a:off x="3252414" y="352852"/>
            <a:ext cx="7091300" cy="870741"/>
          </a:xfrm>
        </p:spPr>
        <p:txBody>
          <a:bodyPr vert="horz" lIns="91440" tIns="45720" rIns="91440" bIns="45720" rtlCol="0" anchor="ctr">
            <a:normAutofit fontScale="90000"/>
          </a:bodyPr>
          <a:lstStyle/>
          <a:p>
            <a:r>
              <a:rPr lang="en-US" sz="4000" dirty="0">
                <a:solidFill>
                  <a:srgbClr val="FFFFFF"/>
                </a:solidFill>
              </a:rPr>
              <a:t>‘There is a mathematical science of statistics that must be learnt….’</a:t>
            </a:r>
          </a:p>
        </p:txBody>
      </p:sp>
      <p:pic>
        <p:nvPicPr>
          <p:cNvPr id="8" name="Content Placeholder 7">
            <a:extLst>
              <a:ext uri="{FF2B5EF4-FFF2-40B4-BE49-F238E27FC236}">
                <a16:creationId xmlns:a16="http://schemas.microsoft.com/office/drawing/2014/main" id="{9295289E-3EE1-6C0B-38EB-77566FC27FBA}"/>
              </a:ext>
            </a:extLst>
          </p:cNvPr>
          <p:cNvPicPr>
            <a:picLocks noGrp="1" noChangeAspect="1"/>
          </p:cNvPicPr>
          <p:nvPr>
            <p:ph idx="1"/>
          </p:nvPr>
        </p:nvPicPr>
        <p:blipFill>
          <a:blip r:embed="rId2"/>
          <a:stretch>
            <a:fillRect/>
          </a:stretch>
        </p:blipFill>
        <p:spPr>
          <a:xfrm>
            <a:off x="4849597" y="3592084"/>
            <a:ext cx="6444941" cy="998965"/>
          </a:xfrm>
          <a:prstGeom prst="rect">
            <a:avLst/>
          </a:prstGeom>
        </p:spPr>
      </p:pic>
      <p:pic>
        <p:nvPicPr>
          <p:cNvPr id="9" name="Picture 8">
            <a:extLst>
              <a:ext uri="{FF2B5EF4-FFF2-40B4-BE49-F238E27FC236}">
                <a16:creationId xmlns:a16="http://schemas.microsoft.com/office/drawing/2014/main" id="{C5CABDFA-84FE-6619-25FD-2FBFD2D59EBA}"/>
              </a:ext>
            </a:extLst>
          </p:cNvPr>
          <p:cNvPicPr>
            <a:picLocks noChangeAspect="1"/>
          </p:cNvPicPr>
          <p:nvPr/>
        </p:nvPicPr>
        <p:blipFill>
          <a:blip r:embed="rId3"/>
          <a:stretch>
            <a:fillRect/>
          </a:stretch>
        </p:blipFill>
        <p:spPr>
          <a:xfrm>
            <a:off x="1343552" y="1928313"/>
            <a:ext cx="2608583" cy="3997831"/>
          </a:xfrm>
          <a:prstGeom prst="rect">
            <a:avLst/>
          </a:prstGeom>
        </p:spPr>
      </p:pic>
      <p:sp>
        <p:nvSpPr>
          <p:cNvPr id="11" name="TextBox 10">
            <a:extLst>
              <a:ext uri="{FF2B5EF4-FFF2-40B4-BE49-F238E27FC236}">
                <a16:creationId xmlns:a16="http://schemas.microsoft.com/office/drawing/2014/main" id="{5A9F4CED-7422-5555-9131-7512053FA4B7}"/>
              </a:ext>
            </a:extLst>
          </p:cNvPr>
          <p:cNvSpPr txBox="1"/>
          <p:nvPr/>
        </p:nvSpPr>
        <p:spPr>
          <a:xfrm>
            <a:off x="4849598" y="3096638"/>
            <a:ext cx="6096000" cy="338554"/>
          </a:xfrm>
          <a:prstGeom prst="rect">
            <a:avLst/>
          </a:prstGeom>
          <a:noFill/>
        </p:spPr>
        <p:txBody>
          <a:bodyPr wrap="square">
            <a:spAutoFit/>
          </a:bodyPr>
          <a:lstStyle/>
          <a:p>
            <a:r>
              <a:rPr lang="en-GB" sz="1600" dirty="0">
                <a:effectLst/>
                <a:latin typeface="Times"/>
                <a:ea typeface="Times"/>
                <a:cs typeface="Times New Roman" panose="02020603050405020304" pitchFamily="18" charset="0"/>
              </a:rPr>
              <a:t>Coefficient of Racial likeness: </a:t>
            </a:r>
            <a:endParaRPr lang="en-US" sz="1600" dirty="0"/>
          </a:p>
        </p:txBody>
      </p:sp>
    </p:spTree>
    <p:extLst>
      <p:ext uri="{BB962C8B-B14F-4D97-AF65-F5344CB8AC3E}">
        <p14:creationId xmlns:p14="http://schemas.microsoft.com/office/powerpoint/2010/main" val="189999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AA9695-8FEB-9EDF-9D88-B77EC9A4515F}"/>
              </a:ext>
            </a:extLst>
          </p:cNvPr>
          <p:cNvSpPr>
            <a:spLocks noGrp="1"/>
          </p:cNvSpPr>
          <p:nvPr>
            <p:ph idx="1"/>
          </p:nvPr>
        </p:nvSpPr>
        <p:spPr>
          <a:xfrm>
            <a:off x="269181" y="1725689"/>
            <a:ext cx="5782235" cy="4926630"/>
          </a:xfrm>
        </p:spPr>
        <p:txBody>
          <a:bodyPr anchor="t">
            <a:normAutofit fontScale="70000" lnSpcReduction="20000"/>
          </a:bodyPr>
          <a:lstStyle/>
          <a:p>
            <a:pPr marL="0" indent="0">
              <a:buNone/>
            </a:pPr>
            <a:r>
              <a:rPr lang="en-GB" sz="3600" dirty="0"/>
              <a:t> ‘The eye, at a single glance, picks out the racial features more certainly than could a band of trained anthropologists, who depend on measurements to distinguish Negro, Indian, or Chinaman from European […] The aim of the professional anthropologist is to tabulate […] racial features and to measure them; but so numerous are they, so shifting and indeterminate in nature, that scientific measurement can never rival the accuracy and completeness of the rule of thumb method practiced by the man in the street.’ </a:t>
            </a:r>
          </a:p>
          <a:p>
            <a:r>
              <a:rPr lang="en-GB" sz="1700" dirty="0"/>
              <a:t>Arthur Keith, ‘Introduction’ in Henry Field, </a:t>
            </a:r>
            <a:r>
              <a:rPr lang="en-GB" sz="1700" i="1" dirty="0"/>
              <a:t>The Races of Mankind: An Introduction to Chauncey Keep Memorial Hall</a:t>
            </a:r>
            <a:r>
              <a:rPr lang="en-GB" sz="1700" dirty="0"/>
              <a:t> (1933)</a:t>
            </a:r>
          </a:p>
          <a:p>
            <a:pPr marL="0" indent="0">
              <a:buNone/>
            </a:pPr>
            <a:endParaRPr lang="en-US" sz="1700" dirty="0"/>
          </a:p>
        </p:txBody>
      </p:sp>
      <p:sp>
        <p:nvSpPr>
          <p:cNvPr id="13" name="Rectangle 12">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The 1933 installation of &quot;The Races of Mankind&quot; exhibition, which was de-installed in 1969. © The Field Museum">
            <a:extLst>
              <a:ext uri="{FF2B5EF4-FFF2-40B4-BE49-F238E27FC236}">
                <a16:creationId xmlns:a16="http://schemas.microsoft.com/office/drawing/2014/main" id="{457BBD4D-4B15-24DF-FE96-9F938C3D9E61}"/>
              </a:ext>
            </a:extLst>
          </p:cNvPr>
          <p:cNvPicPr>
            <a:picLocks noChangeAspect="1"/>
          </p:cNvPicPr>
          <p:nvPr/>
        </p:nvPicPr>
        <p:blipFill>
          <a:blip r:embed="rId2"/>
          <a:stretch>
            <a:fillRect/>
          </a:stretch>
        </p:blipFill>
        <p:spPr>
          <a:xfrm>
            <a:off x="6419928" y="1514080"/>
            <a:ext cx="5602222" cy="4103628"/>
          </a:xfrm>
          <a:prstGeom prst="rect">
            <a:avLst/>
          </a:prstGeom>
        </p:spPr>
      </p:pic>
      <p:sp>
        <p:nvSpPr>
          <p:cNvPr id="7" name="TextBox 6">
            <a:extLst>
              <a:ext uri="{FF2B5EF4-FFF2-40B4-BE49-F238E27FC236}">
                <a16:creationId xmlns:a16="http://schemas.microsoft.com/office/drawing/2014/main" id="{B0A7E663-542D-A486-A83B-E2E59E46DE19}"/>
              </a:ext>
            </a:extLst>
          </p:cNvPr>
          <p:cNvSpPr txBox="1"/>
          <p:nvPr/>
        </p:nvSpPr>
        <p:spPr>
          <a:xfrm>
            <a:off x="3435957" y="632012"/>
            <a:ext cx="4047903" cy="461665"/>
          </a:xfrm>
          <a:prstGeom prst="rect">
            <a:avLst/>
          </a:prstGeom>
          <a:noFill/>
        </p:spPr>
        <p:txBody>
          <a:bodyPr wrap="none" rtlCol="0">
            <a:spAutoFit/>
          </a:bodyPr>
          <a:lstStyle/>
          <a:p>
            <a:r>
              <a:rPr lang="en-US" sz="2400" b="1" dirty="0"/>
              <a:t>1933: </a:t>
            </a:r>
            <a:r>
              <a:rPr lang="en-US" sz="2400" b="1" i="1" dirty="0"/>
              <a:t>The Races of Mankind</a:t>
            </a:r>
            <a:endParaRPr lang="en-US" sz="2400" b="1" dirty="0"/>
          </a:p>
        </p:txBody>
      </p:sp>
      <p:sp>
        <p:nvSpPr>
          <p:cNvPr id="9" name="TextBox 8">
            <a:extLst>
              <a:ext uri="{FF2B5EF4-FFF2-40B4-BE49-F238E27FC236}">
                <a16:creationId xmlns:a16="http://schemas.microsoft.com/office/drawing/2014/main" id="{B87B3AA9-FAAF-B057-280B-376D7A93B3D3}"/>
              </a:ext>
            </a:extLst>
          </p:cNvPr>
          <p:cNvSpPr txBox="1"/>
          <p:nvPr/>
        </p:nvSpPr>
        <p:spPr>
          <a:xfrm>
            <a:off x="9736073" y="5714627"/>
            <a:ext cx="3491886" cy="523220"/>
          </a:xfrm>
          <a:prstGeom prst="rect">
            <a:avLst/>
          </a:prstGeom>
          <a:noFill/>
        </p:spPr>
        <p:txBody>
          <a:bodyPr wrap="square" rtlCol="0">
            <a:spAutoFit/>
          </a:bodyPr>
          <a:lstStyle/>
          <a:p>
            <a:r>
              <a:rPr lang="en-US" sz="1400" i="1" dirty="0">
                <a:solidFill>
                  <a:schemeClr val="bg1"/>
                </a:solidFill>
              </a:rPr>
              <a:t>The Races of Mankind</a:t>
            </a:r>
          </a:p>
          <a:p>
            <a:r>
              <a:rPr lang="en-US" sz="1400" dirty="0">
                <a:solidFill>
                  <a:schemeClr val="bg1"/>
                </a:solidFill>
              </a:rPr>
              <a:t>Chicago World’s Fair </a:t>
            </a:r>
            <a:r>
              <a:rPr lang="en-US" sz="1400" i="1" dirty="0">
                <a:solidFill>
                  <a:schemeClr val="bg1"/>
                </a:solidFill>
              </a:rPr>
              <a:t> </a:t>
            </a:r>
            <a:r>
              <a:rPr lang="en-US" sz="1400" dirty="0">
                <a:solidFill>
                  <a:schemeClr val="bg1"/>
                </a:solidFill>
              </a:rPr>
              <a:t>(1933)</a:t>
            </a:r>
            <a:r>
              <a:rPr lang="en-US" sz="1400" i="1" dirty="0">
                <a:solidFill>
                  <a:schemeClr val="bg1"/>
                </a:solidFill>
              </a:rPr>
              <a:t> </a:t>
            </a:r>
          </a:p>
        </p:txBody>
      </p:sp>
    </p:spTree>
    <p:extLst>
      <p:ext uri="{BB962C8B-B14F-4D97-AF65-F5344CB8AC3E}">
        <p14:creationId xmlns:p14="http://schemas.microsoft.com/office/powerpoint/2010/main" val="51441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151139A-886F-4B97-8815-729AD3831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Rectangle 17">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35" y="-1500"/>
            <a:ext cx="8119933" cy="6858001"/>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7D0659F6-0853-468D-B1B2-44FDBE98B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72" y="-3000"/>
            <a:ext cx="12201265" cy="6859501"/>
          </a:xfrm>
          <a:prstGeom prst="rect">
            <a:avLst/>
          </a:prstGeom>
          <a:gradFill>
            <a:gsLst>
              <a:gs pos="0">
                <a:srgbClr val="000000">
                  <a:alpha val="71765"/>
                </a:srgbClr>
              </a:gs>
              <a:gs pos="100000">
                <a:schemeClr val="accent1">
                  <a:alpha val="24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226053" y="6140399"/>
            <a:ext cx="6037730" cy="10541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1200" dirty="0">
                <a:solidFill>
                  <a:schemeClr val="bg1">
                    <a:lumMod val="95000"/>
                  </a:schemeClr>
                </a:solidFill>
                <a:ea typeface="+mj-ea"/>
                <a:cs typeface="+mj-cs"/>
              </a:rPr>
              <a:t>William Turner, </a:t>
            </a:r>
            <a:r>
              <a:rPr lang="en-US" altLang="ja-JP" sz="1200" dirty="0">
                <a:solidFill>
                  <a:schemeClr val="bg1">
                    <a:lumMod val="95000"/>
                  </a:schemeClr>
                </a:solidFill>
                <a:ea typeface="+mj-ea"/>
                <a:cs typeface="+mj-cs"/>
              </a:rPr>
              <a:t>‘</a:t>
            </a:r>
            <a:r>
              <a:rPr lang="en-US" sz="1200" dirty="0">
                <a:solidFill>
                  <a:schemeClr val="bg1">
                    <a:lumMod val="95000"/>
                  </a:schemeClr>
                </a:solidFill>
                <a:ea typeface="+mj-ea"/>
                <a:cs typeface="+mj-cs"/>
              </a:rPr>
              <a:t>The Craniology, Racial Affinities, and Descent of</a:t>
            </a:r>
          </a:p>
          <a:p>
            <a:pPr>
              <a:lnSpc>
                <a:spcPct val="90000"/>
              </a:lnSpc>
              <a:spcBef>
                <a:spcPct val="0"/>
              </a:spcBef>
              <a:spcAft>
                <a:spcPts val="600"/>
              </a:spcAft>
            </a:pPr>
            <a:r>
              <a:rPr lang="en-US" sz="1200" dirty="0">
                <a:solidFill>
                  <a:schemeClr val="bg1">
                    <a:lumMod val="95000"/>
                  </a:schemeClr>
                </a:solidFill>
                <a:ea typeface="+mj-ea"/>
                <a:cs typeface="+mj-cs"/>
              </a:rPr>
              <a:t> the Aborigines of Tasmania</a:t>
            </a:r>
            <a:r>
              <a:rPr lang="en-US" altLang="ja-JP" sz="1200" dirty="0">
                <a:solidFill>
                  <a:schemeClr val="bg1">
                    <a:lumMod val="95000"/>
                  </a:schemeClr>
                </a:solidFill>
                <a:ea typeface="+mj-ea"/>
                <a:cs typeface="+mj-cs"/>
              </a:rPr>
              <a:t>’</a:t>
            </a:r>
            <a:r>
              <a:rPr lang="en-US" sz="1200" dirty="0">
                <a:solidFill>
                  <a:schemeClr val="bg1">
                    <a:lumMod val="95000"/>
                  </a:schemeClr>
                </a:solidFill>
                <a:ea typeface="+mj-ea"/>
                <a:cs typeface="+mj-cs"/>
              </a:rPr>
              <a:t> (1908)</a:t>
            </a:r>
          </a:p>
          <a:p>
            <a:pPr algn="ctr">
              <a:lnSpc>
                <a:spcPct val="90000"/>
              </a:lnSpc>
              <a:spcBef>
                <a:spcPct val="0"/>
              </a:spcBef>
              <a:spcAft>
                <a:spcPts val="600"/>
              </a:spcAft>
            </a:pPr>
            <a:endParaRPr lang="en-US" sz="2600" dirty="0">
              <a:solidFill>
                <a:srgbClr val="FFFFFF"/>
              </a:solidFill>
              <a:latin typeface="+mj-lt"/>
              <a:ea typeface="+mj-ea"/>
              <a:cs typeface="+mj-cs"/>
            </a:endParaRPr>
          </a:p>
        </p:txBody>
      </p:sp>
      <p:sp>
        <p:nvSpPr>
          <p:cNvPr id="26" name="Rectangle 25">
            <a:extLst>
              <a:ext uri="{FF2B5EF4-FFF2-40B4-BE49-F238E27FC236}">
                <a16:creationId xmlns:a16="http://schemas.microsoft.com/office/drawing/2014/main" id="{977ACDD7-882D-4B81-A213-84C82B96B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2888341"/>
            <a:ext cx="12203819" cy="396815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 table.psd                                                      0090EBE0Users                          C063D95B:"/>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26053" y="212528"/>
            <a:ext cx="4550582" cy="5967975"/>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descr="Screen shot 2012-11-#85CF83.png                                00084C94Macintosh HD                   7C26879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8960" y="292230"/>
            <a:ext cx="4640705" cy="5819067"/>
          </a:xfrm>
          <a:prstGeom prst="rect">
            <a:avLst/>
          </a:prstGeom>
          <a:noFill/>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pic>
      <p:sp>
        <p:nvSpPr>
          <p:cNvPr id="36" name="TextBox 4">
            <a:extLst>
              <a:ext uri="{FF2B5EF4-FFF2-40B4-BE49-F238E27FC236}">
                <a16:creationId xmlns:a16="http://schemas.microsoft.com/office/drawing/2014/main" id="{90A0D435-966D-3762-BAC4-8A6479288FD7}"/>
              </a:ext>
            </a:extLst>
          </p:cNvPr>
          <p:cNvSpPr txBox="1"/>
          <p:nvPr/>
        </p:nvSpPr>
        <p:spPr>
          <a:xfrm>
            <a:off x="864582" y="6175918"/>
            <a:ext cx="4352925" cy="649605"/>
          </a:xfrm>
          <a:prstGeom prst="rect">
            <a:avLst/>
          </a:prstGeom>
          <a:noFill/>
        </p:spPr>
        <p:txBody>
          <a:bodyPr wrap="square" rtlCol="0">
            <a:spAutoFit/>
          </a:bodyPr>
          <a:lstStyle/>
          <a:p>
            <a:pPr>
              <a:buNone/>
            </a:pPr>
            <a:r>
              <a:rPr lang="en-US" sz="1200" kern="1200" dirty="0">
                <a:solidFill>
                  <a:schemeClr val="bg1">
                    <a:lumMod val="95000"/>
                  </a:schemeClr>
                </a:solidFill>
                <a:effectLst/>
                <a:latin typeface="Aptos" panose="020B0004020202020204" pitchFamily="34" charset="0"/>
                <a:ea typeface="Aptos" panose="020B0004020202020204" pitchFamily="34" charset="0"/>
                <a:cs typeface="Times New Roman" panose="02020603050405020304" pitchFamily="18" charset="0"/>
              </a:rPr>
              <a:t>R. J. A. Berry and A. W. D. Robertson, ‘The Place in Nature</a:t>
            </a:r>
            <a:endParaRPr lang="en-GB" sz="1200" kern="100" dirty="0">
              <a:solidFill>
                <a:schemeClr val="bg1">
                  <a:lumMod val="95000"/>
                </a:schemeClr>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1200" kern="1200" dirty="0">
                <a:solidFill>
                  <a:schemeClr val="bg1">
                    <a:lumMod val="95000"/>
                  </a:schemeClr>
                </a:solidFill>
                <a:effectLst/>
                <a:latin typeface="Aptos" panose="020B0004020202020204" pitchFamily="34" charset="0"/>
                <a:ea typeface="Aptos" panose="020B0004020202020204" pitchFamily="34" charset="0"/>
                <a:cs typeface="Times New Roman" panose="02020603050405020304" pitchFamily="18" charset="0"/>
              </a:rPr>
              <a:t> of the Tasmanian Aboriginal as Deduced from a Study of his Calvarium’ (1910-1911)</a:t>
            </a:r>
            <a:endParaRPr lang="en-GB" sz="1200" kern="100" dirty="0">
              <a:solidFill>
                <a:schemeClr val="bg1">
                  <a:lumMod val="9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2820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Rectangle 11"/>
          <p:cNvSpPr>
            <a:spLocks noGrp="1" noChangeArrowheads="1"/>
          </p:cNvSpPr>
          <p:nvPr/>
        </p:nvSpPr>
        <p:spPr bwMode="auto">
          <a:xfrm>
            <a:off x="0" y="1892832"/>
            <a:ext cx="5134498" cy="3071906"/>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lIns="91440" tIns="45720" rIns="91440" bIns="45720" numCol="1" rtlCol="0" anchor="t"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charset="0"/>
                <a:ea typeface="ＭＳ Ｐゴシック" charset="0"/>
              </a:defRPr>
            </a:lvl6pPr>
            <a:lvl7pPr marL="914400" algn="ctr" rtl="0" fontAlgn="base">
              <a:spcBef>
                <a:spcPct val="0"/>
              </a:spcBef>
              <a:spcAft>
                <a:spcPct val="0"/>
              </a:spcAft>
              <a:defRPr sz="4400">
                <a:solidFill>
                  <a:schemeClr val="tx2"/>
                </a:solidFill>
                <a:latin typeface="Times" charset="0"/>
                <a:ea typeface="ＭＳ Ｐゴシック" charset="0"/>
              </a:defRPr>
            </a:lvl7pPr>
            <a:lvl8pPr marL="1371600" algn="ctr" rtl="0" fontAlgn="base">
              <a:spcBef>
                <a:spcPct val="0"/>
              </a:spcBef>
              <a:spcAft>
                <a:spcPct val="0"/>
              </a:spcAft>
              <a:defRPr sz="4400">
                <a:solidFill>
                  <a:schemeClr val="tx2"/>
                </a:solidFill>
                <a:latin typeface="Times" charset="0"/>
                <a:ea typeface="ＭＳ Ｐゴシック" charset="0"/>
              </a:defRPr>
            </a:lvl8pPr>
            <a:lvl9pPr marL="1828800" algn="ctr" rtl="0" fontAlgn="base">
              <a:spcBef>
                <a:spcPct val="0"/>
              </a:spcBef>
              <a:spcAft>
                <a:spcPct val="0"/>
              </a:spcAft>
              <a:defRPr sz="4400">
                <a:solidFill>
                  <a:schemeClr val="tx2"/>
                </a:solidFill>
                <a:latin typeface="Times" charset="0"/>
                <a:ea typeface="ＭＳ Ｐゴシック" charset="0"/>
              </a:defRPr>
            </a:lvl9pPr>
          </a:lstStyle>
          <a:p>
            <a:pPr algn="l" eaLnBrk="1" hangingPunct="1">
              <a:lnSpc>
                <a:spcPct val="90000"/>
              </a:lnSpc>
              <a:spcAft>
                <a:spcPts val="600"/>
              </a:spcAft>
              <a:defRPr/>
            </a:pPr>
            <a:r>
              <a:rPr lang="en-US" altLang="ja-JP" sz="3200" kern="1200" dirty="0">
                <a:solidFill>
                  <a:srgbClr val="FFFFFF"/>
                </a:solidFill>
                <a:latin typeface="+mj-lt"/>
                <a:ea typeface="+mj-ea"/>
                <a:cs typeface="+mj-cs"/>
              </a:rPr>
              <a:t>‘</a:t>
            </a:r>
            <a:r>
              <a:rPr lang="en-US" sz="3200" kern="1200" dirty="0" err="1">
                <a:solidFill>
                  <a:srgbClr val="FFFFFF"/>
                </a:solidFill>
                <a:latin typeface="+mj-lt"/>
                <a:ea typeface="+mj-ea"/>
                <a:cs typeface="+mj-cs"/>
              </a:rPr>
              <a:t>Universalkraniometer</a:t>
            </a:r>
            <a:r>
              <a:rPr lang="en-US" altLang="ja-JP" sz="3200" kern="1200" dirty="0">
                <a:solidFill>
                  <a:srgbClr val="FFFFFF"/>
                </a:solidFill>
                <a:latin typeface="+mj-lt"/>
                <a:ea typeface="+mj-ea"/>
                <a:cs typeface="+mj-cs"/>
              </a:rPr>
              <a:t>’</a:t>
            </a:r>
            <a:endParaRPr lang="en-US" sz="3200" kern="1200" dirty="0">
              <a:solidFill>
                <a:srgbClr val="FFFFFF"/>
              </a:solidFill>
              <a:latin typeface="+mj-lt"/>
              <a:ea typeface="+mj-ea"/>
              <a:cs typeface="+mj-cs"/>
            </a:endParaRPr>
          </a:p>
        </p:txBody>
      </p:sp>
      <p:pic>
        <p:nvPicPr>
          <p:cNvPr id="14" name="Picture 1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97462" y="467208"/>
            <a:ext cx="3435679" cy="5923584"/>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Box 3">
            <a:extLst>
              <a:ext uri="{FF2B5EF4-FFF2-40B4-BE49-F238E27FC236}">
                <a16:creationId xmlns:a16="http://schemas.microsoft.com/office/drawing/2014/main" id="{3D1C308D-E58A-F099-F82C-39BEA2AFA662}"/>
              </a:ext>
            </a:extLst>
          </p:cNvPr>
          <p:cNvSpPr txBox="1">
            <a:spLocks noChangeArrowheads="1"/>
          </p:cNvSpPr>
          <p:nvPr/>
        </p:nvSpPr>
        <p:spPr bwMode="auto">
          <a:xfrm>
            <a:off x="1029198" y="3173291"/>
            <a:ext cx="2659322" cy="1477328"/>
          </a:xfrm>
          <a:prstGeom prst="rect">
            <a:avLst/>
          </a:prstGeom>
          <a:noFill/>
          <a:ln>
            <a:noFill/>
          </a:ln>
          <a:effectLst/>
          <a:extLst>
            <a:ext uri="{909E8E84-426E-40dd-AFC4-6F175D3DCCD1}">
              <a14:hiddenFill xmlns:a14="http://schemas.microsoft.com/office/drawing/2010/main" xmlns="" xmlns:lc="http://schemas.openxmlformats.org/drawingml/2006/lockedCanvas">
                <a:solidFill>
                  <a:schemeClr val="accent1"/>
                </a:solidFill>
              </a14:hiddenFill>
            </a:ext>
            <a:ext uri="{91240B29-F687-4f45-9708-019B960494DF}">
              <a14:hiddenLine xmlns:a14="http://schemas.microsoft.com/office/drawing/2010/main" xmlns="" xmlns:lc="http://schemas.openxmlformats.org/drawingml/2006/lockedCanvas" w="9525">
                <a:solidFill>
                  <a:schemeClr val="tx1"/>
                </a:solidFill>
                <a:miter lim="800000"/>
                <a:headEnd/>
                <a:tailEnd/>
              </a14:hiddenLine>
            </a:ext>
            <a:ext uri="{AF507438-7753-43e0-B8FC-AC1667EBCBE1}">
              <a14:hiddenEffects xmlns:a14="http://schemas.microsoft.com/office/drawing/2010/main" xmlns="" xmlns:lc="http://schemas.openxmlformats.org/drawingml/2006/lockedCanvas">
                <a:effectLst>
                  <a:outerShdw blurRad="63500" dist="38099" dir="2700000" algn="ctr" rotWithShape="0">
                    <a:schemeClr val="bg2">
                      <a:alpha val="74998"/>
                    </a:schemeClr>
                  </a:outerShdw>
                </a:effectLst>
              </a14:hiddenEffects>
            </a:ext>
          </a:extLst>
        </p:spPr>
        <p:txBody>
          <a:bodyPr wrap="square">
            <a:spAutoFit/>
          </a:bodyPr>
          <a:lstStyle/>
          <a:p>
            <a:pPr>
              <a:buNone/>
            </a:pPr>
            <a:r>
              <a:rPr lang="en-US"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Aurel von Torok, </a:t>
            </a:r>
            <a:r>
              <a:rPr lang="en-US" i="1" kern="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Grundzüge</a:t>
            </a:r>
            <a:r>
              <a:rPr lang="en-US" i="1"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i="1" kern="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einer</a:t>
            </a:r>
            <a:r>
              <a:rPr lang="en-US" i="1"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i="1" kern="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systematischen</a:t>
            </a:r>
            <a:r>
              <a:rPr lang="en-US" i="1"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US" i="1" kern="12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Kraniometrie</a:t>
            </a:r>
            <a:r>
              <a:rPr lang="en-US"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a:buNone/>
            </a:pPr>
            <a:r>
              <a:rPr lang="en-US" kern="12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(Stuttgart, 1890)</a:t>
            </a:r>
            <a:endParaRPr lang="en-GB"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92595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71CB2-B7C4-4EE1-D60A-C5CD8C6A2FB1}"/>
              </a:ext>
            </a:extLst>
          </p:cNvPr>
          <p:cNvSpPr>
            <a:spLocks noGrp="1"/>
          </p:cNvSpPr>
          <p:nvPr>
            <p:ph type="title"/>
          </p:nvPr>
        </p:nvSpPr>
        <p:spPr>
          <a:xfrm>
            <a:off x="2814263" y="207554"/>
            <a:ext cx="7063721" cy="1159200"/>
          </a:xfrm>
        </p:spPr>
        <p:txBody>
          <a:bodyPr vert="horz" lIns="91440" tIns="45720" rIns="91440" bIns="45720" rtlCol="0" anchor="ctr">
            <a:normAutofit/>
          </a:bodyPr>
          <a:lstStyle/>
          <a:p>
            <a:r>
              <a:rPr lang="en-US" sz="4000" dirty="0">
                <a:solidFill>
                  <a:srgbClr val="FFFFFF"/>
                </a:solidFill>
              </a:rPr>
              <a:t>‘The Art of Measuring Skulls….’</a:t>
            </a:r>
            <a:endParaRPr lang="en-US" sz="4000" kern="1200" dirty="0">
              <a:solidFill>
                <a:srgbClr val="FFFFFF"/>
              </a:solidFill>
              <a:latin typeface="+mj-lt"/>
              <a:ea typeface="+mj-ea"/>
              <a:cs typeface="+mj-cs"/>
            </a:endParaRPr>
          </a:p>
        </p:txBody>
      </p:sp>
      <p:pic>
        <p:nvPicPr>
          <p:cNvPr id="7" name="Picture 6">
            <a:extLst>
              <a:ext uri="{FF2B5EF4-FFF2-40B4-BE49-F238E27FC236}">
                <a16:creationId xmlns:a16="http://schemas.microsoft.com/office/drawing/2014/main" id="{C1F2C1BD-16DE-BDEA-F59B-745C3C5BB104}"/>
              </a:ext>
            </a:extLst>
          </p:cNvPr>
          <p:cNvPicPr>
            <a:picLocks noChangeAspect="1"/>
          </p:cNvPicPr>
          <p:nvPr/>
        </p:nvPicPr>
        <p:blipFill>
          <a:blip r:embed="rId2"/>
          <a:stretch>
            <a:fillRect/>
          </a:stretch>
        </p:blipFill>
        <p:spPr>
          <a:xfrm>
            <a:off x="432225" y="2224213"/>
            <a:ext cx="11327549" cy="3936320"/>
          </a:xfrm>
          <a:prstGeom prst="rect">
            <a:avLst/>
          </a:prstGeom>
        </p:spPr>
      </p:pic>
      <p:sp>
        <p:nvSpPr>
          <p:cNvPr id="8" name="TextBox 7">
            <a:extLst>
              <a:ext uri="{FF2B5EF4-FFF2-40B4-BE49-F238E27FC236}">
                <a16:creationId xmlns:a16="http://schemas.microsoft.com/office/drawing/2014/main" id="{9D110E1C-6DFC-840F-0BC8-B6422807F440}"/>
              </a:ext>
            </a:extLst>
          </p:cNvPr>
          <p:cNvSpPr txBox="1"/>
          <p:nvPr/>
        </p:nvSpPr>
        <p:spPr>
          <a:xfrm>
            <a:off x="4671787" y="6324600"/>
            <a:ext cx="6914137" cy="369332"/>
          </a:xfrm>
          <a:prstGeom prst="rect">
            <a:avLst/>
          </a:prstGeom>
          <a:noFill/>
        </p:spPr>
        <p:txBody>
          <a:bodyPr wrap="none" rtlCol="0">
            <a:spAutoFit/>
          </a:bodyPr>
          <a:lstStyle/>
          <a:p>
            <a:r>
              <a:rPr lang="en-US" dirty="0"/>
              <a:t>William Elford Leach, ‘Craniometry’, </a:t>
            </a:r>
            <a:r>
              <a:rPr lang="en-US" i="1" dirty="0"/>
              <a:t>Edinburgh Encyclopedia, </a:t>
            </a:r>
            <a:r>
              <a:rPr lang="en-US" dirty="0"/>
              <a:t>(1830)</a:t>
            </a:r>
          </a:p>
        </p:txBody>
      </p:sp>
    </p:spTree>
    <p:extLst>
      <p:ext uri="{BB962C8B-B14F-4D97-AF65-F5344CB8AC3E}">
        <p14:creationId xmlns:p14="http://schemas.microsoft.com/office/powerpoint/2010/main" val="4245350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524668-5DA5-46F1-1836-BE646A821DA9}"/>
              </a:ext>
            </a:extLst>
          </p:cNvPr>
          <p:cNvSpPr>
            <a:spLocks noGrp="1"/>
          </p:cNvSpPr>
          <p:nvPr>
            <p:ph idx="1"/>
          </p:nvPr>
        </p:nvSpPr>
        <p:spPr>
          <a:xfrm>
            <a:off x="1371599" y="2318197"/>
            <a:ext cx="9724031" cy="3683358"/>
          </a:xfrm>
        </p:spPr>
        <p:txBody>
          <a:bodyPr anchor="ctr">
            <a:normAutofit fontScale="92500" lnSpcReduction="10000"/>
          </a:bodyPr>
          <a:lstStyle/>
          <a:p>
            <a:pPr marL="0" indent="0">
              <a:buNone/>
            </a:pPr>
            <a:r>
              <a:rPr lang="en-GB" sz="3600" dirty="0"/>
              <a:t>‘No science has suffered more from being played with by amateurs’ with the consequence that ‘the study of the people inhabiting our earth, is scarcely more than a confused mass of ill-observed facts and unsound conclusions.  It can no longer be concealed that for truly scientific purposes </a:t>
            </a:r>
            <a:r>
              <a:rPr lang="en-GB" sz="3600" b="1" dirty="0"/>
              <a:t>all that has hitherto been written on the subject is little better than waste paper.’</a:t>
            </a:r>
            <a:r>
              <a:rPr lang="en-GB" sz="3600" b="1" baseline="30000" dirty="0"/>
              <a:t> </a:t>
            </a:r>
            <a:endParaRPr lang="en-GB" sz="3600" b="1" dirty="0">
              <a:effectLst/>
            </a:endParaRPr>
          </a:p>
          <a:p>
            <a:pPr marL="0" indent="0">
              <a:buNone/>
            </a:pPr>
            <a:r>
              <a:rPr lang="en-GB" sz="2000" i="1" dirty="0"/>
              <a:t>				Athenaeum</a:t>
            </a:r>
            <a:r>
              <a:rPr lang="en-GB" sz="2000" dirty="0"/>
              <a:t>, no. 1865 (25 July 1863), p. 106.</a:t>
            </a:r>
          </a:p>
          <a:p>
            <a:endParaRPr lang="en-US" sz="2000" dirty="0"/>
          </a:p>
        </p:txBody>
      </p:sp>
      <p:pic>
        <p:nvPicPr>
          <p:cNvPr id="5" name="Picture 4">
            <a:extLst>
              <a:ext uri="{FF2B5EF4-FFF2-40B4-BE49-F238E27FC236}">
                <a16:creationId xmlns:a16="http://schemas.microsoft.com/office/drawing/2014/main" id="{01CAF3F6-04E9-1B96-6FF9-58CFC0B23AD6}"/>
              </a:ext>
            </a:extLst>
          </p:cNvPr>
          <p:cNvPicPr>
            <a:picLocks noChangeAspect="1"/>
          </p:cNvPicPr>
          <p:nvPr/>
        </p:nvPicPr>
        <p:blipFill>
          <a:blip r:embed="rId2"/>
          <a:stretch>
            <a:fillRect/>
          </a:stretch>
        </p:blipFill>
        <p:spPr>
          <a:xfrm>
            <a:off x="2111188" y="151718"/>
            <a:ext cx="7772400" cy="1287303"/>
          </a:xfrm>
          <a:prstGeom prst="rect">
            <a:avLst/>
          </a:prstGeom>
        </p:spPr>
      </p:pic>
    </p:spTree>
    <p:extLst>
      <p:ext uri="{BB962C8B-B14F-4D97-AF65-F5344CB8AC3E}">
        <p14:creationId xmlns:p14="http://schemas.microsoft.com/office/powerpoint/2010/main" val="3907022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ran Am Tables.jpg                                             0044BF6EMacintosh HD                   BEF7A664:"/>
          <p:cNvPicPr>
            <a:picLocks noChangeAspect="1" noChangeArrowheads="1"/>
          </p:cNvPicPr>
          <p:nvPr/>
        </p:nvPicPr>
        <p:blipFill>
          <a:blip r:embed="rId3">
            <a:extLst>
              <a:ext uri="{28A0092B-C50C-407E-A947-70E740481C1C}">
                <a14:useLocalDpi xmlns:a14="http://schemas.microsoft.com/office/drawing/2010/main" val="0"/>
              </a:ext>
            </a:extLst>
          </a:blip>
          <a:srcRect r="7873" b="1"/>
          <a:stretch>
            <a:fillRect/>
          </a:stretch>
        </p:blipFill>
        <p:spPr bwMode="auto">
          <a:xfrm>
            <a:off x="1976719" y="0"/>
            <a:ext cx="8025640" cy="6337526"/>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pic>
      <p:sp>
        <p:nvSpPr>
          <p:cNvPr id="5" name="Text Box 5"/>
          <p:cNvSpPr txBox="1">
            <a:spLocks noChangeArrowheads="1"/>
          </p:cNvSpPr>
          <p:nvPr/>
        </p:nvSpPr>
        <p:spPr bwMode="auto">
          <a:xfrm>
            <a:off x="10002358" y="5525708"/>
            <a:ext cx="3119717" cy="2664580"/>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lIns="91440" tIns="45720" rIns="91440" bIns="45720" rtlCol="0">
            <a:normAutofit/>
          </a:bodyPr>
          <a:lstStyle/>
          <a:p>
            <a:pPr>
              <a:lnSpc>
                <a:spcPct val="90000"/>
              </a:lnSpc>
              <a:spcAft>
                <a:spcPts val="600"/>
              </a:spcAft>
            </a:pPr>
            <a:r>
              <a:rPr lang="en-US" sz="1400" dirty="0"/>
              <a:t>Samuel George Morton </a:t>
            </a:r>
          </a:p>
          <a:p>
            <a:pPr>
              <a:lnSpc>
                <a:spcPct val="90000"/>
              </a:lnSpc>
              <a:spcAft>
                <a:spcPts val="600"/>
              </a:spcAft>
            </a:pPr>
            <a:r>
              <a:rPr lang="en-US" sz="1400" i="1" dirty="0"/>
              <a:t>Crania Americana </a:t>
            </a:r>
            <a:r>
              <a:rPr lang="en-US" sz="1400" dirty="0"/>
              <a:t>(1839)</a:t>
            </a:r>
          </a:p>
        </p:txBody>
      </p:sp>
      <p:sp>
        <p:nvSpPr>
          <p:cNvPr id="12"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6618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a:spLocks noGrp="1" noChangeArrowheads="1"/>
          </p:cNvSpPr>
          <p:nvPr/>
        </p:nvSpPr>
        <p:spPr bwMode="auto">
          <a:xfrm>
            <a:off x="1153942" y="2008386"/>
            <a:ext cx="3251907" cy="2347628"/>
          </a:xfrm>
          <a:prstGeom prst="rect">
            <a:avLst/>
          </a:prstGeom>
          <a:extLst>
            <a:ext uri="{FAA26D3D-D897-4be2-8F04-BA451C77F1D7}">
              <ma14:placeholderFlag xmlns="" xmlns:ma14="http://schemas.microsoft.com/office/mac/drawingml/2011/main" val="1"/>
            </a:ext>
          </a:extLst>
        </p:spPr>
        <p:txBody>
          <a:bodyPr vert="horz" lIns="91440" tIns="45720" rIns="91440" bIns="45720" numCol="1" rtlCol="0" anchor="b"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Times" charset="0"/>
                <a:ea typeface="ＭＳ Ｐゴシック" charset="0"/>
              </a:defRPr>
            </a:lvl6pPr>
            <a:lvl7pPr marL="914400" algn="ctr" rtl="0" fontAlgn="base">
              <a:spcBef>
                <a:spcPct val="0"/>
              </a:spcBef>
              <a:spcAft>
                <a:spcPct val="0"/>
              </a:spcAft>
              <a:defRPr sz="4400">
                <a:solidFill>
                  <a:schemeClr val="tx2"/>
                </a:solidFill>
                <a:latin typeface="Times" charset="0"/>
                <a:ea typeface="ＭＳ Ｐゴシック" charset="0"/>
              </a:defRPr>
            </a:lvl7pPr>
            <a:lvl8pPr marL="1371600" algn="ctr" rtl="0" fontAlgn="base">
              <a:spcBef>
                <a:spcPct val="0"/>
              </a:spcBef>
              <a:spcAft>
                <a:spcPct val="0"/>
              </a:spcAft>
              <a:defRPr sz="4400">
                <a:solidFill>
                  <a:schemeClr val="tx2"/>
                </a:solidFill>
                <a:latin typeface="Times" charset="0"/>
                <a:ea typeface="ＭＳ Ｐゴシック" charset="0"/>
              </a:defRPr>
            </a:lvl8pPr>
            <a:lvl9pPr marL="1828800" algn="ctr" rtl="0" fontAlgn="base">
              <a:spcBef>
                <a:spcPct val="0"/>
              </a:spcBef>
              <a:spcAft>
                <a:spcPct val="0"/>
              </a:spcAft>
              <a:defRPr sz="4400">
                <a:solidFill>
                  <a:schemeClr val="tx2"/>
                </a:solidFill>
                <a:latin typeface="Times" charset="0"/>
                <a:ea typeface="ＭＳ Ｐゴシック" charset="0"/>
              </a:defRPr>
            </a:lvl9pPr>
          </a:lstStyle>
          <a:p>
            <a:pPr eaLnBrk="1" hangingPunct="1">
              <a:lnSpc>
                <a:spcPct val="90000"/>
              </a:lnSpc>
              <a:spcAft>
                <a:spcPts val="600"/>
              </a:spcAft>
              <a:defRPr/>
            </a:pPr>
            <a:r>
              <a:rPr lang="en-US" sz="4000" kern="1200" dirty="0">
                <a:solidFill>
                  <a:srgbClr val="FFFFFF"/>
                </a:solidFill>
                <a:latin typeface="+mj-lt"/>
                <a:ea typeface="+mj-ea"/>
                <a:cs typeface="+mj-cs"/>
              </a:rPr>
              <a:t>Craniometry as Humboldtian Science</a:t>
            </a:r>
          </a:p>
        </p:txBody>
      </p:sp>
      <p:sp>
        <p:nvSpPr>
          <p:cNvPr id="7" name="Text Box 3"/>
          <p:cNvSpPr txBox="1">
            <a:spLocks noChangeArrowheads="1"/>
          </p:cNvSpPr>
          <p:nvPr/>
        </p:nvSpPr>
        <p:spPr bwMode="auto">
          <a:xfrm>
            <a:off x="5989230" y="1254097"/>
            <a:ext cx="5926562" cy="4583663"/>
          </a:xfrm>
          <a:prstGeom prst="rect">
            <a:avLst/>
          </a:prstGeo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lIns="91440" tIns="45720" rIns="91440" bIns="45720" rtlCol="0" anchor="ctr">
            <a:normAutofit fontScale="92500" lnSpcReduction="20000"/>
          </a:bodyPr>
          <a:lstStyle/>
          <a:p>
            <a:pPr>
              <a:lnSpc>
                <a:spcPct val="90000"/>
              </a:lnSpc>
              <a:spcAft>
                <a:spcPts val="600"/>
              </a:spcAft>
            </a:pPr>
            <a:r>
              <a:rPr lang="en-US" sz="3500" dirty="0"/>
              <a:t>‘[</a:t>
            </a:r>
            <a:r>
              <a:rPr lang="en-US" sz="3500" i="1" dirty="0"/>
              <a:t>Crania Americana</a:t>
            </a:r>
            <a:r>
              <a:rPr lang="en-US" sz="3500" dirty="0"/>
              <a:t> is a work] equally remarkable for the profundity of its anatomical views</a:t>
            </a:r>
            <a:r>
              <a:rPr lang="en-US" sz="3500" b="1" dirty="0"/>
              <a:t>, the numerical detail of the relations of organic conformation</a:t>
            </a:r>
            <a:r>
              <a:rPr lang="en-US" sz="3500" dirty="0"/>
              <a:t>, the absence of those poetical reveries which are as the myths of modern physiology, and the generalizations with which your Introductory Essay abounds.’</a:t>
            </a:r>
          </a:p>
          <a:p>
            <a:pPr>
              <a:lnSpc>
                <a:spcPct val="90000"/>
              </a:lnSpc>
              <a:spcAft>
                <a:spcPts val="600"/>
              </a:spcAft>
            </a:pPr>
            <a:r>
              <a:rPr lang="en-US" sz="2200" dirty="0"/>
              <a:t>-Alexander Humboldt to Samuel George Morton, 17 January, 1844</a:t>
            </a:r>
            <a:endParaRPr lang="en-GB" sz="2200" dirty="0"/>
          </a:p>
          <a:p>
            <a:pPr>
              <a:lnSpc>
                <a:spcPct val="90000"/>
              </a:lnSpc>
              <a:spcAft>
                <a:spcPts val="600"/>
              </a:spcAft>
            </a:pPr>
            <a:endParaRPr lang="en-US" sz="2000" dirty="0"/>
          </a:p>
        </p:txBody>
      </p:sp>
    </p:spTree>
    <p:extLst>
      <p:ext uri="{BB962C8B-B14F-4D97-AF65-F5344CB8AC3E}">
        <p14:creationId xmlns:p14="http://schemas.microsoft.com/office/powerpoint/2010/main" val="3581663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876E85-AD40-7C68-705E-9666A0BFFECC}"/>
              </a:ext>
            </a:extLst>
          </p:cNvPr>
          <p:cNvSpPr>
            <a:spLocks noGrp="1"/>
          </p:cNvSpPr>
          <p:nvPr>
            <p:ph type="title"/>
          </p:nvPr>
        </p:nvSpPr>
        <p:spPr>
          <a:xfrm>
            <a:off x="2286000" y="341466"/>
            <a:ext cx="9895951" cy="1033669"/>
          </a:xfrm>
        </p:spPr>
        <p:txBody>
          <a:bodyPr>
            <a:normAutofit/>
          </a:bodyPr>
          <a:lstStyle/>
          <a:p>
            <a:r>
              <a:rPr lang="en-US" sz="4000" dirty="0">
                <a:solidFill>
                  <a:srgbClr val="FFFFFF"/>
                </a:solidFill>
              </a:rPr>
              <a:t>Craniometry as Stamp Collecting</a:t>
            </a:r>
          </a:p>
        </p:txBody>
      </p:sp>
      <p:sp>
        <p:nvSpPr>
          <p:cNvPr id="3" name="Content Placeholder 2">
            <a:extLst>
              <a:ext uri="{FF2B5EF4-FFF2-40B4-BE49-F238E27FC236}">
                <a16:creationId xmlns:a16="http://schemas.microsoft.com/office/drawing/2014/main" id="{9E0766A3-C895-3DB1-ADD2-04CE7C5D8E33}"/>
              </a:ext>
            </a:extLst>
          </p:cNvPr>
          <p:cNvSpPr>
            <a:spLocks noGrp="1"/>
          </p:cNvSpPr>
          <p:nvPr>
            <p:ph idx="1"/>
          </p:nvPr>
        </p:nvSpPr>
        <p:spPr>
          <a:xfrm>
            <a:off x="2286000" y="1891970"/>
            <a:ext cx="9467850" cy="4966030"/>
          </a:xfrm>
        </p:spPr>
        <p:txBody>
          <a:bodyPr anchor="ctr">
            <a:normAutofit/>
          </a:bodyPr>
          <a:lstStyle/>
          <a:p>
            <a:pPr marL="0" indent="0">
              <a:buNone/>
            </a:pPr>
            <a:r>
              <a:rPr lang="en-GB" sz="2000" dirty="0"/>
              <a:t>‘‘[…] Craniometric literature is at present as unsatisfactory as it is dull. […] Scores of lines, arcs, chords, and indexes have been devised for this purpose, and the diagnosis of skulls has been attempted by a process as mechanical as that whereby we identify certain issues of postage-stamps by counting the nicks in the margin</a:t>
            </a:r>
            <a:r>
              <a:rPr lang="en-GB" sz="2000" b="1" dirty="0"/>
              <a:t>.  But there is underlying all these no unifying hypothesis, so that when we, in our sesquipedalian jargon, describe an Australian skull as microcephalic, </a:t>
            </a:r>
            <a:r>
              <a:rPr lang="en-GB" sz="2000" b="1" dirty="0" err="1"/>
              <a:t>phaenozygous</a:t>
            </a:r>
            <a:r>
              <a:rPr lang="en-GB" sz="2000" b="1" dirty="0"/>
              <a:t>, </a:t>
            </a:r>
            <a:r>
              <a:rPr lang="en-GB" sz="2000" b="1" dirty="0" err="1"/>
              <a:t>tapeino</a:t>
            </a:r>
            <a:r>
              <a:rPr lang="en-GB" sz="2000" b="1" dirty="0"/>
              <a:t>-dolichocephalic, prognathic, </a:t>
            </a:r>
            <a:r>
              <a:rPr lang="en-GB" sz="2000" b="1" dirty="0" err="1"/>
              <a:t>platyrhine</a:t>
            </a:r>
            <a:r>
              <a:rPr lang="en-GB" sz="2000" b="1" dirty="0"/>
              <a:t>, </a:t>
            </a:r>
            <a:r>
              <a:rPr lang="en-GB" sz="2000" b="1" dirty="0" err="1"/>
              <a:t>hypselopalatine</a:t>
            </a:r>
            <a:r>
              <a:rPr lang="en-GB" sz="2000" b="1" dirty="0"/>
              <a:t>, </a:t>
            </a:r>
            <a:r>
              <a:rPr lang="en-GB" sz="2000" b="1" dirty="0" err="1"/>
              <a:t>leptostaphyline</a:t>
            </a:r>
            <a:r>
              <a:rPr lang="en-GB" sz="2000" b="1" dirty="0"/>
              <a:t>, dolichuranic, </a:t>
            </a:r>
            <a:r>
              <a:rPr lang="en-GB" sz="2000" b="1" dirty="0" err="1"/>
              <a:t>chamaeprosopic</a:t>
            </a:r>
            <a:r>
              <a:rPr lang="en-GB" sz="2000" b="1" dirty="0"/>
              <a:t>, and </a:t>
            </a:r>
            <a:r>
              <a:rPr lang="en-GB" sz="2000" b="1" dirty="0" err="1"/>
              <a:t>microseme</a:t>
            </a:r>
            <a:r>
              <a:rPr lang="en-GB" sz="2000" b="1" dirty="0"/>
              <a:t>,</a:t>
            </a:r>
            <a:r>
              <a:rPr lang="en-GB" sz="2000" dirty="0"/>
              <a:t> we are no nearer to the formulation of any philosophic concept of the general principles which have led to the assumption of these characters by the cranium in question […].’</a:t>
            </a:r>
          </a:p>
          <a:p>
            <a:pPr marL="0" indent="0" algn="r">
              <a:buNone/>
            </a:pPr>
            <a:r>
              <a:rPr lang="en-GB" sz="2000" dirty="0">
                <a:effectLst/>
              </a:rPr>
              <a:t> -</a:t>
            </a:r>
            <a:r>
              <a:rPr lang="en-GB" sz="1400" dirty="0"/>
              <a:t>Alexander Macalister, ‘President’s Address to Section H: Anthropology’, </a:t>
            </a:r>
            <a:r>
              <a:rPr lang="en-GB" sz="1400" i="1" dirty="0"/>
              <a:t>Proceedings Of the British Association for the Advancement of Science</a:t>
            </a:r>
            <a:r>
              <a:rPr lang="en-GB" sz="1400" dirty="0"/>
              <a:t> (1892)</a:t>
            </a:r>
            <a:endParaRPr lang="en-US" sz="1400" dirty="0"/>
          </a:p>
        </p:txBody>
      </p:sp>
      <p:pic>
        <p:nvPicPr>
          <p:cNvPr id="5" name="Picture 6" descr="V0026757.jpg                                                   0008E7CFMacintosh HD                   7C268792:">
            <a:extLst>
              <a:ext uri="{FF2B5EF4-FFF2-40B4-BE49-F238E27FC236}">
                <a16:creationId xmlns:a16="http://schemas.microsoft.com/office/drawing/2014/main" id="{FA8A4446-26BC-90FB-F121-7FCED9503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31775" y="2587625"/>
            <a:ext cx="1822450" cy="2590800"/>
          </a:xfrm>
          <a:prstGeom prst="rect">
            <a:avLst/>
          </a:prstGeom>
        </p:spPr>
      </p:pic>
      <p:sp>
        <p:nvSpPr>
          <p:cNvPr id="7" name="TextBox 6">
            <a:extLst>
              <a:ext uri="{FF2B5EF4-FFF2-40B4-BE49-F238E27FC236}">
                <a16:creationId xmlns:a16="http://schemas.microsoft.com/office/drawing/2014/main" id="{464E9E64-448F-29B7-043D-C379CA23CE0E}"/>
              </a:ext>
            </a:extLst>
          </p:cNvPr>
          <p:cNvSpPr txBox="1"/>
          <p:nvPr/>
        </p:nvSpPr>
        <p:spPr>
          <a:xfrm>
            <a:off x="228596" y="5280875"/>
            <a:ext cx="1371602" cy="737337"/>
          </a:xfrm>
          <a:prstGeom prst="rect">
            <a:avLst/>
          </a:prstGeom>
          <a:noFill/>
        </p:spPr>
        <p:txBody>
          <a:bodyPr wrap="square">
            <a:spAutoFit/>
          </a:bodyPr>
          <a:lstStyle/>
          <a:p>
            <a:pPr>
              <a:defRPr/>
            </a:pPr>
            <a:r>
              <a:rPr lang="en-US" sz="1400" b="0" dirty="0">
                <a:latin typeface="Times" charset="0"/>
                <a:ea typeface="ＭＳ Ｐゴシック" charset="0"/>
              </a:rPr>
              <a:t>Alexander Macalister (1844-1919)</a:t>
            </a:r>
            <a:endParaRPr lang="en-US" sz="2400" b="0" dirty="0">
              <a:latin typeface="Times" charset="0"/>
              <a:ea typeface="ＭＳ Ｐゴシック" charset="0"/>
            </a:endParaRPr>
          </a:p>
        </p:txBody>
      </p:sp>
    </p:spTree>
    <p:extLst>
      <p:ext uri="{BB962C8B-B14F-4D97-AF65-F5344CB8AC3E}">
        <p14:creationId xmlns:p14="http://schemas.microsoft.com/office/powerpoint/2010/main" val="2714352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4049</TotalTime>
  <Words>697</Words>
  <Application>Microsoft Macintosh PowerPoint</Application>
  <PresentationFormat>Widescreen</PresentationFormat>
  <Paragraphs>39</Paragraphs>
  <Slides>11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vt:lpstr>
      <vt:lpstr>Aptos Display</vt:lpstr>
      <vt:lpstr>Arial</vt:lpstr>
      <vt:lpstr>Times</vt:lpstr>
      <vt:lpstr>Office Theme</vt:lpstr>
      <vt:lpstr>Craniometry and the Construction of Anti-Popular Racial Science in Victorian Britain </vt:lpstr>
      <vt:lpstr>PowerPoint Presentation</vt:lpstr>
      <vt:lpstr>PowerPoint Presentation</vt:lpstr>
      <vt:lpstr>PowerPoint Presentation</vt:lpstr>
      <vt:lpstr>‘The Art of Measuring Skulls….’</vt:lpstr>
      <vt:lpstr>PowerPoint Presentation</vt:lpstr>
      <vt:lpstr>PowerPoint Presentation</vt:lpstr>
      <vt:lpstr>PowerPoint Presentation</vt:lpstr>
      <vt:lpstr>Craniometry as Stamp Collecting</vt:lpstr>
      <vt:lpstr>The ‘Spoiled Child of Anthropology’</vt:lpstr>
      <vt:lpstr>‘There is a mathematical science of statistics that must be learnt….’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Smith, Elise</dc:creator>
  <cp:lastModifiedBy>Smith, Elise</cp:lastModifiedBy>
  <cp:revision>5</cp:revision>
  <dcterms:created xsi:type="dcterms:W3CDTF">2026-07-12T11:33:48Z</dcterms:created>
  <dcterms:modified xsi:type="dcterms:W3CDTF">2026-07-15T07:02:54Z</dcterms:modified>
</cp:coreProperties>
</file>