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6" r:id="rId3"/>
    <p:sldId id="270" r:id="rId4"/>
    <p:sldId id="271" r:id="rId5"/>
    <p:sldId id="272" r:id="rId6"/>
    <p:sldId id="276" r:id="rId7"/>
    <p:sldId id="258" r:id="rId8"/>
    <p:sldId id="273" r:id="rId9"/>
    <p:sldId id="269" r:id="rId10"/>
    <p:sldId id="274" r:id="rId11"/>
    <p:sldId id="275" r:id="rId12"/>
    <p:sldId id="259" r:id="rId13"/>
    <p:sldId id="260" r:id="rId14"/>
    <p:sldId id="261" r:id="rId15"/>
    <p:sldId id="263" r:id="rId16"/>
    <p:sldId id="264" r:id="rId17"/>
    <p:sldId id="262" r:id="rId18"/>
    <p:sldId id="265" r:id="rId19"/>
    <p:sldId id="266" r:id="rId20"/>
    <p:sldId id="267" r:id="rId21"/>
    <p:sldId id="26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860"/>
    <p:restoredTop sz="94645"/>
  </p:normalViewPr>
  <p:slideViewPr>
    <p:cSldViewPr snapToGrid="0">
      <p:cViewPr varScale="1">
        <p:scale>
          <a:sx n="79" d="100"/>
          <a:sy n="79" d="100"/>
        </p:scale>
        <p:origin x="224" y="9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5B1167-C1E0-817D-2E4D-AED4C4A70F01}"/>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45947701-7228-8654-C6A5-A2613EC29F7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95E89FE6-A9FB-5A7D-8225-EBE292C3FF39}"/>
              </a:ext>
            </a:extLst>
          </p:cNvPr>
          <p:cNvSpPr>
            <a:spLocks noGrp="1"/>
          </p:cNvSpPr>
          <p:nvPr>
            <p:ph type="dt" sz="half" idx="10"/>
          </p:nvPr>
        </p:nvSpPr>
        <p:spPr/>
        <p:txBody>
          <a:bodyPr/>
          <a:lstStyle/>
          <a:p>
            <a:fld id="{1238D75F-7843-7A4E-AF47-4F8BFDE5F011}" type="datetimeFigureOut">
              <a:rPr lang="en-US" smtClean="0"/>
              <a:t>8/25/25</a:t>
            </a:fld>
            <a:endParaRPr lang="en-US"/>
          </a:p>
        </p:txBody>
      </p:sp>
      <p:sp>
        <p:nvSpPr>
          <p:cNvPr id="5" name="Footer Placeholder 4">
            <a:extLst>
              <a:ext uri="{FF2B5EF4-FFF2-40B4-BE49-F238E27FC236}">
                <a16:creationId xmlns:a16="http://schemas.microsoft.com/office/drawing/2014/main" id="{45830297-F7CA-B570-7677-D9F61C9B979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AB6DC9B-9BE5-8362-BD7C-86E96052EDB3}"/>
              </a:ext>
            </a:extLst>
          </p:cNvPr>
          <p:cNvSpPr>
            <a:spLocks noGrp="1"/>
          </p:cNvSpPr>
          <p:nvPr>
            <p:ph type="sldNum" sz="quarter" idx="12"/>
          </p:nvPr>
        </p:nvSpPr>
        <p:spPr/>
        <p:txBody>
          <a:bodyPr/>
          <a:lstStyle/>
          <a:p>
            <a:fld id="{40E1DE17-100D-2247-88EA-229F9D1A5105}" type="slidenum">
              <a:rPr lang="en-US" smtClean="0"/>
              <a:t>‹#›</a:t>
            </a:fld>
            <a:endParaRPr lang="en-US"/>
          </a:p>
        </p:txBody>
      </p:sp>
    </p:spTree>
    <p:extLst>
      <p:ext uri="{BB962C8B-B14F-4D97-AF65-F5344CB8AC3E}">
        <p14:creationId xmlns:p14="http://schemas.microsoft.com/office/powerpoint/2010/main" val="18550354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476D1C-0D7F-5457-DD9D-13DD73E40B5F}"/>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735A147A-ED40-E17C-F77F-04A7F48FFA29}"/>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AECAA2E-E795-9FFD-4A85-75D60F0C8247}"/>
              </a:ext>
            </a:extLst>
          </p:cNvPr>
          <p:cNvSpPr>
            <a:spLocks noGrp="1"/>
          </p:cNvSpPr>
          <p:nvPr>
            <p:ph type="dt" sz="half" idx="10"/>
          </p:nvPr>
        </p:nvSpPr>
        <p:spPr/>
        <p:txBody>
          <a:bodyPr/>
          <a:lstStyle/>
          <a:p>
            <a:fld id="{1238D75F-7843-7A4E-AF47-4F8BFDE5F011}" type="datetimeFigureOut">
              <a:rPr lang="en-US" smtClean="0"/>
              <a:t>8/25/25</a:t>
            </a:fld>
            <a:endParaRPr lang="en-US"/>
          </a:p>
        </p:txBody>
      </p:sp>
      <p:sp>
        <p:nvSpPr>
          <p:cNvPr id="5" name="Footer Placeholder 4">
            <a:extLst>
              <a:ext uri="{FF2B5EF4-FFF2-40B4-BE49-F238E27FC236}">
                <a16:creationId xmlns:a16="http://schemas.microsoft.com/office/drawing/2014/main" id="{46F30730-B982-2391-CB81-2696A6939B2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FC3A5ED-3D1A-14CF-A426-C0169C46B771}"/>
              </a:ext>
            </a:extLst>
          </p:cNvPr>
          <p:cNvSpPr>
            <a:spLocks noGrp="1"/>
          </p:cNvSpPr>
          <p:nvPr>
            <p:ph type="sldNum" sz="quarter" idx="12"/>
          </p:nvPr>
        </p:nvSpPr>
        <p:spPr/>
        <p:txBody>
          <a:bodyPr/>
          <a:lstStyle/>
          <a:p>
            <a:fld id="{40E1DE17-100D-2247-88EA-229F9D1A5105}" type="slidenum">
              <a:rPr lang="en-US" smtClean="0"/>
              <a:t>‹#›</a:t>
            </a:fld>
            <a:endParaRPr lang="en-US"/>
          </a:p>
        </p:txBody>
      </p:sp>
    </p:spTree>
    <p:extLst>
      <p:ext uri="{BB962C8B-B14F-4D97-AF65-F5344CB8AC3E}">
        <p14:creationId xmlns:p14="http://schemas.microsoft.com/office/powerpoint/2010/main" val="611115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0583AEC-8103-DAE0-A223-5B2116E3E59D}"/>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8363BA4D-B768-2F8F-41DA-4E696BE593BA}"/>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D2CE238-9672-57AE-D798-58CDB88F84E3}"/>
              </a:ext>
            </a:extLst>
          </p:cNvPr>
          <p:cNvSpPr>
            <a:spLocks noGrp="1"/>
          </p:cNvSpPr>
          <p:nvPr>
            <p:ph type="dt" sz="half" idx="10"/>
          </p:nvPr>
        </p:nvSpPr>
        <p:spPr/>
        <p:txBody>
          <a:bodyPr/>
          <a:lstStyle/>
          <a:p>
            <a:fld id="{1238D75F-7843-7A4E-AF47-4F8BFDE5F011}" type="datetimeFigureOut">
              <a:rPr lang="en-US" smtClean="0"/>
              <a:t>8/25/25</a:t>
            </a:fld>
            <a:endParaRPr lang="en-US"/>
          </a:p>
        </p:txBody>
      </p:sp>
      <p:sp>
        <p:nvSpPr>
          <p:cNvPr id="5" name="Footer Placeholder 4">
            <a:extLst>
              <a:ext uri="{FF2B5EF4-FFF2-40B4-BE49-F238E27FC236}">
                <a16:creationId xmlns:a16="http://schemas.microsoft.com/office/drawing/2014/main" id="{4B106A2C-D7FE-1318-405C-A9631036C77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D52FBB-CB1C-1D1C-C6D9-D3FBD519DF15}"/>
              </a:ext>
            </a:extLst>
          </p:cNvPr>
          <p:cNvSpPr>
            <a:spLocks noGrp="1"/>
          </p:cNvSpPr>
          <p:nvPr>
            <p:ph type="sldNum" sz="quarter" idx="12"/>
          </p:nvPr>
        </p:nvSpPr>
        <p:spPr/>
        <p:txBody>
          <a:bodyPr/>
          <a:lstStyle/>
          <a:p>
            <a:fld id="{40E1DE17-100D-2247-88EA-229F9D1A5105}" type="slidenum">
              <a:rPr lang="en-US" smtClean="0"/>
              <a:t>‹#›</a:t>
            </a:fld>
            <a:endParaRPr lang="en-US"/>
          </a:p>
        </p:txBody>
      </p:sp>
    </p:spTree>
    <p:extLst>
      <p:ext uri="{BB962C8B-B14F-4D97-AF65-F5344CB8AC3E}">
        <p14:creationId xmlns:p14="http://schemas.microsoft.com/office/powerpoint/2010/main" val="26622844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5730B6-38D7-366B-BED9-87568D3B6ED6}"/>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8B501015-2458-5EA0-449A-31C689E9A4E3}"/>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8EE60C1-A659-4269-1F4C-637F11D723BF}"/>
              </a:ext>
            </a:extLst>
          </p:cNvPr>
          <p:cNvSpPr>
            <a:spLocks noGrp="1"/>
          </p:cNvSpPr>
          <p:nvPr>
            <p:ph type="dt" sz="half" idx="10"/>
          </p:nvPr>
        </p:nvSpPr>
        <p:spPr/>
        <p:txBody>
          <a:bodyPr/>
          <a:lstStyle/>
          <a:p>
            <a:fld id="{1238D75F-7843-7A4E-AF47-4F8BFDE5F011}" type="datetimeFigureOut">
              <a:rPr lang="en-US" smtClean="0"/>
              <a:t>8/25/25</a:t>
            </a:fld>
            <a:endParaRPr lang="en-US"/>
          </a:p>
        </p:txBody>
      </p:sp>
      <p:sp>
        <p:nvSpPr>
          <p:cNvPr id="5" name="Footer Placeholder 4">
            <a:extLst>
              <a:ext uri="{FF2B5EF4-FFF2-40B4-BE49-F238E27FC236}">
                <a16:creationId xmlns:a16="http://schemas.microsoft.com/office/drawing/2014/main" id="{81A6274F-35BC-4F4F-4CC9-035C3A1DC90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6B3B277-CDB8-8DD9-411E-CE73D54B081B}"/>
              </a:ext>
            </a:extLst>
          </p:cNvPr>
          <p:cNvSpPr>
            <a:spLocks noGrp="1"/>
          </p:cNvSpPr>
          <p:nvPr>
            <p:ph type="sldNum" sz="quarter" idx="12"/>
          </p:nvPr>
        </p:nvSpPr>
        <p:spPr/>
        <p:txBody>
          <a:bodyPr/>
          <a:lstStyle/>
          <a:p>
            <a:fld id="{40E1DE17-100D-2247-88EA-229F9D1A5105}" type="slidenum">
              <a:rPr lang="en-US" smtClean="0"/>
              <a:t>‹#›</a:t>
            </a:fld>
            <a:endParaRPr lang="en-US"/>
          </a:p>
        </p:txBody>
      </p:sp>
    </p:spTree>
    <p:extLst>
      <p:ext uri="{BB962C8B-B14F-4D97-AF65-F5344CB8AC3E}">
        <p14:creationId xmlns:p14="http://schemas.microsoft.com/office/powerpoint/2010/main" val="1172814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C2FC34-367F-057F-7C10-6918FEE14147}"/>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34BB83E8-7423-C561-B7F1-1DA5717A73F9}"/>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20BE2828-136F-560E-CD83-F7C1A6BCEB64}"/>
              </a:ext>
            </a:extLst>
          </p:cNvPr>
          <p:cNvSpPr>
            <a:spLocks noGrp="1"/>
          </p:cNvSpPr>
          <p:nvPr>
            <p:ph type="dt" sz="half" idx="10"/>
          </p:nvPr>
        </p:nvSpPr>
        <p:spPr/>
        <p:txBody>
          <a:bodyPr/>
          <a:lstStyle/>
          <a:p>
            <a:fld id="{1238D75F-7843-7A4E-AF47-4F8BFDE5F011}" type="datetimeFigureOut">
              <a:rPr lang="en-US" smtClean="0"/>
              <a:t>8/25/25</a:t>
            </a:fld>
            <a:endParaRPr lang="en-US"/>
          </a:p>
        </p:txBody>
      </p:sp>
      <p:sp>
        <p:nvSpPr>
          <p:cNvPr id="5" name="Footer Placeholder 4">
            <a:extLst>
              <a:ext uri="{FF2B5EF4-FFF2-40B4-BE49-F238E27FC236}">
                <a16:creationId xmlns:a16="http://schemas.microsoft.com/office/drawing/2014/main" id="{D6D3012D-901B-00B5-6545-623B13FAA36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D12A2AE-AA8B-9D34-E7A2-1FEBD2AA3843}"/>
              </a:ext>
            </a:extLst>
          </p:cNvPr>
          <p:cNvSpPr>
            <a:spLocks noGrp="1"/>
          </p:cNvSpPr>
          <p:nvPr>
            <p:ph type="sldNum" sz="quarter" idx="12"/>
          </p:nvPr>
        </p:nvSpPr>
        <p:spPr/>
        <p:txBody>
          <a:bodyPr/>
          <a:lstStyle/>
          <a:p>
            <a:fld id="{40E1DE17-100D-2247-88EA-229F9D1A5105}" type="slidenum">
              <a:rPr lang="en-US" smtClean="0"/>
              <a:t>‹#›</a:t>
            </a:fld>
            <a:endParaRPr lang="en-US"/>
          </a:p>
        </p:txBody>
      </p:sp>
    </p:spTree>
    <p:extLst>
      <p:ext uri="{BB962C8B-B14F-4D97-AF65-F5344CB8AC3E}">
        <p14:creationId xmlns:p14="http://schemas.microsoft.com/office/powerpoint/2010/main" val="32994585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E555C1-2056-89B1-1AB5-57443A4D578C}"/>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9F6BF14F-A9C9-E2A5-E443-68D8C1B27A87}"/>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C61F8472-782B-61EC-90E3-FB9AC5FCB846}"/>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E898E549-A3A5-4CF8-84DB-F3D675B7D155}"/>
              </a:ext>
            </a:extLst>
          </p:cNvPr>
          <p:cNvSpPr>
            <a:spLocks noGrp="1"/>
          </p:cNvSpPr>
          <p:nvPr>
            <p:ph type="dt" sz="half" idx="10"/>
          </p:nvPr>
        </p:nvSpPr>
        <p:spPr/>
        <p:txBody>
          <a:bodyPr/>
          <a:lstStyle/>
          <a:p>
            <a:fld id="{1238D75F-7843-7A4E-AF47-4F8BFDE5F011}" type="datetimeFigureOut">
              <a:rPr lang="en-US" smtClean="0"/>
              <a:t>8/25/25</a:t>
            </a:fld>
            <a:endParaRPr lang="en-US"/>
          </a:p>
        </p:txBody>
      </p:sp>
      <p:sp>
        <p:nvSpPr>
          <p:cNvPr id="6" name="Footer Placeholder 5">
            <a:extLst>
              <a:ext uri="{FF2B5EF4-FFF2-40B4-BE49-F238E27FC236}">
                <a16:creationId xmlns:a16="http://schemas.microsoft.com/office/drawing/2014/main" id="{8DDC9588-09A9-59CE-8157-F04B702B227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E87C0E7-85BB-7A4D-E116-23D22DA7BE8B}"/>
              </a:ext>
            </a:extLst>
          </p:cNvPr>
          <p:cNvSpPr>
            <a:spLocks noGrp="1"/>
          </p:cNvSpPr>
          <p:nvPr>
            <p:ph type="sldNum" sz="quarter" idx="12"/>
          </p:nvPr>
        </p:nvSpPr>
        <p:spPr/>
        <p:txBody>
          <a:bodyPr/>
          <a:lstStyle/>
          <a:p>
            <a:fld id="{40E1DE17-100D-2247-88EA-229F9D1A5105}" type="slidenum">
              <a:rPr lang="en-US" smtClean="0"/>
              <a:t>‹#›</a:t>
            </a:fld>
            <a:endParaRPr lang="en-US"/>
          </a:p>
        </p:txBody>
      </p:sp>
    </p:spTree>
    <p:extLst>
      <p:ext uri="{BB962C8B-B14F-4D97-AF65-F5344CB8AC3E}">
        <p14:creationId xmlns:p14="http://schemas.microsoft.com/office/powerpoint/2010/main" val="30192384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BADD40-40F9-F366-113B-2ECF19B9755E}"/>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53149E5E-C0F6-CD38-C2B6-065A71AAB25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2C241AF3-E495-5027-0193-652CE8AE9C9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60600F6F-EF0A-CE98-A285-F0BFDEAD43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D3D7DFFC-8975-17B8-9CEF-7346B2C21547}"/>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74E1851E-5151-5BB7-86B8-68907D5E86D0}"/>
              </a:ext>
            </a:extLst>
          </p:cNvPr>
          <p:cNvSpPr>
            <a:spLocks noGrp="1"/>
          </p:cNvSpPr>
          <p:nvPr>
            <p:ph type="dt" sz="half" idx="10"/>
          </p:nvPr>
        </p:nvSpPr>
        <p:spPr/>
        <p:txBody>
          <a:bodyPr/>
          <a:lstStyle/>
          <a:p>
            <a:fld id="{1238D75F-7843-7A4E-AF47-4F8BFDE5F011}" type="datetimeFigureOut">
              <a:rPr lang="en-US" smtClean="0"/>
              <a:t>8/25/25</a:t>
            </a:fld>
            <a:endParaRPr lang="en-US"/>
          </a:p>
        </p:txBody>
      </p:sp>
      <p:sp>
        <p:nvSpPr>
          <p:cNvPr id="8" name="Footer Placeholder 7">
            <a:extLst>
              <a:ext uri="{FF2B5EF4-FFF2-40B4-BE49-F238E27FC236}">
                <a16:creationId xmlns:a16="http://schemas.microsoft.com/office/drawing/2014/main" id="{250E6158-039C-9658-6119-A9AB22D623D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884E97A-F1A4-EDFF-4B7A-750F09596903}"/>
              </a:ext>
            </a:extLst>
          </p:cNvPr>
          <p:cNvSpPr>
            <a:spLocks noGrp="1"/>
          </p:cNvSpPr>
          <p:nvPr>
            <p:ph type="sldNum" sz="quarter" idx="12"/>
          </p:nvPr>
        </p:nvSpPr>
        <p:spPr/>
        <p:txBody>
          <a:bodyPr/>
          <a:lstStyle/>
          <a:p>
            <a:fld id="{40E1DE17-100D-2247-88EA-229F9D1A5105}" type="slidenum">
              <a:rPr lang="en-US" smtClean="0"/>
              <a:t>‹#›</a:t>
            </a:fld>
            <a:endParaRPr lang="en-US"/>
          </a:p>
        </p:txBody>
      </p:sp>
    </p:spTree>
    <p:extLst>
      <p:ext uri="{BB962C8B-B14F-4D97-AF65-F5344CB8AC3E}">
        <p14:creationId xmlns:p14="http://schemas.microsoft.com/office/powerpoint/2010/main" val="2945306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12E3AB-7640-0F59-C395-C701455519C9}"/>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D3D7704D-A6A7-5E0A-AC1E-61DCC2C30988}"/>
              </a:ext>
            </a:extLst>
          </p:cNvPr>
          <p:cNvSpPr>
            <a:spLocks noGrp="1"/>
          </p:cNvSpPr>
          <p:nvPr>
            <p:ph type="dt" sz="half" idx="10"/>
          </p:nvPr>
        </p:nvSpPr>
        <p:spPr/>
        <p:txBody>
          <a:bodyPr/>
          <a:lstStyle/>
          <a:p>
            <a:fld id="{1238D75F-7843-7A4E-AF47-4F8BFDE5F011}" type="datetimeFigureOut">
              <a:rPr lang="en-US" smtClean="0"/>
              <a:t>8/25/25</a:t>
            </a:fld>
            <a:endParaRPr lang="en-US"/>
          </a:p>
        </p:txBody>
      </p:sp>
      <p:sp>
        <p:nvSpPr>
          <p:cNvPr id="4" name="Footer Placeholder 3">
            <a:extLst>
              <a:ext uri="{FF2B5EF4-FFF2-40B4-BE49-F238E27FC236}">
                <a16:creationId xmlns:a16="http://schemas.microsoft.com/office/drawing/2014/main" id="{217EB2A7-08CE-F99B-FC4B-DA44427617A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D07B7D2-0D2C-3691-5FC0-6BF03B5997CD}"/>
              </a:ext>
            </a:extLst>
          </p:cNvPr>
          <p:cNvSpPr>
            <a:spLocks noGrp="1"/>
          </p:cNvSpPr>
          <p:nvPr>
            <p:ph type="sldNum" sz="quarter" idx="12"/>
          </p:nvPr>
        </p:nvSpPr>
        <p:spPr/>
        <p:txBody>
          <a:bodyPr/>
          <a:lstStyle/>
          <a:p>
            <a:fld id="{40E1DE17-100D-2247-88EA-229F9D1A5105}" type="slidenum">
              <a:rPr lang="en-US" smtClean="0"/>
              <a:t>‹#›</a:t>
            </a:fld>
            <a:endParaRPr lang="en-US"/>
          </a:p>
        </p:txBody>
      </p:sp>
    </p:spTree>
    <p:extLst>
      <p:ext uri="{BB962C8B-B14F-4D97-AF65-F5344CB8AC3E}">
        <p14:creationId xmlns:p14="http://schemas.microsoft.com/office/powerpoint/2010/main" val="6997994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9A04D12-6CCD-3304-A6DA-6405DCEEC0F0}"/>
              </a:ext>
            </a:extLst>
          </p:cNvPr>
          <p:cNvSpPr>
            <a:spLocks noGrp="1"/>
          </p:cNvSpPr>
          <p:nvPr>
            <p:ph type="dt" sz="half" idx="10"/>
          </p:nvPr>
        </p:nvSpPr>
        <p:spPr/>
        <p:txBody>
          <a:bodyPr/>
          <a:lstStyle/>
          <a:p>
            <a:fld id="{1238D75F-7843-7A4E-AF47-4F8BFDE5F011}" type="datetimeFigureOut">
              <a:rPr lang="en-US" smtClean="0"/>
              <a:t>8/25/25</a:t>
            </a:fld>
            <a:endParaRPr lang="en-US"/>
          </a:p>
        </p:txBody>
      </p:sp>
      <p:sp>
        <p:nvSpPr>
          <p:cNvPr id="3" name="Footer Placeholder 2">
            <a:extLst>
              <a:ext uri="{FF2B5EF4-FFF2-40B4-BE49-F238E27FC236}">
                <a16:creationId xmlns:a16="http://schemas.microsoft.com/office/drawing/2014/main" id="{E9FD32A9-8904-72E0-C825-C3EFB899DE0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F6A8F41-2911-0601-F6B2-50D897EDF780}"/>
              </a:ext>
            </a:extLst>
          </p:cNvPr>
          <p:cNvSpPr>
            <a:spLocks noGrp="1"/>
          </p:cNvSpPr>
          <p:nvPr>
            <p:ph type="sldNum" sz="quarter" idx="12"/>
          </p:nvPr>
        </p:nvSpPr>
        <p:spPr/>
        <p:txBody>
          <a:bodyPr/>
          <a:lstStyle/>
          <a:p>
            <a:fld id="{40E1DE17-100D-2247-88EA-229F9D1A5105}" type="slidenum">
              <a:rPr lang="en-US" smtClean="0"/>
              <a:t>‹#›</a:t>
            </a:fld>
            <a:endParaRPr lang="en-US"/>
          </a:p>
        </p:txBody>
      </p:sp>
    </p:spTree>
    <p:extLst>
      <p:ext uri="{BB962C8B-B14F-4D97-AF65-F5344CB8AC3E}">
        <p14:creationId xmlns:p14="http://schemas.microsoft.com/office/powerpoint/2010/main" val="1536271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578331-3354-8225-8B68-9A9D67BF8C8A}"/>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8850D772-57F9-66EC-9830-08435E9E537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14BA1A4F-4A49-E679-01C9-7CF112A5D08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8C14F705-F9AD-15B1-9EFA-D5ED9EA51B48}"/>
              </a:ext>
            </a:extLst>
          </p:cNvPr>
          <p:cNvSpPr>
            <a:spLocks noGrp="1"/>
          </p:cNvSpPr>
          <p:nvPr>
            <p:ph type="dt" sz="half" idx="10"/>
          </p:nvPr>
        </p:nvSpPr>
        <p:spPr/>
        <p:txBody>
          <a:bodyPr/>
          <a:lstStyle/>
          <a:p>
            <a:fld id="{1238D75F-7843-7A4E-AF47-4F8BFDE5F011}" type="datetimeFigureOut">
              <a:rPr lang="en-US" smtClean="0"/>
              <a:t>8/25/25</a:t>
            </a:fld>
            <a:endParaRPr lang="en-US"/>
          </a:p>
        </p:txBody>
      </p:sp>
      <p:sp>
        <p:nvSpPr>
          <p:cNvPr id="6" name="Footer Placeholder 5">
            <a:extLst>
              <a:ext uri="{FF2B5EF4-FFF2-40B4-BE49-F238E27FC236}">
                <a16:creationId xmlns:a16="http://schemas.microsoft.com/office/drawing/2014/main" id="{E03BD9DC-AF33-3CB3-429C-8DA9F82F521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C77ED4B-4B5C-60EE-D61E-EB2C364DDBCD}"/>
              </a:ext>
            </a:extLst>
          </p:cNvPr>
          <p:cNvSpPr>
            <a:spLocks noGrp="1"/>
          </p:cNvSpPr>
          <p:nvPr>
            <p:ph type="sldNum" sz="quarter" idx="12"/>
          </p:nvPr>
        </p:nvSpPr>
        <p:spPr/>
        <p:txBody>
          <a:bodyPr/>
          <a:lstStyle/>
          <a:p>
            <a:fld id="{40E1DE17-100D-2247-88EA-229F9D1A5105}" type="slidenum">
              <a:rPr lang="en-US" smtClean="0"/>
              <a:t>‹#›</a:t>
            </a:fld>
            <a:endParaRPr lang="en-US"/>
          </a:p>
        </p:txBody>
      </p:sp>
    </p:spTree>
    <p:extLst>
      <p:ext uri="{BB962C8B-B14F-4D97-AF65-F5344CB8AC3E}">
        <p14:creationId xmlns:p14="http://schemas.microsoft.com/office/powerpoint/2010/main" val="17160772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7E8226-C3E5-A40D-EA4C-9F034BA9472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56AFE822-8D36-7B89-E18F-31C78F8FE1E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A75AA32-B906-5DEA-A6BB-4367B898627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8297D896-2005-7B5A-1611-29FE36484ADD}"/>
              </a:ext>
            </a:extLst>
          </p:cNvPr>
          <p:cNvSpPr>
            <a:spLocks noGrp="1"/>
          </p:cNvSpPr>
          <p:nvPr>
            <p:ph type="dt" sz="half" idx="10"/>
          </p:nvPr>
        </p:nvSpPr>
        <p:spPr/>
        <p:txBody>
          <a:bodyPr/>
          <a:lstStyle/>
          <a:p>
            <a:fld id="{1238D75F-7843-7A4E-AF47-4F8BFDE5F011}" type="datetimeFigureOut">
              <a:rPr lang="en-US" smtClean="0"/>
              <a:t>8/25/25</a:t>
            </a:fld>
            <a:endParaRPr lang="en-US"/>
          </a:p>
        </p:txBody>
      </p:sp>
      <p:sp>
        <p:nvSpPr>
          <p:cNvPr id="6" name="Footer Placeholder 5">
            <a:extLst>
              <a:ext uri="{FF2B5EF4-FFF2-40B4-BE49-F238E27FC236}">
                <a16:creationId xmlns:a16="http://schemas.microsoft.com/office/drawing/2014/main" id="{2C9AAE49-A6EA-3981-6109-EEB2B17252F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1378112-4AA4-E9F0-4FB8-B36F5966DA5F}"/>
              </a:ext>
            </a:extLst>
          </p:cNvPr>
          <p:cNvSpPr>
            <a:spLocks noGrp="1"/>
          </p:cNvSpPr>
          <p:nvPr>
            <p:ph type="sldNum" sz="quarter" idx="12"/>
          </p:nvPr>
        </p:nvSpPr>
        <p:spPr/>
        <p:txBody>
          <a:bodyPr/>
          <a:lstStyle/>
          <a:p>
            <a:fld id="{40E1DE17-100D-2247-88EA-229F9D1A5105}" type="slidenum">
              <a:rPr lang="en-US" smtClean="0"/>
              <a:t>‹#›</a:t>
            </a:fld>
            <a:endParaRPr lang="en-US"/>
          </a:p>
        </p:txBody>
      </p:sp>
    </p:spTree>
    <p:extLst>
      <p:ext uri="{BB962C8B-B14F-4D97-AF65-F5344CB8AC3E}">
        <p14:creationId xmlns:p14="http://schemas.microsoft.com/office/powerpoint/2010/main" val="980160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049F1D6-5B74-FA2D-915F-2886E947CE5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F73C620C-B168-2135-AF43-9A6D058D0F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C0A1E6C-34B6-C760-EA63-31C0BDEC6E4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1238D75F-7843-7A4E-AF47-4F8BFDE5F011}" type="datetimeFigureOut">
              <a:rPr lang="en-US" smtClean="0"/>
              <a:t>8/25/25</a:t>
            </a:fld>
            <a:endParaRPr lang="en-US"/>
          </a:p>
        </p:txBody>
      </p:sp>
      <p:sp>
        <p:nvSpPr>
          <p:cNvPr id="5" name="Footer Placeholder 4">
            <a:extLst>
              <a:ext uri="{FF2B5EF4-FFF2-40B4-BE49-F238E27FC236}">
                <a16:creationId xmlns:a16="http://schemas.microsoft.com/office/drawing/2014/main" id="{22DD8A5B-4642-B64F-5FBB-29507E7B23D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527063C5-41BA-6F31-E22F-33A0BE6B7CE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40E1DE17-100D-2247-88EA-229F9D1A5105}" type="slidenum">
              <a:rPr lang="en-US" smtClean="0"/>
              <a:t>‹#›</a:t>
            </a:fld>
            <a:endParaRPr lang="en-US"/>
          </a:p>
        </p:txBody>
      </p:sp>
    </p:spTree>
    <p:extLst>
      <p:ext uri="{BB962C8B-B14F-4D97-AF65-F5344CB8AC3E}">
        <p14:creationId xmlns:p14="http://schemas.microsoft.com/office/powerpoint/2010/main" val="31891935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arwick.ac.uk/fac/sci/psych/research/lifespan/contain/" TargetMode="External"/><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32AEEBC8-9D30-42EF-95F2-386C2653FB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C356646-733F-D176-684D-7427FC652C06}"/>
              </a:ext>
            </a:extLst>
          </p:cNvPr>
          <p:cNvSpPr>
            <a:spLocks noGrp="1"/>
          </p:cNvSpPr>
          <p:nvPr>
            <p:ph type="title"/>
          </p:nvPr>
        </p:nvSpPr>
        <p:spPr>
          <a:xfrm>
            <a:off x="630936" y="502920"/>
            <a:ext cx="3419856" cy="1463040"/>
          </a:xfrm>
        </p:spPr>
        <p:txBody>
          <a:bodyPr anchor="ctr">
            <a:normAutofit/>
          </a:bodyPr>
          <a:lstStyle/>
          <a:p>
            <a:r>
              <a:rPr lang="en-US" sz="2300"/>
              <a:t>Track, Test, and Blame: Tracing ‘Contacts’ In British Contagion Narratives, c. 1850-1920</a:t>
            </a:r>
          </a:p>
        </p:txBody>
      </p:sp>
      <p:sp>
        <p:nvSpPr>
          <p:cNvPr id="12" name="sketch line">
            <a:extLst>
              <a:ext uri="{FF2B5EF4-FFF2-40B4-BE49-F238E27FC236}">
                <a16:creationId xmlns:a16="http://schemas.microsoft.com/office/drawing/2014/main" id="{2E92FA66-67D7-4CB4-94D3-E643A9AD47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566159" y="1225296"/>
            <a:ext cx="1554480" cy="18288"/>
          </a:xfrm>
          <a:custGeom>
            <a:avLst/>
            <a:gdLst>
              <a:gd name="connsiteX0" fmla="*/ 0 w 1554480"/>
              <a:gd name="connsiteY0" fmla="*/ 0 h 18288"/>
              <a:gd name="connsiteX1" fmla="*/ 549250 w 1554480"/>
              <a:gd name="connsiteY1" fmla="*/ 0 h 18288"/>
              <a:gd name="connsiteX2" fmla="*/ 1082954 w 1554480"/>
              <a:gd name="connsiteY2" fmla="*/ 0 h 18288"/>
              <a:gd name="connsiteX3" fmla="*/ 1554480 w 1554480"/>
              <a:gd name="connsiteY3" fmla="*/ 0 h 18288"/>
              <a:gd name="connsiteX4" fmla="*/ 1554480 w 1554480"/>
              <a:gd name="connsiteY4" fmla="*/ 18288 h 18288"/>
              <a:gd name="connsiteX5" fmla="*/ 1067410 w 1554480"/>
              <a:gd name="connsiteY5" fmla="*/ 18288 h 18288"/>
              <a:gd name="connsiteX6" fmla="*/ 549250 w 1554480"/>
              <a:gd name="connsiteY6" fmla="*/ 18288 h 18288"/>
              <a:gd name="connsiteX7" fmla="*/ 0 w 1554480"/>
              <a:gd name="connsiteY7" fmla="*/ 18288 h 18288"/>
              <a:gd name="connsiteX8" fmla="*/ 0 w 1554480"/>
              <a:gd name="connsiteY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4480" h="18288" fill="none" extrusionOk="0">
                <a:moveTo>
                  <a:pt x="0" y="0"/>
                </a:moveTo>
                <a:cubicBezTo>
                  <a:pt x="114141" y="-19864"/>
                  <a:pt x="345055" y="-1657"/>
                  <a:pt x="549250" y="0"/>
                </a:cubicBezTo>
                <a:cubicBezTo>
                  <a:pt x="753445" y="1657"/>
                  <a:pt x="862292" y="-5674"/>
                  <a:pt x="1082954" y="0"/>
                </a:cubicBezTo>
                <a:cubicBezTo>
                  <a:pt x="1303616" y="5674"/>
                  <a:pt x="1363530" y="4537"/>
                  <a:pt x="1554480" y="0"/>
                </a:cubicBezTo>
                <a:cubicBezTo>
                  <a:pt x="1554963" y="7176"/>
                  <a:pt x="1553909" y="13682"/>
                  <a:pt x="1554480" y="18288"/>
                </a:cubicBezTo>
                <a:cubicBezTo>
                  <a:pt x="1338847" y="6127"/>
                  <a:pt x="1215066" y="37851"/>
                  <a:pt x="1067410" y="18288"/>
                </a:cubicBezTo>
                <a:cubicBezTo>
                  <a:pt x="919754" y="-1275"/>
                  <a:pt x="800465" y="3080"/>
                  <a:pt x="549250" y="18288"/>
                </a:cubicBezTo>
                <a:cubicBezTo>
                  <a:pt x="298035" y="33496"/>
                  <a:pt x="158868" y="22769"/>
                  <a:pt x="0" y="18288"/>
                </a:cubicBezTo>
                <a:cubicBezTo>
                  <a:pt x="-655" y="13237"/>
                  <a:pt x="709" y="4645"/>
                  <a:pt x="0" y="0"/>
                </a:cubicBezTo>
                <a:close/>
              </a:path>
              <a:path w="1554480" h="18288" stroke="0" extrusionOk="0">
                <a:moveTo>
                  <a:pt x="0" y="0"/>
                </a:moveTo>
                <a:cubicBezTo>
                  <a:pt x="249941" y="-58"/>
                  <a:pt x="367334" y="23448"/>
                  <a:pt x="502615" y="0"/>
                </a:cubicBezTo>
                <a:cubicBezTo>
                  <a:pt x="637897" y="-23448"/>
                  <a:pt x="813653" y="-20418"/>
                  <a:pt x="974141" y="0"/>
                </a:cubicBezTo>
                <a:cubicBezTo>
                  <a:pt x="1134629" y="20418"/>
                  <a:pt x="1268772" y="6288"/>
                  <a:pt x="1554480" y="0"/>
                </a:cubicBezTo>
                <a:cubicBezTo>
                  <a:pt x="1554917" y="7222"/>
                  <a:pt x="1555359" y="13299"/>
                  <a:pt x="1554480" y="18288"/>
                </a:cubicBezTo>
                <a:cubicBezTo>
                  <a:pt x="1336087" y="12172"/>
                  <a:pt x="1310024" y="19759"/>
                  <a:pt x="1067410" y="18288"/>
                </a:cubicBezTo>
                <a:cubicBezTo>
                  <a:pt x="824796" y="16818"/>
                  <a:pt x="787902" y="34647"/>
                  <a:pt x="518160" y="18288"/>
                </a:cubicBezTo>
                <a:cubicBezTo>
                  <a:pt x="248418" y="1930"/>
                  <a:pt x="133160" y="9205"/>
                  <a:pt x="0" y="18288"/>
                </a:cubicBezTo>
                <a:cubicBezTo>
                  <a:pt x="-643" y="9451"/>
                  <a:pt x="-340" y="7114"/>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4C65AE1D-0DA6-9584-1D88-AD7F30F4A753}"/>
              </a:ext>
            </a:extLst>
          </p:cNvPr>
          <p:cNvSpPr>
            <a:spLocks noGrp="1"/>
          </p:cNvSpPr>
          <p:nvPr>
            <p:ph idx="1"/>
          </p:nvPr>
        </p:nvSpPr>
        <p:spPr>
          <a:xfrm>
            <a:off x="4654295" y="502920"/>
            <a:ext cx="6894576" cy="1463040"/>
          </a:xfrm>
        </p:spPr>
        <p:txBody>
          <a:bodyPr anchor="ctr">
            <a:normAutofit/>
          </a:bodyPr>
          <a:lstStyle/>
          <a:p>
            <a:pPr marL="0" indent="0">
              <a:buNone/>
            </a:pPr>
            <a:r>
              <a:rPr lang="en-US" sz="1700"/>
              <a:t>Elise Smith</a:t>
            </a:r>
          </a:p>
          <a:p>
            <a:pPr marL="0" indent="0">
              <a:buNone/>
            </a:pPr>
            <a:r>
              <a:rPr lang="en-US" sz="1700"/>
              <a:t>Department of History</a:t>
            </a:r>
          </a:p>
          <a:p>
            <a:pPr marL="0" indent="0">
              <a:buNone/>
            </a:pPr>
            <a:r>
              <a:rPr lang="en-US" sz="1700"/>
              <a:t>University of Warwick</a:t>
            </a:r>
          </a:p>
          <a:p>
            <a:pPr marL="0" indent="0">
              <a:buNone/>
            </a:pPr>
            <a:r>
              <a:rPr lang="en-US" sz="1700"/>
              <a:t>e.smith.10@warwick.ac.uk</a:t>
            </a:r>
          </a:p>
        </p:txBody>
      </p:sp>
      <p:pic>
        <p:nvPicPr>
          <p:cNvPr id="5" name="Picture 4" descr="A person in a hat and coat&#10;&#10;AI-generated content may be incorrect.">
            <a:extLst>
              <a:ext uri="{FF2B5EF4-FFF2-40B4-BE49-F238E27FC236}">
                <a16:creationId xmlns:a16="http://schemas.microsoft.com/office/drawing/2014/main" id="{7BCA1989-E295-E560-498D-11F304432650}"/>
              </a:ext>
            </a:extLst>
          </p:cNvPr>
          <p:cNvPicPr>
            <a:picLocks noChangeAspect="1"/>
          </p:cNvPicPr>
          <p:nvPr/>
        </p:nvPicPr>
        <p:blipFill>
          <a:blip r:embed="rId2"/>
          <a:stretch>
            <a:fillRect/>
          </a:stretch>
        </p:blipFill>
        <p:spPr>
          <a:xfrm>
            <a:off x="703030" y="2290936"/>
            <a:ext cx="10773748" cy="3959352"/>
          </a:xfrm>
          <a:prstGeom prst="rect">
            <a:avLst/>
          </a:prstGeom>
        </p:spPr>
      </p:pic>
    </p:spTree>
    <p:extLst>
      <p:ext uri="{BB962C8B-B14F-4D97-AF65-F5344CB8AC3E}">
        <p14:creationId xmlns:p14="http://schemas.microsoft.com/office/powerpoint/2010/main" val="20346009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city street with a trolley and people&#10;&#10;AI-generated content may be incorrect.">
            <a:extLst>
              <a:ext uri="{FF2B5EF4-FFF2-40B4-BE49-F238E27FC236}">
                <a16:creationId xmlns:a16="http://schemas.microsoft.com/office/drawing/2014/main" id="{DDB4455A-349C-8D21-4DC0-1083F7E8BD2C}"/>
              </a:ext>
            </a:extLst>
          </p:cNvPr>
          <p:cNvPicPr>
            <a:picLocks noChangeAspect="1"/>
          </p:cNvPicPr>
          <p:nvPr/>
        </p:nvPicPr>
        <p:blipFill>
          <a:blip r:embed="rId2"/>
          <a:stretch>
            <a:fillRect/>
          </a:stretch>
        </p:blipFill>
        <p:spPr>
          <a:xfrm>
            <a:off x="1199242" y="12700"/>
            <a:ext cx="9793515" cy="6586139"/>
          </a:xfrm>
          <a:prstGeom prst="rect">
            <a:avLst/>
          </a:prstGeom>
        </p:spPr>
      </p:pic>
      <p:pic>
        <p:nvPicPr>
          <p:cNvPr id="9" name="Picture 8" descr="A close up of a book&#10;&#10;AI-generated content may be incorrect.">
            <a:extLst>
              <a:ext uri="{FF2B5EF4-FFF2-40B4-BE49-F238E27FC236}">
                <a16:creationId xmlns:a16="http://schemas.microsoft.com/office/drawing/2014/main" id="{FEC5E6B4-A8CD-7C96-2ED1-94FBF92B0D28}"/>
              </a:ext>
            </a:extLst>
          </p:cNvPr>
          <p:cNvPicPr>
            <a:picLocks noChangeAspect="1"/>
          </p:cNvPicPr>
          <p:nvPr/>
        </p:nvPicPr>
        <p:blipFill>
          <a:blip r:embed="rId3"/>
          <a:stretch>
            <a:fillRect/>
          </a:stretch>
        </p:blipFill>
        <p:spPr>
          <a:xfrm>
            <a:off x="4225341" y="439538"/>
            <a:ext cx="3505200" cy="850900"/>
          </a:xfrm>
          <a:prstGeom prst="rect">
            <a:avLst/>
          </a:prstGeom>
        </p:spPr>
      </p:pic>
      <p:pic>
        <p:nvPicPr>
          <p:cNvPr id="11" name="Picture 10" descr="A close up of a text&#10;&#10;AI-generated content may be incorrect.">
            <a:extLst>
              <a:ext uri="{FF2B5EF4-FFF2-40B4-BE49-F238E27FC236}">
                <a16:creationId xmlns:a16="http://schemas.microsoft.com/office/drawing/2014/main" id="{1BAEC23E-6223-3694-C6C7-B92ECE9A5CAE}"/>
              </a:ext>
            </a:extLst>
          </p:cNvPr>
          <p:cNvPicPr>
            <a:picLocks noChangeAspect="1"/>
          </p:cNvPicPr>
          <p:nvPr/>
        </p:nvPicPr>
        <p:blipFill>
          <a:blip r:embed="rId4"/>
          <a:stretch>
            <a:fillRect/>
          </a:stretch>
        </p:blipFill>
        <p:spPr>
          <a:xfrm>
            <a:off x="1299975" y="1550058"/>
            <a:ext cx="7492602" cy="1084036"/>
          </a:xfrm>
          <a:prstGeom prst="rect">
            <a:avLst/>
          </a:prstGeom>
        </p:spPr>
      </p:pic>
      <p:pic>
        <p:nvPicPr>
          <p:cNvPr id="13" name="Picture 12">
            <a:extLst>
              <a:ext uri="{FF2B5EF4-FFF2-40B4-BE49-F238E27FC236}">
                <a16:creationId xmlns:a16="http://schemas.microsoft.com/office/drawing/2014/main" id="{CA301BD9-8F14-4316-60F3-C5C298A7024C}"/>
              </a:ext>
            </a:extLst>
          </p:cNvPr>
          <p:cNvPicPr>
            <a:picLocks noChangeAspect="1"/>
          </p:cNvPicPr>
          <p:nvPr/>
        </p:nvPicPr>
        <p:blipFill>
          <a:blip r:embed="rId5"/>
          <a:stretch>
            <a:fillRect/>
          </a:stretch>
        </p:blipFill>
        <p:spPr>
          <a:xfrm>
            <a:off x="2636379" y="4864887"/>
            <a:ext cx="8035990" cy="841375"/>
          </a:xfrm>
          <a:prstGeom prst="rect">
            <a:avLst/>
          </a:prstGeom>
        </p:spPr>
      </p:pic>
      <p:pic>
        <p:nvPicPr>
          <p:cNvPr id="15" name="Picture 14">
            <a:extLst>
              <a:ext uri="{FF2B5EF4-FFF2-40B4-BE49-F238E27FC236}">
                <a16:creationId xmlns:a16="http://schemas.microsoft.com/office/drawing/2014/main" id="{B7FA843E-1B81-D36F-C622-0F73DD830A40}"/>
              </a:ext>
            </a:extLst>
          </p:cNvPr>
          <p:cNvPicPr>
            <a:picLocks noChangeAspect="1"/>
          </p:cNvPicPr>
          <p:nvPr/>
        </p:nvPicPr>
        <p:blipFill>
          <a:blip r:embed="rId6"/>
          <a:stretch>
            <a:fillRect/>
          </a:stretch>
        </p:blipFill>
        <p:spPr>
          <a:xfrm>
            <a:off x="2016153" y="3151824"/>
            <a:ext cx="8509259" cy="1019628"/>
          </a:xfrm>
          <a:prstGeom prst="rect">
            <a:avLst/>
          </a:prstGeom>
        </p:spPr>
      </p:pic>
      <p:sp>
        <p:nvSpPr>
          <p:cNvPr id="16" name="TextBox 15">
            <a:extLst>
              <a:ext uri="{FF2B5EF4-FFF2-40B4-BE49-F238E27FC236}">
                <a16:creationId xmlns:a16="http://schemas.microsoft.com/office/drawing/2014/main" id="{8FE0ACC9-DC80-6CDC-A292-DD047AAEF529}"/>
              </a:ext>
            </a:extLst>
          </p:cNvPr>
          <p:cNvSpPr txBox="1"/>
          <p:nvPr/>
        </p:nvSpPr>
        <p:spPr>
          <a:xfrm>
            <a:off x="4486949" y="6475968"/>
            <a:ext cx="6322565" cy="369332"/>
          </a:xfrm>
          <a:prstGeom prst="rect">
            <a:avLst/>
          </a:prstGeom>
          <a:noFill/>
        </p:spPr>
        <p:txBody>
          <a:bodyPr wrap="none" rtlCol="0">
            <a:spAutoFit/>
          </a:bodyPr>
          <a:lstStyle/>
          <a:p>
            <a:r>
              <a:rPr lang="en-US" dirty="0"/>
              <a:t>James Niven, </a:t>
            </a:r>
            <a:r>
              <a:rPr lang="en-US" i="1" dirty="0"/>
              <a:t>Report on the Pandemic of Influenza, 1918-1919</a:t>
            </a:r>
            <a:r>
              <a:rPr lang="en-US" dirty="0"/>
              <a:t> </a:t>
            </a:r>
          </a:p>
        </p:txBody>
      </p:sp>
    </p:spTree>
    <p:extLst>
      <p:ext uri="{BB962C8B-B14F-4D97-AF65-F5344CB8AC3E}">
        <p14:creationId xmlns:p14="http://schemas.microsoft.com/office/powerpoint/2010/main" val="18541766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85F55C16-BC21-49EF-A4FF-C3155BB93BD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0C5F069E-AFE6-4825-8945-46F2918A50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0"/>
            <a:ext cx="6116569" cy="6858000"/>
          </a:xfrm>
          <a:custGeom>
            <a:avLst/>
            <a:gdLst>
              <a:gd name="connsiteX0" fmla="*/ 0 w 6116569"/>
              <a:gd name="connsiteY0" fmla="*/ 0 h 6879321"/>
              <a:gd name="connsiteX1" fmla="*/ 2935851 w 6116569"/>
              <a:gd name="connsiteY1" fmla="*/ 0 h 6879321"/>
              <a:gd name="connsiteX2" fmla="*/ 3238280 w 6116569"/>
              <a:gd name="connsiteY2" fmla="*/ 31980 h 6879321"/>
              <a:gd name="connsiteX3" fmla="*/ 3660541 w 6116569"/>
              <a:gd name="connsiteY3" fmla="*/ 550772 h 6879321"/>
              <a:gd name="connsiteX4" fmla="*/ 3808902 w 6116569"/>
              <a:gd name="connsiteY4" fmla="*/ 589860 h 6879321"/>
              <a:gd name="connsiteX5" fmla="*/ 4413762 w 6116569"/>
              <a:gd name="connsiteY5" fmla="*/ 625393 h 6879321"/>
              <a:gd name="connsiteX6" fmla="*/ 4567830 w 6116569"/>
              <a:gd name="connsiteY6" fmla="*/ 721333 h 6879321"/>
              <a:gd name="connsiteX7" fmla="*/ 4171247 w 6116569"/>
              <a:gd name="connsiteY7" fmla="*/ 792401 h 6879321"/>
              <a:gd name="connsiteX8" fmla="*/ 4376671 w 6116569"/>
              <a:gd name="connsiteY8" fmla="*/ 842148 h 6879321"/>
              <a:gd name="connsiteX9" fmla="*/ 4527887 w 6116569"/>
              <a:gd name="connsiteY9" fmla="*/ 813722 h 6879321"/>
              <a:gd name="connsiteX10" fmla="*/ 4633452 w 6116569"/>
              <a:gd name="connsiteY10" fmla="*/ 799508 h 6879321"/>
              <a:gd name="connsiteX11" fmla="*/ 4947293 w 6116569"/>
              <a:gd name="connsiteY11" fmla="*/ 870576 h 6879321"/>
              <a:gd name="connsiteX12" fmla="*/ 5263988 w 6116569"/>
              <a:gd name="connsiteY12" fmla="*/ 820828 h 6879321"/>
              <a:gd name="connsiteX13" fmla="*/ 5249723 w 6116569"/>
              <a:gd name="connsiteY13" fmla="*/ 895449 h 6879321"/>
              <a:gd name="connsiteX14" fmla="*/ 4744723 w 6116569"/>
              <a:gd name="connsiteY14" fmla="*/ 1197485 h 6879321"/>
              <a:gd name="connsiteX15" fmla="*/ 4767548 w 6116569"/>
              <a:gd name="connsiteY15" fmla="*/ 1346727 h 6879321"/>
              <a:gd name="connsiteX16" fmla="*/ 4539299 w 6116569"/>
              <a:gd name="connsiteY16" fmla="*/ 1421348 h 6879321"/>
              <a:gd name="connsiteX17" fmla="*/ 4607773 w 6116569"/>
              <a:gd name="connsiteY17" fmla="*/ 1485309 h 6879321"/>
              <a:gd name="connsiteX18" fmla="*/ 4579242 w 6116569"/>
              <a:gd name="connsiteY18" fmla="*/ 1535055 h 6879321"/>
              <a:gd name="connsiteX19" fmla="*/ 5278255 w 6116569"/>
              <a:gd name="connsiteY19" fmla="*/ 1609676 h 6879321"/>
              <a:gd name="connsiteX20" fmla="*/ 5771843 w 6116569"/>
              <a:gd name="connsiteY20" fmla="*/ 1630997 h 6879321"/>
              <a:gd name="connsiteX21" fmla="*/ 6105656 w 6116569"/>
              <a:gd name="connsiteY21" fmla="*/ 1748257 h 6879321"/>
              <a:gd name="connsiteX22" fmla="*/ 5691955 w 6116569"/>
              <a:gd name="connsiteY22" fmla="*/ 2167555 h 6879321"/>
              <a:gd name="connsiteX23" fmla="*/ 5475118 w 6116569"/>
              <a:gd name="connsiteY23" fmla="*/ 2348776 h 6879321"/>
              <a:gd name="connsiteX24" fmla="*/ 5826051 w 6116569"/>
              <a:gd name="connsiteY24" fmla="*/ 2291922 h 6879321"/>
              <a:gd name="connsiteX25" fmla="*/ 5552153 w 6116569"/>
              <a:gd name="connsiteY25" fmla="*/ 2597513 h 6879321"/>
              <a:gd name="connsiteX26" fmla="*/ 5603508 w 6116569"/>
              <a:gd name="connsiteY26" fmla="*/ 2647260 h 6879321"/>
              <a:gd name="connsiteX27" fmla="*/ 5700515 w 6116569"/>
              <a:gd name="connsiteY27" fmla="*/ 2679240 h 6879321"/>
              <a:gd name="connsiteX28" fmla="*/ 5246870 w 6116569"/>
              <a:gd name="connsiteY28" fmla="*/ 2888889 h 6879321"/>
              <a:gd name="connsiteX29" fmla="*/ 4836022 w 6116569"/>
              <a:gd name="connsiteY29" fmla="*/ 3169605 h 6879321"/>
              <a:gd name="connsiteX30" fmla="*/ 4736163 w 6116569"/>
              <a:gd name="connsiteY30" fmla="*/ 3233565 h 6879321"/>
              <a:gd name="connsiteX31" fmla="*/ 4853141 w 6116569"/>
              <a:gd name="connsiteY31" fmla="*/ 3233565 h 6879321"/>
              <a:gd name="connsiteX32" fmla="*/ 4944440 w 6116569"/>
              <a:gd name="connsiteY32" fmla="*/ 3226459 h 6879321"/>
              <a:gd name="connsiteX33" fmla="*/ 5109921 w 6116569"/>
              <a:gd name="connsiteY33" fmla="*/ 3283313 h 6879321"/>
              <a:gd name="connsiteX34" fmla="*/ 5694809 w 6116569"/>
              <a:gd name="connsiteY34" fmla="*/ 3141178 h 6879321"/>
              <a:gd name="connsiteX35" fmla="*/ 5566419 w 6116569"/>
              <a:gd name="connsiteY35" fmla="*/ 3301079 h 6879321"/>
              <a:gd name="connsiteX36" fmla="*/ 5415203 w 6116569"/>
              <a:gd name="connsiteY36" fmla="*/ 3397020 h 6879321"/>
              <a:gd name="connsiteX37" fmla="*/ 5612068 w 6116569"/>
              <a:gd name="connsiteY37" fmla="*/ 3432554 h 6879321"/>
              <a:gd name="connsiteX38" fmla="*/ 5206927 w 6116569"/>
              <a:gd name="connsiteY38" fmla="*/ 3599562 h 6879321"/>
              <a:gd name="connsiteX39" fmla="*/ 5301079 w 6116569"/>
              <a:gd name="connsiteY39" fmla="*/ 3723930 h 6879321"/>
              <a:gd name="connsiteX40" fmla="*/ 4507915 w 6116569"/>
              <a:gd name="connsiteY40" fmla="*/ 4306683 h 6879321"/>
              <a:gd name="connsiteX41" fmla="*/ 3982942 w 6116569"/>
              <a:gd name="connsiteY41" fmla="*/ 4587399 h 6879321"/>
              <a:gd name="connsiteX42" fmla="*/ 4185513 w 6116569"/>
              <a:gd name="connsiteY42" fmla="*/ 4541205 h 6879321"/>
              <a:gd name="connsiteX43" fmla="*/ 5212633 w 6116569"/>
              <a:gd name="connsiteY43" fmla="*/ 4455924 h 6879321"/>
              <a:gd name="connsiteX44" fmla="*/ 5312492 w 6116569"/>
              <a:gd name="connsiteY44" fmla="*/ 4473691 h 6879321"/>
              <a:gd name="connsiteX45" fmla="*/ 4596361 w 6116569"/>
              <a:gd name="connsiteY45" fmla="*/ 4818368 h 6879321"/>
              <a:gd name="connsiteX46" fmla="*/ 4873113 w 6116569"/>
              <a:gd name="connsiteY46" fmla="*/ 4885882 h 6879321"/>
              <a:gd name="connsiteX47" fmla="*/ 4935881 w 6116569"/>
              <a:gd name="connsiteY47" fmla="*/ 4914309 h 6879321"/>
              <a:gd name="connsiteX48" fmla="*/ 4873113 w 6116569"/>
              <a:gd name="connsiteY48" fmla="*/ 5003143 h 6879321"/>
              <a:gd name="connsiteX49" fmla="*/ 4721898 w 6116569"/>
              <a:gd name="connsiteY49" fmla="*/ 5095530 h 6879321"/>
              <a:gd name="connsiteX50" fmla="*/ 5132745 w 6116569"/>
              <a:gd name="connsiteY50" fmla="*/ 4949842 h 6879321"/>
              <a:gd name="connsiteX51" fmla="*/ 5101362 w 6116569"/>
              <a:gd name="connsiteY51" fmla="*/ 5081317 h 6879321"/>
              <a:gd name="connsiteX52" fmla="*/ 5138452 w 6116569"/>
              <a:gd name="connsiteY52" fmla="*/ 5198578 h 6879321"/>
              <a:gd name="connsiteX53" fmla="*/ 4904497 w 6116569"/>
              <a:gd name="connsiteY53" fmla="*/ 5362033 h 6879321"/>
              <a:gd name="connsiteX54" fmla="*/ 4579242 w 6116569"/>
              <a:gd name="connsiteY54" fmla="*/ 5674729 h 6879321"/>
              <a:gd name="connsiteX55" fmla="*/ 4253988 w 6116569"/>
              <a:gd name="connsiteY55" fmla="*/ 5884379 h 6879321"/>
              <a:gd name="connsiteX56" fmla="*/ 3985795 w 6116569"/>
              <a:gd name="connsiteY56" fmla="*/ 6069153 h 6879321"/>
              <a:gd name="connsiteX57" fmla="*/ 4231163 w 6116569"/>
              <a:gd name="connsiteY57" fmla="*/ 6030066 h 6879321"/>
              <a:gd name="connsiteX58" fmla="*/ 3814609 w 6116569"/>
              <a:gd name="connsiteY58" fmla="*/ 6317889 h 6879321"/>
              <a:gd name="connsiteX59" fmla="*/ 3751840 w 6116569"/>
              <a:gd name="connsiteY59" fmla="*/ 6339209 h 6879321"/>
              <a:gd name="connsiteX60" fmla="*/ 3089919 w 6116569"/>
              <a:gd name="connsiteY60" fmla="*/ 6563071 h 6879321"/>
              <a:gd name="connsiteX61" fmla="*/ 2961529 w 6116569"/>
              <a:gd name="connsiteY61" fmla="*/ 6662566 h 6879321"/>
              <a:gd name="connsiteX62" fmla="*/ 3107038 w 6116569"/>
              <a:gd name="connsiteY62" fmla="*/ 6673226 h 6879321"/>
              <a:gd name="connsiteX63" fmla="*/ 3594919 w 6116569"/>
              <a:gd name="connsiteY63" fmla="*/ 6591499 h 6879321"/>
              <a:gd name="connsiteX64" fmla="*/ 3261106 w 6116569"/>
              <a:gd name="connsiteY64" fmla="*/ 6726527 h 6879321"/>
              <a:gd name="connsiteX65" fmla="*/ 3620597 w 6116569"/>
              <a:gd name="connsiteY65" fmla="*/ 6740740 h 6879321"/>
              <a:gd name="connsiteX66" fmla="*/ 3703337 w 6116569"/>
              <a:gd name="connsiteY66" fmla="*/ 6826020 h 6879321"/>
              <a:gd name="connsiteX67" fmla="*/ 3689072 w 6116569"/>
              <a:gd name="connsiteY67" fmla="*/ 6879321 h 6879321"/>
              <a:gd name="connsiteX68" fmla="*/ 0 w 6116569"/>
              <a:gd name="connsiteY68" fmla="*/ 6879321 h 6879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a:solidFill>
            <a:schemeClr val="bg2">
              <a:alpha val="50000"/>
            </a:schemeClr>
          </a:solidFill>
          <a:ln w="32707" cap="flat">
            <a:noFill/>
            <a:prstDash val="solid"/>
            <a:miter/>
          </a:ln>
        </p:spPr>
        <p:txBody>
          <a:bodyPr wrap="square" rtlCol="0" anchor="ctr">
            <a:noAutofit/>
          </a:bodyPr>
          <a:lstStyle/>
          <a:p>
            <a:pPr algn="ctr"/>
            <a:endParaRPr lang="en-US"/>
          </a:p>
        </p:txBody>
      </p:sp>
      <p:pic>
        <p:nvPicPr>
          <p:cNvPr id="5" name="Content Placeholder 4" descr="A page of a book&#10;&#10;AI-generated content may be incorrect.">
            <a:extLst>
              <a:ext uri="{FF2B5EF4-FFF2-40B4-BE49-F238E27FC236}">
                <a16:creationId xmlns:a16="http://schemas.microsoft.com/office/drawing/2014/main" id="{F3139A1A-7808-8F8E-FBB9-5BE720546615}"/>
              </a:ext>
            </a:extLst>
          </p:cNvPr>
          <p:cNvPicPr>
            <a:picLocks noGrp="1" noChangeAspect="1"/>
          </p:cNvPicPr>
          <p:nvPr>
            <p:ph idx="1"/>
          </p:nvPr>
        </p:nvPicPr>
        <p:blipFill>
          <a:blip r:embed="rId2"/>
          <a:stretch>
            <a:fillRect/>
          </a:stretch>
        </p:blipFill>
        <p:spPr>
          <a:xfrm>
            <a:off x="0" y="16329"/>
            <a:ext cx="4419598" cy="6905620"/>
          </a:xfrm>
          <a:prstGeom prst="rect">
            <a:avLst/>
          </a:prstGeom>
        </p:spPr>
      </p:pic>
      <p:sp>
        <p:nvSpPr>
          <p:cNvPr id="6" name="TextBox 5">
            <a:extLst>
              <a:ext uri="{FF2B5EF4-FFF2-40B4-BE49-F238E27FC236}">
                <a16:creationId xmlns:a16="http://schemas.microsoft.com/office/drawing/2014/main" id="{54F7FE04-0484-0352-CEB2-C305C9E70C55}"/>
              </a:ext>
            </a:extLst>
          </p:cNvPr>
          <p:cNvSpPr txBox="1"/>
          <p:nvPr/>
        </p:nvSpPr>
        <p:spPr>
          <a:xfrm>
            <a:off x="5562600" y="2121700"/>
            <a:ext cx="5105398" cy="3679705"/>
          </a:xfrm>
          <a:prstGeom prst="rect">
            <a:avLst/>
          </a:prstGeom>
        </p:spPr>
        <p:txBody>
          <a:bodyPr vert="horz" lIns="91440" tIns="45720" rIns="91440" bIns="45720" rtlCol="0">
            <a:normAutofit lnSpcReduction="10000"/>
          </a:bodyPr>
          <a:lstStyle/>
          <a:p>
            <a:pPr>
              <a:lnSpc>
                <a:spcPct val="90000"/>
              </a:lnSpc>
              <a:spcAft>
                <a:spcPts val="600"/>
              </a:spcAft>
            </a:pPr>
            <a:r>
              <a:rPr lang="en-US" sz="2400" dirty="0"/>
              <a:t>‘[If] every person who is suffering from Influenza […] </a:t>
            </a:r>
            <a:r>
              <a:rPr lang="en-US" sz="2400" dirty="0" err="1"/>
              <a:t>recognised</a:t>
            </a:r>
            <a:r>
              <a:rPr lang="en-US" sz="2400" dirty="0"/>
              <a:t> that he is a likely source of infection to others, that some of the persons inflected by him may die as the result of this infection, and took all possible precautions, the present disability and mortality […] would be materially reduced.’</a:t>
            </a:r>
          </a:p>
          <a:p>
            <a:pPr>
              <a:lnSpc>
                <a:spcPct val="90000"/>
              </a:lnSpc>
              <a:spcAft>
                <a:spcPts val="600"/>
              </a:spcAft>
            </a:pPr>
            <a:r>
              <a:rPr lang="en-US" sz="2400" dirty="0"/>
              <a:t>		</a:t>
            </a:r>
            <a:r>
              <a:rPr lang="en-US" sz="1600" dirty="0"/>
              <a:t>-Arthur </a:t>
            </a:r>
            <a:r>
              <a:rPr lang="en-US" sz="1600" dirty="0" err="1"/>
              <a:t>Newsholme</a:t>
            </a:r>
            <a:r>
              <a:rPr lang="en-US" sz="1600" dirty="0"/>
              <a:t>, ‘Memorandum 		on Epidemic Catarrh and Influenza’ 		(1918)</a:t>
            </a:r>
          </a:p>
        </p:txBody>
      </p:sp>
    </p:spTree>
    <p:extLst>
      <p:ext uri="{BB962C8B-B14F-4D97-AF65-F5344CB8AC3E}">
        <p14:creationId xmlns:p14="http://schemas.microsoft.com/office/powerpoint/2010/main" val="26600142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black and white sign with white text&#10;&#10;AI-generated content may be incorrect.">
            <a:extLst>
              <a:ext uri="{FF2B5EF4-FFF2-40B4-BE49-F238E27FC236}">
                <a16:creationId xmlns:a16="http://schemas.microsoft.com/office/drawing/2014/main" id="{C64A3102-7760-72D5-D978-B646F085DB7E}"/>
              </a:ext>
            </a:extLst>
          </p:cNvPr>
          <p:cNvPicPr>
            <a:picLocks noChangeAspect="1"/>
          </p:cNvPicPr>
          <p:nvPr/>
        </p:nvPicPr>
        <p:blipFill>
          <a:blip r:embed="rId2"/>
          <a:stretch>
            <a:fillRect/>
          </a:stretch>
        </p:blipFill>
        <p:spPr>
          <a:xfrm>
            <a:off x="0" y="1223887"/>
            <a:ext cx="6061507" cy="4276579"/>
          </a:xfrm>
          <a:prstGeom prst="rect">
            <a:avLst/>
          </a:prstGeom>
        </p:spPr>
      </p:pic>
      <p:pic>
        <p:nvPicPr>
          <p:cNvPr id="7" name="Picture 6" descr="A person sitting on a bed&#10;&#10;AI-generated content may be incorrect.">
            <a:extLst>
              <a:ext uri="{FF2B5EF4-FFF2-40B4-BE49-F238E27FC236}">
                <a16:creationId xmlns:a16="http://schemas.microsoft.com/office/drawing/2014/main" id="{B5B358CA-D001-8935-C476-45FE467D572D}"/>
              </a:ext>
            </a:extLst>
          </p:cNvPr>
          <p:cNvPicPr>
            <a:picLocks noChangeAspect="1"/>
          </p:cNvPicPr>
          <p:nvPr/>
        </p:nvPicPr>
        <p:blipFill>
          <a:blip r:embed="rId3"/>
          <a:stretch>
            <a:fillRect/>
          </a:stretch>
        </p:blipFill>
        <p:spPr>
          <a:xfrm>
            <a:off x="6247572" y="1223887"/>
            <a:ext cx="5759756" cy="4276579"/>
          </a:xfrm>
          <a:prstGeom prst="rect">
            <a:avLst/>
          </a:prstGeom>
        </p:spPr>
      </p:pic>
    </p:spTree>
    <p:extLst>
      <p:ext uri="{BB962C8B-B14F-4D97-AF65-F5344CB8AC3E}">
        <p14:creationId xmlns:p14="http://schemas.microsoft.com/office/powerpoint/2010/main" val="38968171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black background with white text&#10;&#10;AI-generated content may be incorrect.">
            <a:extLst>
              <a:ext uri="{FF2B5EF4-FFF2-40B4-BE49-F238E27FC236}">
                <a16:creationId xmlns:a16="http://schemas.microsoft.com/office/drawing/2014/main" id="{61AB6647-8E50-8335-71FE-DFA5AFCCAF37}"/>
              </a:ext>
            </a:extLst>
          </p:cNvPr>
          <p:cNvPicPr>
            <a:picLocks noChangeAspect="1"/>
          </p:cNvPicPr>
          <p:nvPr/>
        </p:nvPicPr>
        <p:blipFill>
          <a:blip r:embed="rId2"/>
          <a:stretch>
            <a:fillRect/>
          </a:stretch>
        </p:blipFill>
        <p:spPr>
          <a:xfrm>
            <a:off x="409558" y="1489148"/>
            <a:ext cx="5287857" cy="3879704"/>
          </a:xfrm>
          <a:prstGeom prst="rect">
            <a:avLst/>
          </a:prstGeom>
        </p:spPr>
      </p:pic>
      <p:pic>
        <p:nvPicPr>
          <p:cNvPr id="7" name="Picture 6" descr="A person in a hat blowing his nose&#10;&#10;AI-generated content may be incorrect.">
            <a:extLst>
              <a:ext uri="{FF2B5EF4-FFF2-40B4-BE49-F238E27FC236}">
                <a16:creationId xmlns:a16="http://schemas.microsoft.com/office/drawing/2014/main" id="{CDD7C1B2-C4BA-C3C3-FD04-53C2B3E03474}"/>
              </a:ext>
            </a:extLst>
          </p:cNvPr>
          <p:cNvPicPr>
            <a:picLocks noChangeAspect="1"/>
          </p:cNvPicPr>
          <p:nvPr/>
        </p:nvPicPr>
        <p:blipFill>
          <a:blip r:embed="rId3"/>
          <a:stretch>
            <a:fillRect/>
          </a:stretch>
        </p:blipFill>
        <p:spPr>
          <a:xfrm>
            <a:off x="5904807" y="1489148"/>
            <a:ext cx="5287857" cy="3958695"/>
          </a:xfrm>
          <a:prstGeom prst="rect">
            <a:avLst/>
          </a:prstGeom>
        </p:spPr>
      </p:pic>
    </p:spTree>
    <p:extLst>
      <p:ext uri="{BB962C8B-B14F-4D97-AF65-F5344CB8AC3E}">
        <p14:creationId xmlns:p14="http://schemas.microsoft.com/office/powerpoint/2010/main" val="38459517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ouple of men in suits and hats&#10;&#10;AI-generated content may be incorrect.">
            <a:extLst>
              <a:ext uri="{FF2B5EF4-FFF2-40B4-BE49-F238E27FC236}">
                <a16:creationId xmlns:a16="http://schemas.microsoft.com/office/drawing/2014/main" id="{4882E212-A19F-D1DA-A347-762149971894}"/>
              </a:ext>
            </a:extLst>
          </p:cNvPr>
          <p:cNvPicPr>
            <a:picLocks noChangeAspect="1"/>
          </p:cNvPicPr>
          <p:nvPr/>
        </p:nvPicPr>
        <p:blipFill>
          <a:blip r:embed="rId2"/>
          <a:stretch>
            <a:fillRect/>
          </a:stretch>
        </p:blipFill>
        <p:spPr>
          <a:xfrm>
            <a:off x="970671" y="86576"/>
            <a:ext cx="4777637" cy="3546242"/>
          </a:xfrm>
          <a:prstGeom prst="rect">
            <a:avLst/>
          </a:prstGeom>
        </p:spPr>
      </p:pic>
      <p:pic>
        <p:nvPicPr>
          <p:cNvPr id="7" name="Picture 6" descr="A group of men standing in a city&#10;&#10;AI-generated content may be incorrect.">
            <a:extLst>
              <a:ext uri="{FF2B5EF4-FFF2-40B4-BE49-F238E27FC236}">
                <a16:creationId xmlns:a16="http://schemas.microsoft.com/office/drawing/2014/main" id="{F15BA5AA-2665-9714-99F2-FBA76B867285}"/>
              </a:ext>
            </a:extLst>
          </p:cNvPr>
          <p:cNvPicPr>
            <a:picLocks noChangeAspect="1"/>
          </p:cNvPicPr>
          <p:nvPr/>
        </p:nvPicPr>
        <p:blipFill>
          <a:blip r:embed="rId3"/>
          <a:stretch>
            <a:fillRect/>
          </a:stretch>
        </p:blipFill>
        <p:spPr>
          <a:xfrm>
            <a:off x="6443693" y="271088"/>
            <a:ext cx="4506936" cy="3361730"/>
          </a:xfrm>
          <a:prstGeom prst="rect">
            <a:avLst/>
          </a:prstGeom>
        </p:spPr>
      </p:pic>
      <p:pic>
        <p:nvPicPr>
          <p:cNvPr id="9" name="Picture 8" descr="A black background with white text&#10;&#10;AI-generated content may be incorrect.">
            <a:extLst>
              <a:ext uri="{FF2B5EF4-FFF2-40B4-BE49-F238E27FC236}">
                <a16:creationId xmlns:a16="http://schemas.microsoft.com/office/drawing/2014/main" id="{34D3670C-6AF3-0674-3318-6C1410F21134}"/>
              </a:ext>
            </a:extLst>
          </p:cNvPr>
          <p:cNvPicPr>
            <a:picLocks noChangeAspect="1"/>
          </p:cNvPicPr>
          <p:nvPr/>
        </p:nvPicPr>
        <p:blipFill>
          <a:blip r:embed="rId4"/>
          <a:stretch>
            <a:fillRect/>
          </a:stretch>
        </p:blipFill>
        <p:spPr>
          <a:xfrm>
            <a:off x="4059430" y="3760518"/>
            <a:ext cx="4073139" cy="3010906"/>
          </a:xfrm>
          <a:prstGeom prst="rect">
            <a:avLst/>
          </a:prstGeom>
        </p:spPr>
      </p:pic>
    </p:spTree>
    <p:extLst>
      <p:ext uri="{BB962C8B-B14F-4D97-AF65-F5344CB8AC3E}">
        <p14:creationId xmlns:p14="http://schemas.microsoft.com/office/powerpoint/2010/main" val="17967458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group of people standing on a bus&#10;&#10;AI-generated content may be incorrect.">
            <a:extLst>
              <a:ext uri="{FF2B5EF4-FFF2-40B4-BE49-F238E27FC236}">
                <a16:creationId xmlns:a16="http://schemas.microsoft.com/office/drawing/2014/main" id="{437BCD97-E517-8164-DFC4-A6F3FA5EED92}"/>
              </a:ext>
            </a:extLst>
          </p:cNvPr>
          <p:cNvPicPr>
            <a:picLocks noChangeAspect="1"/>
          </p:cNvPicPr>
          <p:nvPr/>
        </p:nvPicPr>
        <p:blipFill>
          <a:blip r:embed="rId2"/>
          <a:stretch>
            <a:fillRect/>
          </a:stretch>
        </p:blipFill>
        <p:spPr>
          <a:xfrm>
            <a:off x="361071" y="1239450"/>
            <a:ext cx="5626888" cy="4167877"/>
          </a:xfrm>
          <a:prstGeom prst="rect">
            <a:avLst/>
          </a:prstGeom>
        </p:spPr>
      </p:pic>
      <p:pic>
        <p:nvPicPr>
          <p:cNvPr id="7" name="Picture 6" descr="A black and white text&#10;&#10;AI-generated content may be incorrect.">
            <a:extLst>
              <a:ext uri="{FF2B5EF4-FFF2-40B4-BE49-F238E27FC236}">
                <a16:creationId xmlns:a16="http://schemas.microsoft.com/office/drawing/2014/main" id="{F3677BA5-2BB0-C4E6-999C-DE7647C5CF86}"/>
              </a:ext>
            </a:extLst>
          </p:cNvPr>
          <p:cNvPicPr>
            <a:picLocks noChangeAspect="1"/>
          </p:cNvPicPr>
          <p:nvPr/>
        </p:nvPicPr>
        <p:blipFill>
          <a:blip r:embed="rId3"/>
          <a:stretch>
            <a:fillRect/>
          </a:stretch>
        </p:blipFill>
        <p:spPr>
          <a:xfrm>
            <a:off x="6204041" y="1239450"/>
            <a:ext cx="5626888" cy="4181449"/>
          </a:xfrm>
          <a:prstGeom prst="rect">
            <a:avLst/>
          </a:prstGeom>
        </p:spPr>
      </p:pic>
    </p:spTree>
    <p:extLst>
      <p:ext uri="{BB962C8B-B14F-4D97-AF65-F5344CB8AC3E}">
        <p14:creationId xmlns:p14="http://schemas.microsoft.com/office/powerpoint/2010/main" val="34762171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group of men sitting at desks&#10;&#10;AI-generated content may be incorrect.">
            <a:extLst>
              <a:ext uri="{FF2B5EF4-FFF2-40B4-BE49-F238E27FC236}">
                <a16:creationId xmlns:a16="http://schemas.microsoft.com/office/drawing/2014/main" id="{3FBE8B89-119F-D4CC-9BC0-E1B884FA9B97}"/>
              </a:ext>
            </a:extLst>
          </p:cNvPr>
          <p:cNvPicPr>
            <a:picLocks noChangeAspect="1"/>
          </p:cNvPicPr>
          <p:nvPr/>
        </p:nvPicPr>
        <p:blipFill>
          <a:blip r:embed="rId2"/>
          <a:stretch>
            <a:fillRect/>
          </a:stretch>
        </p:blipFill>
        <p:spPr>
          <a:xfrm>
            <a:off x="267286" y="1482293"/>
            <a:ext cx="5640172" cy="4168599"/>
          </a:xfrm>
          <a:prstGeom prst="rect">
            <a:avLst/>
          </a:prstGeom>
        </p:spPr>
      </p:pic>
      <p:pic>
        <p:nvPicPr>
          <p:cNvPr id="7" name="Picture 6" descr="A group of people sitting at desks&#10;&#10;AI-generated content may be incorrect.">
            <a:extLst>
              <a:ext uri="{FF2B5EF4-FFF2-40B4-BE49-F238E27FC236}">
                <a16:creationId xmlns:a16="http://schemas.microsoft.com/office/drawing/2014/main" id="{2194028C-87CC-2B74-862F-4DD04D52180A}"/>
              </a:ext>
            </a:extLst>
          </p:cNvPr>
          <p:cNvPicPr>
            <a:picLocks noChangeAspect="1"/>
          </p:cNvPicPr>
          <p:nvPr/>
        </p:nvPicPr>
        <p:blipFill>
          <a:blip r:embed="rId3"/>
          <a:stretch>
            <a:fillRect/>
          </a:stretch>
        </p:blipFill>
        <p:spPr>
          <a:xfrm>
            <a:off x="6284543" y="1482293"/>
            <a:ext cx="5518251" cy="4131094"/>
          </a:xfrm>
          <a:prstGeom prst="rect">
            <a:avLst/>
          </a:prstGeom>
        </p:spPr>
      </p:pic>
    </p:spTree>
    <p:extLst>
      <p:ext uri="{BB962C8B-B14F-4D97-AF65-F5344CB8AC3E}">
        <p14:creationId xmlns:p14="http://schemas.microsoft.com/office/powerpoint/2010/main" val="18693551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black background with white text&#10;&#10;AI-generated content may be incorrect.">
            <a:extLst>
              <a:ext uri="{FF2B5EF4-FFF2-40B4-BE49-F238E27FC236}">
                <a16:creationId xmlns:a16="http://schemas.microsoft.com/office/drawing/2014/main" id="{19468D6C-6B6C-9391-2126-A3128318F869}"/>
              </a:ext>
            </a:extLst>
          </p:cNvPr>
          <p:cNvPicPr>
            <a:picLocks noChangeAspect="1"/>
          </p:cNvPicPr>
          <p:nvPr/>
        </p:nvPicPr>
        <p:blipFill>
          <a:blip r:embed="rId2"/>
          <a:stretch>
            <a:fillRect/>
          </a:stretch>
        </p:blipFill>
        <p:spPr>
          <a:xfrm>
            <a:off x="6491159" y="1278913"/>
            <a:ext cx="5379145" cy="4300173"/>
          </a:xfrm>
          <a:prstGeom prst="rect">
            <a:avLst/>
          </a:prstGeom>
        </p:spPr>
      </p:pic>
      <p:pic>
        <p:nvPicPr>
          <p:cNvPr id="9" name="Picture 8" descr="A group of men in hats walking down a street&#10;&#10;AI-generated content may be incorrect.">
            <a:extLst>
              <a:ext uri="{FF2B5EF4-FFF2-40B4-BE49-F238E27FC236}">
                <a16:creationId xmlns:a16="http://schemas.microsoft.com/office/drawing/2014/main" id="{19DDA3E9-DAA0-2A38-52D0-FBB1E9D202CA}"/>
              </a:ext>
            </a:extLst>
          </p:cNvPr>
          <p:cNvPicPr>
            <a:picLocks noChangeAspect="1"/>
          </p:cNvPicPr>
          <p:nvPr/>
        </p:nvPicPr>
        <p:blipFill>
          <a:blip r:embed="rId3"/>
          <a:stretch>
            <a:fillRect/>
          </a:stretch>
        </p:blipFill>
        <p:spPr>
          <a:xfrm>
            <a:off x="224296" y="1345733"/>
            <a:ext cx="6192987" cy="4233353"/>
          </a:xfrm>
          <a:prstGeom prst="rect">
            <a:avLst/>
          </a:prstGeom>
        </p:spPr>
      </p:pic>
    </p:spTree>
    <p:extLst>
      <p:ext uri="{BB962C8B-B14F-4D97-AF65-F5344CB8AC3E}">
        <p14:creationId xmlns:p14="http://schemas.microsoft.com/office/powerpoint/2010/main" val="21201309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erson in a suit and tie looking at a person lying on a bed&#10;&#10;AI-generated content may be incorrect.">
            <a:extLst>
              <a:ext uri="{FF2B5EF4-FFF2-40B4-BE49-F238E27FC236}">
                <a16:creationId xmlns:a16="http://schemas.microsoft.com/office/drawing/2014/main" id="{39C2C7A2-676E-B052-312E-428E10562FD4}"/>
              </a:ext>
            </a:extLst>
          </p:cNvPr>
          <p:cNvPicPr>
            <a:picLocks noChangeAspect="1"/>
          </p:cNvPicPr>
          <p:nvPr/>
        </p:nvPicPr>
        <p:blipFill>
          <a:blip r:embed="rId2"/>
          <a:stretch>
            <a:fillRect/>
          </a:stretch>
        </p:blipFill>
        <p:spPr>
          <a:xfrm>
            <a:off x="399807" y="1575581"/>
            <a:ext cx="5455241" cy="4040551"/>
          </a:xfrm>
          <a:prstGeom prst="rect">
            <a:avLst/>
          </a:prstGeom>
        </p:spPr>
      </p:pic>
      <p:pic>
        <p:nvPicPr>
          <p:cNvPr id="7" name="Picture 6" descr="A black background with white text&#10;&#10;AI-generated content may be incorrect.">
            <a:extLst>
              <a:ext uri="{FF2B5EF4-FFF2-40B4-BE49-F238E27FC236}">
                <a16:creationId xmlns:a16="http://schemas.microsoft.com/office/drawing/2014/main" id="{7B1941D3-0EC2-3D2B-6899-34C2BCAA251C}"/>
              </a:ext>
            </a:extLst>
          </p:cNvPr>
          <p:cNvPicPr>
            <a:picLocks noChangeAspect="1"/>
          </p:cNvPicPr>
          <p:nvPr/>
        </p:nvPicPr>
        <p:blipFill>
          <a:blip r:embed="rId3"/>
          <a:stretch>
            <a:fillRect/>
          </a:stretch>
        </p:blipFill>
        <p:spPr>
          <a:xfrm>
            <a:off x="6096001" y="1572358"/>
            <a:ext cx="5340176" cy="4043774"/>
          </a:xfrm>
          <a:prstGeom prst="rect">
            <a:avLst/>
          </a:prstGeom>
        </p:spPr>
      </p:pic>
    </p:spTree>
    <p:extLst>
      <p:ext uri="{BB962C8B-B14F-4D97-AF65-F5344CB8AC3E}">
        <p14:creationId xmlns:p14="http://schemas.microsoft.com/office/powerpoint/2010/main" val="32247472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black background with white text&#10;&#10;AI-generated content may be incorrect.">
            <a:extLst>
              <a:ext uri="{FF2B5EF4-FFF2-40B4-BE49-F238E27FC236}">
                <a16:creationId xmlns:a16="http://schemas.microsoft.com/office/drawing/2014/main" id="{85AAB071-FFC2-75EB-A245-B0759EEFFA02}"/>
              </a:ext>
            </a:extLst>
          </p:cNvPr>
          <p:cNvPicPr>
            <a:picLocks noChangeAspect="1"/>
          </p:cNvPicPr>
          <p:nvPr/>
        </p:nvPicPr>
        <p:blipFill>
          <a:blip r:embed="rId2"/>
          <a:stretch>
            <a:fillRect/>
          </a:stretch>
        </p:blipFill>
        <p:spPr>
          <a:xfrm>
            <a:off x="257855" y="1589649"/>
            <a:ext cx="5473045" cy="4079632"/>
          </a:xfrm>
          <a:prstGeom prst="rect">
            <a:avLst/>
          </a:prstGeom>
        </p:spPr>
      </p:pic>
      <p:pic>
        <p:nvPicPr>
          <p:cNvPr id="7" name="Picture 6" descr="A group of men standing on a sidewalk&#10;&#10;AI-generated content may be incorrect.">
            <a:extLst>
              <a:ext uri="{FF2B5EF4-FFF2-40B4-BE49-F238E27FC236}">
                <a16:creationId xmlns:a16="http://schemas.microsoft.com/office/drawing/2014/main" id="{F09079A6-9611-EB03-5E0F-9C3224235645}"/>
              </a:ext>
            </a:extLst>
          </p:cNvPr>
          <p:cNvPicPr>
            <a:picLocks noChangeAspect="1"/>
          </p:cNvPicPr>
          <p:nvPr/>
        </p:nvPicPr>
        <p:blipFill>
          <a:blip r:embed="rId3"/>
          <a:stretch>
            <a:fillRect/>
          </a:stretch>
        </p:blipFill>
        <p:spPr>
          <a:xfrm>
            <a:off x="6096000" y="1526585"/>
            <a:ext cx="5737971" cy="4205760"/>
          </a:xfrm>
          <a:prstGeom prst="rect">
            <a:avLst/>
          </a:prstGeom>
        </p:spPr>
      </p:pic>
    </p:spTree>
    <p:extLst>
      <p:ext uri="{BB962C8B-B14F-4D97-AF65-F5344CB8AC3E}">
        <p14:creationId xmlns:p14="http://schemas.microsoft.com/office/powerpoint/2010/main" val="25594097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Shape 11">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Isosceles Triangle 19">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screenshot of a web page&#10;&#10;AI-generated content may be incorrect.">
            <a:extLst>
              <a:ext uri="{FF2B5EF4-FFF2-40B4-BE49-F238E27FC236}">
                <a16:creationId xmlns:a16="http://schemas.microsoft.com/office/drawing/2014/main" id="{C10D2C44-2F00-AA61-66E3-3BB72693CB65}"/>
              </a:ext>
            </a:extLst>
          </p:cNvPr>
          <p:cNvPicPr>
            <a:picLocks noChangeAspect="1"/>
          </p:cNvPicPr>
          <p:nvPr/>
        </p:nvPicPr>
        <p:blipFill>
          <a:blip r:embed="rId2"/>
          <a:stretch>
            <a:fillRect/>
          </a:stretch>
        </p:blipFill>
        <p:spPr>
          <a:xfrm>
            <a:off x="2108751" y="425130"/>
            <a:ext cx="7631598" cy="5571065"/>
          </a:xfrm>
          <a:prstGeom prst="rect">
            <a:avLst/>
          </a:prstGeom>
          <a:ln>
            <a:noFill/>
          </a:ln>
        </p:spPr>
      </p:pic>
      <p:sp>
        <p:nvSpPr>
          <p:cNvPr id="22" name="Isosceles Triangle 21">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7A74767E-BD82-BBF3-9FC4-988EAF8C37B5}"/>
              </a:ext>
            </a:extLst>
          </p:cNvPr>
          <p:cNvSpPr txBox="1"/>
          <p:nvPr/>
        </p:nvSpPr>
        <p:spPr>
          <a:xfrm>
            <a:off x="2108751" y="5996195"/>
            <a:ext cx="6483570" cy="646331"/>
          </a:xfrm>
          <a:prstGeom prst="rect">
            <a:avLst/>
          </a:prstGeom>
          <a:noFill/>
        </p:spPr>
        <p:txBody>
          <a:bodyPr wrap="none" rtlCol="0">
            <a:spAutoFit/>
          </a:bodyPr>
          <a:lstStyle/>
          <a:p>
            <a:r>
              <a:rPr lang="en-US" dirty="0">
                <a:hlinkClick r:id="rId3"/>
              </a:rPr>
              <a:t>https://warwick.ac.uk/fac/sci/psych/research/lifespan/contain/</a:t>
            </a:r>
            <a:endParaRPr lang="en-US" dirty="0"/>
          </a:p>
          <a:p>
            <a:endParaRPr lang="en-US" dirty="0"/>
          </a:p>
        </p:txBody>
      </p:sp>
    </p:spTree>
    <p:extLst>
      <p:ext uri="{BB962C8B-B14F-4D97-AF65-F5344CB8AC3E}">
        <p14:creationId xmlns:p14="http://schemas.microsoft.com/office/powerpoint/2010/main" val="830576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erson sitting at a desk reading a paper&#10;&#10;AI-generated content may be incorrect.">
            <a:extLst>
              <a:ext uri="{FF2B5EF4-FFF2-40B4-BE49-F238E27FC236}">
                <a16:creationId xmlns:a16="http://schemas.microsoft.com/office/drawing/2014/main" id="{8E55385B-8446-2C05-7477-3070E3B89CCE}"/>
              </a:ext>
            </a:extLst>
          </p:cNvPr>
          <p:cNvPicPr>
            <a:picLocks noChangeAspect="1"/>
          </p:cNvPicPr>
          <p:nvPr/>
        </p:nvPicPr>
        <p:blipFill>
          <a:blip r:embed="rId2"/>
          <a:stretch>
            <a:fillRect/>
          </a:stretch>
        </p:blipFill>
        <p:spPr>
          <a:xfrm>
            <a:off x="418238" y="1404131"/>
            <a:ext cx="5476124" cy="4049738"/>
          </a:xfrm>
          <a:prstGeom prst="rect">
            <a:avLst/>
          </a:prstGeom>
        </p:spPr>
      </p:pic>
      <p:pic>
        <p:nvPicPr>
          <p:cNvPr id="7" name="Picture 6" descr="A close-up of a piece of paper&#10;&#10;AI-generated content may be incorrect.">
            <a:extLst>
              <a:ext uri="{FF2B5EF4-FFF2-40B4-BE49-F238E27FC236}">
                <a16:creationId xmlns:a16="http://schemas.microsoft.com/office/drawing/2014/main" id="{412EDFEB-603B-1EEC-EFE6-0C8C2F24D999}"/>
              </a:ext>
            </a:extLst>
          </p:cNvPr>
          <p:cNvPicPr>
            <a:picLocks noChangeAspect="1"/>
          </p:cNvPicPr>
          <p:nvPr/>
        </p:nvPicPr>
        <p:blipFill>
          <a:blip r:embed="rId3"/>
          <a:stretch>
            <a:fillRect/>
          </a:stretch>
        </p:blipFill>
        <p:spPr>
          <a:xfrm>
            <a:off x="6297639" y="1454156"/>
            <a:ext cx="5642358" cy="4109434"/>
          </a:xfrm>
          <a:prstGeom prst="rect">
            <a:avLst/>
          </a:prstGeom>
        </p:spPr>
      </p:pic>
    </p:spTree>
    <p:extLst>
      <p:ext uri="{BB962C8B-B14F-4D97-AF65-F5344CB8AC3E}">
        <p14:creationId xmlns:p14="http://schemas.microsoft.com/office/powerpoint/2010/main" val="2940709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black background with white text&#10;&#10;AI-generated content may be incorrect.">
            <a:extLst>
              <a:ext uri="{FF2B5EF4-FFF2-40B4-BE49-F238E27FC236}">
                <a16:creationId xmlns:a16="http://schemas.microsoft.com/office/drawing/2014/main" id="{53D62321-83B5-A905-7B4B-DF655E7AC3F5}"/>
              </a:ext>
            </a:extLst>
          </p:cNvPr>
          <p:cNvPicPr>
            <a:picLocks noChangeAspect="1"/>
          </p:cNvPicPr>
          <p:nvPr/>
        </p:nvPicPr>
        <p:blipFill>
          <a:blip r:embed="rId2"/>
          <a:stretch>
            <a:fillRect/>
          </a:stretch>
        </p:blipFill>
        <p:spPr>
          <a:xfrm>
            <a:off x="154745" y="1288048"/>
            <a:ext cx="5654573" cy="4281904"/>
          </a:xfrm>
          <a:prstGeom prst="rect">
            <a:avLst/>
          </a:prstGeom>
        </p:spPr>
      </p:pic>
      <p:pic>
        <p:nvPicPr>
          <p:cNvPr id="7" name="Picture 6" descr="A paper with writing on it&#10;&#10;AI-generated content may be incorrect.">
            <a:extLst>
              <a:ext uri="{FF2B5EF4-FFF2-40B4-BE49-F238E27FC236}">
                <a16:creationId xmlns:a16="http://schemas.microsoft.com/office/drawing/2014/main" id="{43556287-8A2D-F09B-5A48-B01CB0F04952}"/>
              </a:ext>
            </a:extLst>
          </p:cNvPr>
          <p:cNvPicPr>
            <a:picLocks noChangeAspect="1"/>
          </p:cNvPicPr>
          <p:nvPr/>
        </p:nvPicPr>
        <p:blipFill>
          <a:blip r:embed="rId3"/>
          <a:stretch>
            <a:fillRect/>
          </a:stretch>
        </p:blipFill>
        <p:spPr>
          <a:xfrm>
            <a:off x="6096000" y="1408182"/>
            <a:ext cx="5749387" cy="4281904"/>
          </a:xfrm>
          <a:prstGeom prst="rect">
            <a:avLst/>
          </a:prstGeom>
        </p:spPr>
      </p:pic>
    </p:spTree>
    <p:extLst>
      <p:ext uri="{BB962C8B-B14F-4D97-AF65-F5344CB8AC3E}">
        <p14:creationId xmlns:p14="http://schemas.microsoft.com/office/powerpoint/2010/main" val="1076698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Shape 11">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Isosceles Triangle 19">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black and white picture of two people walking&#10;&#10;AI-generated content may be incorrect.">
            <a:extLst>
              <a:ext uri="{FF2B5EF4-FFF2-40B4-BE49-F238E27FC236}">
                <a16:creationId xmlns:a16="http://schemas.microsoft.com/office/drawing/2014/main" id="{8D0EADC3-96D7-E312-6B6A-9B6BF576BBB9}"/>
              </a:ext>
            </a:extLst>
          </p:cNvPr>
          <p:cNvPicPr>
            <a:picLocks noChangeAspect="1"/>
          </p:cNvPicPr>
          <p:nvPr/>
        </p:nvPicPr>
        <p:blipFill>
          <a:blip r:embed="rId2"/>
          <a:stretch>
            <a:fillRect/>
          </a:stretch>
        </p:blipFill>
        <p:spPr>
          <a:xfrm>
            <a:off x="1843279" y="643467"/>
            <a:ext cx="8505441" cy="5571065"/>
          </a:xfrm>
          <a:prstGeom prst="rect">
            <a:avLst/>
          </a:prstGeom>
          <a:ln>
            <a:noFill/>
          </a:ln>
        </p:spPr>
      </p:pic>
      <p:sp>
        <p:nvSpPr>
          <p:cNvPr id="22" name="Isosceles Triangle 21">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293489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59761C7A-B9E2-D190-8229-146277E0D20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7707" y="0"/>
            <a:ext cx="10515599" cy="7010399"/>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8B0E05A1-CF25-47B5-2B6E-B3DB386B4901}"/>
              </a:ext>
            </a:extLst>
          </p:cNvPr>
          <p:cNvSpPr>
            <a:spLocks noGrp="1"/>
          </p:cNvSpPr>
          <p:nvPr>
            <p:ph idx="1"/>
          </p:nvPr>
        </p:nvSpPr>
        <p:spPr>
          <a:xfrm>
            <a:off x="2384109" y="933449"/>
            <a:ext cx="8310622" cy="5143500"/>
          </a:xfrm>
          <a:solidFill>
            <a:schemeClr val="bg2">
              <a:lumMod val="90000"/>
              <a:alpha val="74180"/>
            </a:schemeClr>
          </a:solidFill>
        </p:spPr>
        <p:txBody>
          <a:bodyPr>
            <a:noAutofit/>
          </a:bodyPr>
          <a:lstStyle/>
          <a:p>
            <a:pPr marL="0" indent="0">
              <a:buNone/>
            </a:pPr>
            <a:endParaRPr lang="en-US" sz="2400" dirty="0"/>
          </a:p>
          <a:p>
            <a:pPr marL="0" indent="0">
              <a:buNone/>
            </a:pPr>
            <a:r>
              <a:rPr lang="en-US" sz="2400" dirty="0"/>
              <a:t>“In the general history here, there were three sepoys, who resided continuously from the first appearance of the epidemic, inhaling at every inspiration by day and night, mouthfuls of infection…. </a:t>
            </a:r>
          </a:p>
          <a:p>
            <a:pPr marL="0" indent="0">
              <a:buNone/>
            </a:pPr>
            <a:endParaRPr lang="en-US" sz="2400" dirty="0"/>
          </a:p>
          <a:p>
            <a:pPr marL="0" indent="0">
              <a:buNone/>
            </a:pPr>
            <a:r>
              <a:rPr lang="en-US" sz="2400" dirty="0"/>
              <a:t>“Nor of six dooly bearers, changed daily, and who used to assist the sick into and out of the bath, and in every other way; thereby exposed to be infected with the disease, whether it is conveyed through the medium of the atmosphere, or by touch; and yet I have not known one instance of dooly bearers, friends, and attendants of the sick being so infected.”</a:t>
            </a:r>
          </a:p>
          <a:p>
            <a:pPr marL="0" indent="0">
              <a:buNone/>
            </a:pPr>
            <a:endParaRPr lang="en-US" sz="1600" dirty="0"/>
          </a:p>
          <a:p>
            <a:pPr marL="0" indent="0">
              <a:buNone/>
            </a:pPr>
            <a:r>
              <a:rPr lang="en-US" sz="1600" dirty="0"/>
              <a:t>				Assistant Surgeon Whyte to Dr. Milne, 7</a:t>
            </a:r>
            <a:r>
              <a:rPr lang="en-US" sz="1600" baseline="30000" dirty="0"/>
              <a:t>th</a:t>
            </a:r>
            <a:r>
              <a:rPr lang="en-US" sz="1600" dirty="0"/>
              <a:t> Sept 1818</a:t>
            </a:r>
          </a:p>
          <a:p>
            <a:pPr marL="0" indent="0">
              <a:buNone/>
            </a:pPr>
            <a:endParaRPr lang="en-US" sz="2400" dirty="0"/>
          </a:p>
          <a:p>
            <a:pPr marL="0" indent="0">
              <a:buNone/>
            </a:pPr>
            <a:r>
              <a:rPr lang="en-US" sz="2400" dirty="0"/>
              <a:t>	</a:t>
            </a:r>
          </a:p>
        </p:txBody>
      </p:sp>
    </p:spTree>
    <p:extLst>
      <p:ext uri="{BB962C8B-B14F-4D97-AF65-F5344CB8AC3E}">
        <p14:creationId xmlns:p14="http://schemas.microsoft.com/office/powerpoint/2010/main" val="19674005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a:extLst>
              <a:ext uri="{FF2B5EF4-FFF2-40B4-BE49-F238E27FC236}">
                <a16:creationId xmlns:a16="http://schemas.microsoft.com/office/drawing/2014/main" id="{25BC6D35-704A-405E-CE6C-50A12671E90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0255" r="915" b="-1"/>
          <a:stretch>
            <a:fillRect/>
          </a:stretch>
        </p:blipFill>
        <p:spPr bwMode="auto">
          <a:xfrm>
            <a:off x="1"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2057" name="Rectangle 2056">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C4B24853-ED4B-EA10-868B-BA1BAABE2044}"/>
              </a:ext>
            </a:extLst>
          </p:cNvPr>
          <p:cNvSpPr txBox="1"/>
          <p:nvPr/>
        </p:nvSpPr>
        <p:spPr>
          <a:xfrm>
            <a:off x="7575945" y="1205160"/>
            <a:ext cx="3822189" cy="4447679"/>
          </a:xfrm>
          <a:prstGeom prst="rect">
            <a:avLst/>
          </a:prstGeom>
        </p:spPr>
        <p:txBody>
          <a:bodyPr vert="horz" lIns="91440" tIns="45720" rIns="91440" bIns="45720" rtlCol="0">
            <a:noAutofit/>
          </a:bodyPr>
          <a:lstStyle/>
          <a:p>
            <a:pPr>
              <a:lnSpc>
                <a:spcPct val="90000"/>
              </a:lnSpc>
              <a:spcAft>
                <a:spcPts val="600"/>
              </a:spcAft>
            </a:pPr>
            <a:r>
              <a:rPr lang="en-US" sz="2200" dirty="0"/>
              <a:t>“One case had terminated fatally in the Naval Hospital on the 6'th of July, but whether the person had been exposed to the infectious emanations from the latter it is impossible to find out.  It is sufficient to notice that the disease was not extinct in the </a:t>
            </a:r>
            <a:r>
              <a:rPr lang="en-US" sz="2200" dirty="0" err="1"/>
              <a:t>neighbourhood</a:t>
            </a:r>
            <a:r>
              <a:rPr lang="en-US" sz="2200" dirty="0"/>
              <a:t> […]”</a:t>
            </a:r>
          </a:p>
          <a:p>
            <a:pPr>
              <a:lnSpc>
                <a:spcPct val="90000"/>
              </a:lnSpc>
              <a:spcAft>
                <a:spcPts val="600"/>
              </a:spcAft>
            </a:pPr>
            <a:r>
              <a:rPr lang="en-US" sz="2200" dirty="0"/>
              <a:t>	</a:t>
            </a:r>
          </a:p>
          <a:p>
            <a:pPr>
              <a:lnSpc>
                <a:spcPct val="90000"/>
              </a:lnSpc>
              <a:spcAft>
                <a:spcPts val="600"/>
              </a:spcAft>
            </a:pPr>
            <a:r>
              <a:rPr lang="en-US" sz="2000" dirty="0"/>
              <a:t>	-</a:t>
            </a:r>
            <a:r>
              <a:rPr lang="en-US" sz="1600" dirty="0"/>
              <a:t>Alexander Bryson, ‘On the 	Recent Introduction of Yellow 	Fever Into Port Royal, Jamaica’ 	(1862)</a:t>
            </a:r>
          </a:p>
        </p:txBody>
      </p:sp>
    </p:spTree>
    <p:extLst>
      <p:ext uri="{BB962C8B-B14F-4D97-AF65-F5344CB8AC3E}">
        <p14:creationId xmlns:p14="http://schemas.microsoft.com/office/powerpoint/2010/main" val="23301113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2">
            <a:extLst>
              <a:ext uri="{FF2B5EF4-FFF2-40B4-BE49-F238E27FC236}">
                <a16:creationId xmlns:a16="http://schemas.microsoft.com/office/drawing/2014/main" id="{E3E228CE-3379-776E-58D1-D074FE990E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0255" r="915" b="-1"/>
          <a:stretch>
            <a:fillRect/>
          </a:stretch>
        </p:blipFill>
        <p:spPr bwMode="auto">
          <a:xfrm>
            <a:off x="0" y="1191991"/>
            <a:ext cx="5502487" cy="3902523"/>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DE1664E4-1D64-F6CC-2E8D-C95C1551CAB8}"/>
              </a:ext>
            </a:extLst>
          </p:cNvPr>
          <p:cNvSpPr txBox="1"/>
          <p:nvPr/>
        </p:nvSpPr>
        <p:spPr>
          <a:xfrm>
            <a:off x="5617029" y="1959429"/>
            <a:ext cx="184731" cy="369332"/>
          </a:xfrm>
          <a:prstGeom prst="rect">
            <a:avLst/>
          </a:prstGeom>
          <a:noFill/>
        </p:spPr>
        <p:txBody>
          <a:bodyPr wrap="none" rtlCol="0">
            <a:spAutoFit/>
          </a:bodyPr>
          <a:lstStyle/>
          <a:p>
            <a:endParaRPr lang="en-US" dirty="0"/>
          </a:p>
        </p:txBody>
      </p:sp>
      <p:sp>
        <p:nvSpPr>
          <p:cNvPr id="10" name="TextBox 9">
            <a:extLst>
              <a:ext uri="{FF2B5EF4-FFF2-40B4-BE49-F238E27FC236}">
                <a16:creationId xmlns:a16="http://schemas.microsoft.com/office/drawing/2014/main" id="{3F7AB99C-5AC4-AE8F-15D8-E66023071C40}"/>
              </a:ext>
            </a:extLst>
          </p:cNvPr>
          <p:cNvSpPr txBox="1"/>
          <p:nvPr/>
        </p:nvSpPr>
        <p:spPr>
          <a:xfrm>
            <a:off x="5617029" y="516045"/>
            <a:ext cx="6164036" cy="5586145"/>
          </a:xfrm>
          <a:prstGeom prst="rect">
            <a:avLst/>
          </a:prstGeom>
          <a:solidFill>
            <a:schemeClr val="bg1"/>
          </a:solidFill>
        </p:spPr>
        <p:txBody>
          <a:bodyPr wrap="square">
            <a:spAutoFit/>
          </a:bodyPr>
          <a:lstStyle/>
          <a:p>
            <a:pPr>
              <a:buNone/>
            </a:pPr>
            <a:r>
              <a:rPr lang="en-GB" sz="1700" b="1" kern="100" dirty="0">
                <a:effectLst/>
                <a:latin typeface="Aptos" panose="020B0004020202020204" pitchFamily="34" charset="0"/>
                <a:ea typeface="Aptos" panose="020B0004020202020204" pitchFamily="34" charset="0"/>
                <a:cs typeface="Times New Roman" panose="02020603050405020304" pitchFamily="18" charset="0"/>
              </a:rPr>
              <a:t>‘It has thus been shown, on evidence which cannot well be disputed:</a:t>
            </a:r>
          </a:p>
          <a:p>
            <a:pPr>
              <a:buNone/>
            </a:pPr>
            <a:r>
              <a:rPr lang="en-GB" sz="1700" kern="100" dirty="0">
                <a:effectLst/>
                <a:latin typeface="Aptos" panose="020B0004020202020204" pitchFamily="34" charset="0"/>
                <a:ea typeface="Aptos" panose="020B0004020202020204" pitchFamily="34" charset="0"/>
                <a:cs typeface="Times New Roman" panose="02020603050405020304" pitchFamily="18" charset="0"/>
              </a:rPr>
              <a:t> </a:t>
            </a:r>
          </a:p>
          <a:p>
            <a:pPr marL="342900" lvl="0" indent="-342900">
              <a:buFont typeface="+mj-lt"/>
              <a:buAutoNum type="arabicParenR"/>
            </a:pPr>
            <a:r>
              <a:rPr lang="en-GB" sz="1700" kern="100" dirty="0">
                <a:effectLst/>
                <a:latin typeface="Aptos" panose="020B0004020202020204" pitchFamily="34" charset="0"/>
                <a:ea typeface="Aptos" panose="020B0004020202020204" pitchFamily="34" charset="0"/>
                <a:cs typeface="Times New Roman" panose="02020603050405020304" pitchFamily="18" charset="0"/>
              </a:rPr>
              <a:t>That the crew of the “Icarus” brought the fever to Port Royal.</a:t>
            </a:r>
          </a:p>
          <a:p>
            <a:pPr marL="342900" lvl="0" indent="-342900">
              <a:buFont typeface="+mj-lt"/>
              <a:buAutoNum type="arabicParenR"/>
            </a:pPr>
            <a:r>
              <a:rPr lang="en-GB" sz="1700" kern="100" dirty="0">
                <a:effectLst/>
                <a:latin typeface="Aptos" panose="020B0004020202020204" pitchFamily="34" charset="0"/>
                <a:ea typeface="Aptos" panose="020B0004020202020204" pitchFamily="34" charset="0"/>
                <a:cs typeface="Times New Roman" panose="02020603050405020304" pitchFamily="18" charset="0"/>
              </a:rPr>
              <a:t>That they infected the boat’s crew sent from the “Imaum” to remove the sick to the hospital.</a:t>
            </a:r>
          </a:p>
          <a:p>
            <a:pPr marL="342900" lvl="0" indent="-342900">
              <a:buFont typeface="+mj-lt"/>
              <a:buAutoNum type="arabicParenR"/>
            </a:pPr>
            <a:r>
              <a:rPr lang="en-GB" sz="1700" kern="100" dirty="0">
                <a:effectLst/>
                <a:latin typeface="Aptos" panose="020B0004020202020204" pitchFamily="34" charset="0"/>
                <a:ea typeface="Aptos" panose="020B0004020202020204" pitchFamily="34" charset="0"/>
                <a:cs typeface="Times New Roman" panose="02020603050405020304" pitchFamily="18" charset="0"/>
              </a:rPr>
              <a:t>That the boat’s crew next infected their shipmates in the “Imaum.”</a:t>
            </a:r>
          </a:p>
          <a:p>
            <a:pPr marL="342900" lvl="0" indent="-342900">
              <a:buFont typeface="+mj-lt"/>
              <a:buAutoNum type="arabicParenR"/>
            </a:pPr>
            <a:r>
              <a:rPr lang="en-GB" sz="1700" kern="100" dirty="0">
                <a:effectLst/>
                <a:latin typeface="Aptos" panose="020B0004020202020204" pitchFamily="34" charset="0"/>
                <a:ea typeface="Aptos" panose="020B0004020202020204" pitchFamily="34" charset="0"/>
                <a:cs typeface="Times New Roman" panose="02020603050405020304" pitchFamily="18" charset="0"/>
              </a:rPr>
              <a:t>The sick of the “Icarus” communicated the fever to the boat’s crew sent from the “Hydra” who infected their shipmates.</a:t>
            </a:r>
          </a:p>
          <a:p>
            <a:pPr marL="342900" lvl="0" indent="-342900">
              <a:buFont typeface="+mj-lt"/>
              <a:buAutoNum type="arabicParenR"/>
            </a:pPr>
            <a:r>
              <a:rPr lang="en-GB" sz="1700" kern="100" dirty="0">
                <a:effectLst/>
                <a:latin typeface="Aptos" panose="020B0004020202020204" pitchFamily="34" charset="0"/>
                <a:ea typeface="Aptos" panose="020B0004020202020204" pitchFamily="34" charset="0"/>
                <a:cs typeface="Times New Roman" panose="02020603050405020304" pitchFamily="18" charset="0"/>
              </a:rPr>
              <a:t>That the crew of the “Barracouta” were infected by the men and boys sent from the “Imaum”</a:t>
            </a:r>
          </a:p>
          <a:p>
            <a:pPr marL="342900" lvl="0" indent="-342900">
              <a:buFont typeface="+mj-lt"/>
              <a:buAutoNum type="arabicParenR"/>
            </a:pPr>
            <a:r>
              <a:rPr lang="en-GB" sz="1700" kern="100" dirty="0">
                <a:effectLst/>
                <a:latin typeface="Aptos" panose="020B0004020202020204" pitchFamily="34" charset="0"/>
                <a:ea typeface="Aptos" panose="020B0004020202020204" pitchFamily="34" charset="0"/>
                <a:cs typeface="Times New Roman" panose="02020603050405020304" pitchFamily="18" charset="0"/>
              </a:rPr>
              <a:t>The yellow fever patients sent to hospital infected other patients who had been in the hospital previously to the arrival of the “Icarus.”</a:t>
            </a:r>
          </a:p>
          <a:p>
            <a:pPr>
              <a:buNone/>
            </a:pPr>
            <a:r>
              <a:rPr lang="en-GB" sz="1700" kern="100" dirty="0">
                <a:effectLst/>
                <a:latin typeface="Aptos" panose="020B0004020202020204" pitchFamily="34" charset="0"/>
                <a:ea typeface="Aptos" panose="020B0004020202020204" pitchFamily="34" charset="0"/>
                <a:cs typeface="Times New Roman" panose="02020603050405020304" pitchFamily="18" charset="0"/>
              </a:rPr>
              <a:t> </a:t>
            </a:r>
          </a:p>
          <a:p>
            <a:pPr>
              <a:buNone/>
            </a:pPr>
            <a:r>
              <a:rPr lang="en-GB" sz="1700" b="1" kern="100" dirty="0">
                <a:effectLst/>
                <a:latin typeface="Aptos" panose="020B0004020202020204" pitchFamily="34" charset="0"/>
                <a:ea typeface="Aptos" panose="020B0004020202020204" pitchFamily="34" charset="0"/>
                <a:cs typeface="Times New Roman" panose="02020603050405020304" pitchFamily="18" charset="0"/>
              </a:rPr>
              <a:t>‘Thus out of one focus or centre of infection three or four distinct centres were established within the space of a few weeks; each ship being capable of transmitting the disease to other ships, or to distant European colonies within the tropics, where, probably, it had never been heard of before.’</a:t>
            </a:r>
          </a:p>
        </p:txBody>
      </p:sp>
    </p:spTree>
    <p:extLst>
      <p:ext uri="{BB962C8B-B14F-4D97-AF65-F5344CB8AC3E}">
        <p14:creationId xmlns:p14="http://schemas.microsoft.com/office/powerpoint/2010/main" val="40040550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street with buildings and people walking&#10;&#10;AI-generated content may be incorrect.">
            <a:extLst>
              <a:ext uri="{FF2B5EF4-FFF2-40B4-BE49-F238E27FC236}">
                <a16:creationId xmlns:a16="http://schemas.microsoft.com/office/drawing/2014/main" id="{463D01AD-3E42-A9D3-1089-DE66A71C50E6}"/>
              </a:ext>
            </a:extLst>
          </p:cNvPr>
          <p:cNvPicPr>
            <a:picLocks noChangeAspect="1"/>
          </p:cNvPicPr>
          <p:nvPr/>
        </p:nvPicPr>
        <p:blipFill>
          <a:blip r:embed="rId2"/>
          <a:stretch>
            <a:fillRect/>
          </a:stretch>
        </p:blipFill>
        <p:spPr>
          <a:xfrm>
            <a:off x="679938" y="0"/>
            <a:ext cx="10832123" cy="6886437"/>
          </a:xfrm>
          <a:prstGeom prst="rect">
            <a:avLst/>
          </a:prstGeom>
        </p:spPr>
      </p:pic>
      <p:pic>
        <p:nvPicPr>
          <p:cNvPr id="5" name="Picture 4" descr="A close-up of a paper&#10;&#10;AI-generated content may be incorrect.">
            <a:extLst>
              <a:ext uri="{FF2B5EF4-FFF2-40B4-BE49-F238E27FC236}">
                <a16:creationId xmlns:a16="http://schemas.microsoft.com/office/drawing/2014/main" id="{A1EA2B6B-78F4-2BFA-5E41-EC5D7D0F048D}"/>
              </a:ext>
            </a:extLst>
          </p:cNvPr>
          <p:cNvPicPr>
            <a:picLocks noChangeAspect="1"/>
          </p:cNvPicPr>
          <p:nvPr/>
        </p:nvPicPr>
        <p:blipFill>
          <a:blip r:embed="rId3"/>
          <a:stretch>
            <a:fillRect/>
          </a:stretch>
        </p:blipFill>
        <p:spPr>
          <a:xfrm>
            <a:off x="3558759" y="2198981"/>
            <a:ext cx="5984999" cy="2886757"/>
          </a:xfrm>
          <a:prstGeom prst="rect">
            <a:avLst/>
          </a:prstGeom>
        </p:spPr>
      </p:pic>
      <p:sp>
        <p:nvSpPr>
          <p:cNvPr id="2" name="Title 1">
            <a:extLst>
              <a:ext uri="{FF2B5EF4-FFF2-40B4-BE49-F238E27FC236}">
                <a16:creationId xmlns:a16="http://schemas.microsoft.com/office/drawing/2014/main" id="{F4F00073-362A-B335-5BFF-49024CE8A942}"/>
              </a:ext>
            </a:extLst>
          </p:cNvPr>
          <p:cNvSpPr>
            <a:spLocks noGrp="1"/>
          </p:cNvSpPr>
          <p:nvPr>
            <p:ph type="title"/>
          </p:nvPr>
        </p:nvSpPr>
        <p:spPr/>
        <p:txBody>
          <a:bodyPr/>
          <a:lstStyle/>
          <a:p>
            <a:pPr algn="ctr"/>
            <a:r>
              <a:rPr lang="en-US" dirty="0"/>
              <a:t>The Leicester Method</a:t>
            </a:r>
          </a:p>
        </p:txBody>
      </p:sp>
      <p:sp>
        <p:nvSpPr>
          <p:cNvPr id="13" name="TextBox 12">
            <a:extLst>
              <a:ext uri="{FF2B5EF4-FFF2-40B4-BE49-F238E27FC236}">
                <a16:creationId xmlns:a16="http://schemas.microsoft.com/office/drawing/2014/main" id="{34FFED5A-1729-B0D3-7AAC-2D5E4F93F6F3}"/>
              </a:ext>
            </a:extLst>
          </p:cNvPr>
          <p:cNvSpPr txBox="1"/>
          <p:nvPr/>
        </p:nvSpPr>
        <p:spPr>
          <a:xfrm>
            <a:off x="5208470" y="5587020"/>
            <a:ext cx="4335288" cy="584775"/>
          </a:xfrm>
          <a:prstGeom prst="rect">
            <a:avLst/>
          </a:prstGeom>
          <a:solidFill>
            <a:schemeClr val="bg1"/>
          </a:solidFill>
        </p:spPr>
        <p:txBody>
          <a:bodyPr wrap="square" rtlCol="0">
            <a:spAutoFit/>
          </a:bodyPr>
          <a:lstStyle/>
          <a:p>
            <a:r>
              <a:rPr lang="en-US" sz="1600" dirty="0"/>
              <a:t>K. C. Millard, </a:t>
            </a:r>
            <a:r>
              <a:rPr lang="en-US" sz="1600" i="1" dirty="0"/>
              <a:t>Report on the Smallpox Epidemic in Leicester in 1903</a:t>
            </a:r>
            <a:endParaRPr lang="en-US" sz="1600" dirty="0"/>
          </a:p>
        </p:txBody>
      </p:sp>
    </p:spTree>
    <p:extLst>
      <p:ext uri="{BB962C8B-B14F-4D97-AF65-F5344CB8AC3E}">
        <p14:creationId xmlns:p14="http://schemas.microsoft.com/office/powerpoint/2010/main" val="35229567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up of a map&#10;&#10;AI-generated content may be incorrect.">
            <a:extLst>
              <a:ext uri="{FF2B5EF4-FFF2-40B4-BE49-F238E27FC236}">
                <a16:creationId xmlns:a16="http://schemas.microsoft.com/office/drawing/2014/main" id="{A24F8359-3D80-5CC4-FE0F-7BFA8220DBF8}"/>
              </a:ext>
            </a:extLst>
          </p:cNvPr>
          <p:cNvPicPr>
            <a:picLocks noChangeAspect="1"/>
          </p:cNvPicPr>
          <p:nvPr/>
        </p:nvPicPr>
        <p:blipFill>
          <a:blip r:embed="rId2"/>
          <a:stretch>
            <a:fillRect/>
          </a:stretch>
        </p:blipFill>
        <p:spPr>
          <a:xfrm>
            <a:off x="636115" y="0"/>
            <a:ext cx="10891855" cy="6840469"/>
          </a:xfrm>
          <a:prstGeom prst="rect">
            <a:avLst/>
          </a:prstGeom>
        </p:spPr>
      </p:pic>
      <p:sp>
        <p:nvSpPr>
          <p:cNvPr id="6" name="TextBox 5">
            <a:extLst>
              <a:ext uri="{FF2B5EF4-FFF2-40B4-BE49-F238E27FC236}">
                <a16:creationId xmlns:a16="http://schemas.microsoft.com/office/drawing/2014/main" id="{E8D05292-3465-24BC-04FD-A55026BCC295}"/>
              </a:ext>
            </a:extLst>
          </p:cNvPr>
          <p:cNvSpPr txBox="1"/>
          <p:nvPr/>
        </p:nvSpPr>
        <p:spPr>
          <a:xfrm>
            <a:off x="2368277" y="1012954"/>
            <a:ext cx="7455446" cy="4832092"/>
          </a:xfrm>
          <a:prstGeom prst="rect">
            <a:avLst/>
          </a:prstGeom>
          <a:solidFill>
            <a:schemeClr val="bg1"/>
          </a:solidFill>
        </p:spPr>
        <p:txBody>
          <a:bodyPr wrap="square" rtlCol="0">
            <a:spAutoFit/>
          </a:bodyPr>
          <a:lstStyle/>
          <a:p>
            <a:r>
              <a:rPr lang="en-GB" sz="2200" dirty="0"/>
              <a:t>”When a case is reported, I at once go to the infected house and try to ascertain where the disease was contracted, where the patient has been working, where he has been visiting, and his movements generally for the last ten or twelve days.  I also make a point of seeing all persons who have visited the infected house during the time stated; in addition, I visit all factories and workshops where other members of the family have been employed; and by this means have been able to get cases removed when the first symptoms of disease appeared… Up to the present time I have succeeded in getting almost every person connected with the infected houses into quarantine.’</a:t>
            </a:r>
          </a:p>
          <a:p>
            <a:endParaRPr lang="en-GB" sz="2200" dirty="0"/>
          </a:p>
          <a:p>
            <a:r>
              <a:rPr lang="en-GB" sz="2200" dirty="0"/>
              <a:t>			-Francis Braley, </a:t>
            </a:r>
            <a:r>
              <a:rPr lang="en-GB" sz="2200" i="1" dirty="0"/>
              <a:t>The Lancet</a:t>
            </a:r>
            <a:r>
              <a:rPr lang="en-GB" sz="2200" dirty="0"/>
              <a:t> (1893)</a:t>
            </a:r>
          </a:p>
        </p:txBody>
      </p:sp>
    </p:spTree>
    <p:extLst>
      <p:ext uri="{BB962C8B-B14F-4D97-AF65-F5344CB8AC3E}">
        <p14:creationId xmlns:p14="http://schemas.microsoft.com/office/powerpoint/2010/main" val="12601902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group of boys with rashes on their bodies&#10;&#10;AI-generated content may be incorrect.">
            <a:extLst>
              <a:ext uri="{FF2B5EF4-FFF2-40B4-BE49-F238E27FC236}">
                <a16:creationId xmlns:a16="http://schemas.microsoft.com/office/drawing/2014/main" id="{F321932B-5FEC-4436-2003-948E8B016C33}"/>
              </a:ext>
            </a:extLst>
          </p:cNvPr>
          <p:cNvPicPr>
            <a:picLocks noChangeAspect="1"/>
          </p:cNvPicPr>
          <p:nvPr/>
        </p:nvPicPr>
        <p:blipFill>
          <a:blip r:embed="rId2"/>
          <a:stretch>
            <a:fillRect/>
          </a:stretch>
        </p:blipFill>
        <p:spPr>
          <a:xfrm>
            <a:off x="164402" y="228600"/>
            <a:ext cx="6237395" cy="4549140"/>
          </a:xfrm>
          <a:prstGeom prst="rect">
            <a:avLst/>
          </a:prstGeom>
        </p:spPr>
      </p:pic>
      <p:sp>
        <p:nvSpPr>
          <p:cNvPr id="6" name="TextBox 5">
            <a:extLst>
              <a:ext uri="{FF2B5EF4-FFF2-40B4-BE49-F238E27FC236}">
                <a16:creationId xmlns:a16="http://schemas.microsoft.com/office/drawing/2014/main" id="{CDAFD2AD-5D8E-6468-2B10-9E874C5ACFB8}"/>
              </a:ext>
            </a:extLst>
          </p:cNvPr>
          <p:cNvSpPr txBox="1"/>
          <p:nvPr/>
        </p:nvSpPr>
        <p:spPr>
          <a:xfrm>
            <a:off x="176030" y="4877038"/>
            <a:ext cx="6214137" cy="523220"/>
          </a:xfrm>
          <a:prstGeom prst="rect">
            <a:avLst/>
          </a:prstGeom>
          <a:noFill/>
        </p:spPr>
        <p:txBody>
          <a:bodyPr wrap="none" rtlCol="0">
            <a:spAutoFit/>
          </a:bodyPr>
          <a:lstStyle/>
          <a:p>
            <a:r>
              <a:rPr lang="en-US" sz="1400" dirty="0"/>
              <a:t>Photo by Allan Warner  (1871-1952), Leicester’s chief medical officer of health.</a:t>
            </a:r>
          </a:p>
          <a:p>
            <a:r>
              <a:rPr lang="en-US" sz="1400" i="1" dirty="0"/>
              <a:t>An Atlas of Illustrations of Clinical Medicine, Surgery, and Pathology </a:t>
            </a:r>
            <a:r>
              <a:rPr lang="en-US" sz="1400" dirty="0"/>
              <a:t>(1901).</a:t>
            </a:r>
            <a:endParaRPr lang="en-US" sz="1400" i="1" dirty="0"/>
          </a:p>
        </p:txBody>
      </p:sp>
      <p:sp>
        <p:nvSpPr>
          <p:cNvPr id="2" name="TextBox 1">
            <a:extLst>
              <a:ext uri="{FF2B5EF4-FFF2-40B4-BE49-F238E27FC236}">
                <a16:creationId xmlns:a16="http://schemas.microsoft.com/office/drawing/2014/main" id="{88C37A9D-91BC-A087-6975-614B04CC86DA}"/>
              </a:ext>
            </a:extLst>
          </p:cNvPr>
          <p:cNvSpPr txBox="1"/>
          <p:nvPr/>
        </p:nvSpPr>
        <p:spPr>
          <a:xfrm>
            <a:off x="7166610" y="1303020"/>
            <a:ext cx="4320540" cy="4493538"/>
          </a:xfrm>
          <a:prstGeom prst="rect">
            <a:avLst/>
          </a:prstGeom>
          <a:noFill/>
        </p:spPr>
        <p:txBody>
          <a:bodyPr wrap="square" rtlCol="0">
            <a:spAutoFit/>
          </a:bodyPr>
          <a:lstStyle/>
          <a:p>
            <a:r>
              <a:rPr lang="en-US" sz="2000" dirty="0"/>
              <a:t>”I have not only had my own two children vaccinated, but I have publicly taken them into the Leicester Small-pox Hospital, and have photographed them there by the bedside of a small-pox patient… the photograph obtained has been, I believe, of far more use to me in making converts to vaccination, than would have been many pages of vaccination ‘literature’ or columns of statistics.”</a:t>
            </a:r>
          </a:p>
          <a:p>
            <a:r>
              <a:rPr lang="en-US" dirty="0"/>
              <a:t>	</a:t>
            </a:r>
            <a:endParaRPr lang="en-US" sz="1400" dirty="0"/>
          </a:p>
          <a:p>
            <a:r>
              <a:rPr lang="en-US" sz="1400" dirty="0"/>
              <a:t>	-C. Killick Millard, ‘The Leicester 	Method of Dealing with Small-Pox’ (1904)</a:t>
            </a:r>
          </a:p>
        </p:txBody>
      </p:sp>
    </p:spTree>
    <p:extLst>
      <p:ext uri="{BB962C8B-B14F-4D97-AF65-F5344CB8AC3E}">
        <p14:creationId xmlns:p14="http://schemas.microsoft.com/office/powerpoint/2010/main" val="11594484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17646</TotalTime>
  <Words>831</Words>
  <Application>Microsoft Macintosh PowerPoint</Application>
  <PresentationFormat>Widescreen</PresentationFormat>
  <Paragraphs>40</Paragraphs>
  <Slides>21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Aptos</vt:lpstr>
      <vt:lpstr>Aptos Display</vt:lpstr>
      <vt:lpstr>Arial</vt:lpstr>
      <vt:lpstr>Office Theme</vt:lpstr>
      <vt:lpstr>Track, Test, and Blame: Tracing ‘Contacts’ In British Contagion Narratives, c. 1850-1920</vt:lpstr>
      <vt:lpstr>PowerPoint Presentation</vt:lpstr>
      <vt:lpstr>PowerPoint Presentation</vt:lpstr>
      <vt:lpstr>PowerPoint Presentation</vt:lpstr>
      <vt:lpstr>PowerPoint Presentation</vt:lpstr>
      <vt:lpstr>PowerPoint Presentation</vt:lpstr>
      <vt:lpstr>The Leicester Method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Smith, Elise</dc:creator>
  <cp:lastModifiedBy>Smith, Elise</cp:lastModifiedBy>
  <cp:revision>4</cp:revision>
  <dcterms:created xsi:type="dcterms:W3CDTF">2025-08-14T21:28:27Z</dcterms:created>
  <dcterms:modified xsi:type="dcterms:W3CDTF">2025-08-27T08:06:10Z</dcterms:modified>
</cp:coreProperties>
</file>