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90" r:id="rId3"/>
    <p:sldId id="271" r:id="rId4"/>
    <p:sldId id="279" r:id="rId5"/>
    <p:sldId id="273" r:id="rId6"/>
    <p:sldId id="274" r:id="rId7"/>
    <p:sldId id="275" r:id="rId8"/>
    <p:sldId id="27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clrMru>
    <a:srgbClr val="EED086"/>
    <a:srgbClr val="FF8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 autoAdjust="0"/>
    <p:restoredTop sz="94653" autoAdjust="0"/>
  </p:normalViewPr>
  <p:slideViewPr>
    <p:cSldViewPr snapToGrid="0" snapToObjects="1">
      <p:cViewPr varScale="1">
        <p:scale>
          <a:sx n="113" d="100"/>
          <a:sy n="113" d="100"/>
        </p:scale>
        <p:origin x="41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D84C0-E017-A941-9773-25E6B7A653FD}" type="datetimeFigureOut">
              <a:rPr lang="en-US" smtClean="0"/>
              <a:t>4/28/26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E58D2-B2C1-514E-AF7C-AAA47562C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78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C050D-2999-2949-BC91-B8F2E647861D}" type="datetimeFigureOut">
              <a:rPr lang="en-US" smtClean="0"/>
              <a:t>4/28/26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05FE8-8D66-B849-9048-4DD6A97A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62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0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5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60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8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5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7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83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4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6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6D403-122C-8140-9B98-88D7B16CACBF}" type="datetimeFigureOut">
              <a:rPr lang="en-US" smtClean="0"/>
              <a:t>4/28/26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4B2CC-AD61-0A43-9185-C61D87E3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1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 guidelines head.png"/>
          <p:cNvPicPr>
            <a:picLocks noChangeAspect="1"/>
          </p:cNvPicPr>
          <p:nvPr/>
        </p:nvPicPr>
        <p:blipFill>
          <a:blip r:embed="rId2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60364" y="5316294"/>
            <a:ext cx="6515991" cy="1261884"/>
          </a:xfrm>
          <a:prstGeom prst="rect">
            <a:avLst/>
          </a:prstGeom>
          <a:solidFill>
            <a:schemeClr val="bg2">
              <a:alpha val="5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The History of Intelligence Testing </a:t>
            </a:r>
            <a:r>
              <a:rPr lang="en-US" sz="2400" b="1" dirty="0"/>
              <a:t>2026 Offer Day Interactive Seminar</a:t>
            </a:r>
          </a:p>
          <a:p>
            <a:pPr algn="ctr"/>
            <a:r>
              <a:rPr lang="en-US" sz="2000" b="1" dirty="0"/>
              <a:t>Tutor: Elise Smith</a:t>
            </a:r>
          </a:p>
        </p:txBody>
      </p:sp>
    </p:spTree>
    <p:extLst>
      <p:ext uri="{BB962C8B-B14F-4D97-AF65-F5344CB8AC3E}">
        <p14:creationId xmlns:p14="http://schemas.microsoft.com/office/powerpoint/2010/main" val="3923916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836F3D2-9F27-CDCC-AD2E-6F488568C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58" y="228601"/>
            <a:ext cx="4419326" cy="64368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1BDDD8-6A91-C3AF-F44C-2DD734B97F4F}"/>
              </a:ext>
            </a:extLst>
          </p:cNvPr>
          <p:cNvSpPr txBox="1"/>
          <p:nvPr/>
        </p:nvSpPr>
        <p:spPr>
          <a:xfrm>
            <a:off x="5503333" y="30596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The Great Chain of Being, 1579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CB8859-7D41-E28A-8BEB-4649468A1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4488" y="3059668"/>
            <a:ext cx="3461554" cy="1495879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sz="3600" dirty="0"/>
              <a:t>The Great Chain of Being, 1578</a:t>
            </a:r>
          </a:p>
        </p:txBody>
      </p:sp>
    </p:spTree>
    <p:extLst>
      <p:ext uri="{BB962C8B-B14F-4D97-AF65-F5344CB8AC3E}">
        <p14:creationId xmlns:p14="http://schemas.microsoft.com/office/powerpoint/2010/main" val="375970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733" y="250598"/>
            <a:ext cx="6444614" cy="923447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US" dirty="0" err="1"/>
              <a:t>Linneaus</a:t>
            </a:r>
            <a:r>
              <a:rPr lang="en-US" dirty="0"/>
              <a:t>: Classifying Humans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478" y="1465357"/>
            <a:ext cx="3211269" cy="5142045"/>
          </a:xfrm>
          <a:prstGeom prst="rect">
            <a:avLst/>
          </a:prstGeom>
        </p:spPr>
      </p:pic>
      <p:pic>
        <p:nvPicPr>
          <p:cNvPr id="5" name="Picture 4" descr="Screen Shot 2015-11-11 at 21.38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559" y="3348563"/>
            <a:ext cx="5534397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1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2878" y="450223"/>
            <a:ext cx="8538244" cy="1075685"/>
          </a:xfrm>
          <a:solidFill>
            <a:schemeClr val="bg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 dirty="0" err="1">
                <a:cs typeface="+mj-cs"/>
              </a:rPr>
              <a:t>Petrus</a:t>
            </a:r>
            <a:r>
              <a:rPr lang="en-US" sz="3200" dirty="0">
                <a:cs typeface="+mj-cs"/>
              </a:rPr>
              <a:t> Camper (1722-1789) and th</a:t>
            </a:r>
            <a:r>
              <a:rPr lang="en-US" sz="3200" dirty="0"/>
              <a:t>e Facial Angle</a:t>
            </a:r>
            <a:endParaRPr lang="en-US" dirty="0">
              <a:cs typeface="+mj-cs"/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2112963"/>
          <a:ext cx="4495800" cy="285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733333" imgH="4901587" progId="Word.Document.8">
                  <p:embed/>
                </p:oleObj>
              </mc:Choice>
              <mc:Fallback>
                <p:oleObj name="Document" r:id="rId2" imgW="7733333" imgH="490158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12963"/>
                        <a:ext cx="4495800" cy="2852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74988" y="5105400"/>
            <a:ext cx="60690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cs typeface="+mn-cs"/>
              </a:rPr>
              <a:t>Camper, Paul, </a:t>
            </a:r>
            <a:r>
              <a:rPr lang="en-US" sz="1400" i="1" dirty="0" err="1">
                <a:solidFill>
                  <a:srgbClr val="000000"/>
                </a:solidFill>
                <a:cs typeface="+mn-cs"/>
              </a:rPr>
              <a:t>Über</a:t>
            </a:r>
            <a:r>
              <a:rPr lang="en-US" sz="1400" i="1" dirty="0">
                <a:solidFill>
                  <a:srgbClr val="000000"/>
                </a:solidFill>
                <a:cs typeface="+mn-cs"/>
              </a:rPr>
              <a:t> den </a:t>
            </a:r>
            <a:r>
              <a:rPr lang="en-US" sz="1400" i="1" dirty="0" err="1">
                <a:solidFill>
                  <a:srgbClr val="000000"/>
                </a:solidFill>
                <a:cs typeface="+mn-cs"/>
              </a:rPr>
              <a:t>natürlichen</a:t>
            </a:r>
            <a:r>
              <a:rPr lang="en-US" sz="1400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1400" i="1" dirty="0" err="1">
                <a:solidFill>
                  <a:srgbClr val="000000"/>
                </a:solidFill>
                <a:cs typeface="+mn-cs"/>
              </a:rPr>
              <a:t>Unterschied</a:t>
            </a:r>
            <a:r>
              <a:rPr lang="en-US" sz="1400" i="1" dirty="0">
                <a:solidFill>
                  <a:srgbClr val="000000"/>
                </a:solidFill>
                <a:cs typeface="+mn-cs"/>
              </a:rPr>
              <a:t> der </a:t>
            </a:r>
            <a:r>
              <a:rPr lang="en-US" sz="1400" i="1" dirty="0" err="1">
                <a:solidFill>
                  <a:srgbClr val="000000"/>
                </a:solidFill>
                <a:cs typeface="+mn-cs"/>
              </a:rPr>
              <a:t>Gesichtszüge</a:t>
            </a:r>
            <a:r>
              <a:rPr lang="en-US" sz="1400" dirty="0">
                <a:solidFill>
                  <a:srgbClr val="000000"/>
                </a:solidFill>
                <a:cs typeface="+mn-cs"/>
              </a:rPr>
              <a:t> (Berlin, 1792)]</a:t>
            </a:r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4648200" y="2133600"/>
          <a:ext cx="4495800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809524" imgH="4876190" progId="Word.Document.8">
                  <p:embed/>
                </p:oleObj>
              </mc:Choice>
              <mc:Fallback>
                <p:oleObj name="Document" r:id="rId4" imgW="7809524" imgH="487619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133600"/>
                        <a:ext cx="4495800" cy="280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814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880" y="1026145"/>
            <a:ext cx="2534481" cy="134645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US" sz="2800" dirty="0"/>
              <a:t>Johannes Blumenbach (1752-1840)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3388921"/>
            <a:ext cx="7048500" cy="26597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50" y="6262179"/>
            <a:ext cx="749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-Five racial types: Caucasian, Mongolian, Malayan, Ethiopian, American (1781)</a:t>
            </a:r>
          </a:p>
        </p:txBody>
      </p:sp>
      <p:pic>
        <p:nvPicPr>
          <p:cNvPr id="7" name="Picture 6" descr="blumenbach-1.jpg                                               0006FD3AMacintosh HD                   C30E1A8C: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5302250" y="223370"/>
            <a:ext cx="2603500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372822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6213"/>
            <a:ext cx="8229600" cy="1143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US" dirty="0"/>
              <a:t>Physiognomy and Phrenology:</a:t>
            </a:r>
            <a:br>
              <a:rPr lang="en-US" dirty="0"/>
            </a:br>
            <a:r>
              <a:rPr lang="en-US" dirty="0"/>
              <a:t>Matching external and internal traits</a:t>
            </a:r>
          </a:p>
        </p:txBody>
      </p:sp>
      <p:pic>
        <p:nvPicPr>
          <p:cNvPr id="4" name="Picture 3" descr="089ee3d963ab28681d987b94ef0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886" y="1527769"/>
            <a:ext cx="2357513" cy="4352331"/>
          </a:xfrm>
          <a:prstGeom prst="rect">
            <a:avLst/>
          </a:prstGeom>
        </p:spPr>
      </p:pic>
      <p:pic>
        <p:nvPicPr>
          <p:cNvPr id="7" name="Picture 6" descr="Screen Shot 2016-02-09 at 21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363" y="1527769"/>
            <a:ext cx="2332536" cy="43523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974834"/>
            <a:ext cx="4156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dirty="0" err="1"/>
              <a:t>Lavater’s</a:t>
            </a:r>
            <a:r>
              <a:rPr lang="en-US" dirty="0"/>
              <a:t> </a:t>
            </a:r>
            <a:r>
              <a:rPr lang="en-US" i="1" dirty="0"/>
              <a:t>Essays on Physiognomy</a:t>
            </a:r>
            <a:r>
              <a:rPr lang="en-US" dirty="0"/>
              <a:t> (c.1775)</a:t>
            </a:r>
          </a:p>
          <a:p>
            <a:r>
              <a:rPr lang="en-US" dirty="0"/>
              <a:t>-Facial features reveal personality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7406" y="5974834"/>
            <a:ext cx="4416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-Gall and </a:t>
            </a:r>
            <a:r>
              <a:rPr lang="en-US" dirty="0" err="1"/>
              <a:t>Spurzheim</a:t>
            </a:r>
            <a:r>
              <a:rPr lang="en-US" dirty="0"/>
              <a:t> (c.1800)</a:t>
            </a:r>
          </a:p>
          <a:p>
            <a:r>
              <a:rPr lang="en-US" dirty="0"/>
              <a:t>-Head bumps correlated with character traits</a:t>
            </a:r>
          </a:p>
        </p:txBody>
      </p:sp>
    </p:spTree>
    <p:extLst>
      <p:ext uri="{BB962C8B-B14F-4D97-AF65-F5344CB8AC3E}">
        <p14:creationId xmlns:p14="http://schemas.microsoft.com/office/powerpoint/2010/main" val="4134345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1-#85CED3.png                                00084C94Macintosh HD                   7C26879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189037"/>
            <a:ext cx="7108825" cy="476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459163" y="6064250"/>
            <a:ext cx="4778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kern="1200" dirty="0"/>
              <a:t>Samuel George Morton,</a:t>
            </a:r>
            <a:r>
              <a:rPr lang="en-US" sz="1400" i="1" kern="1200" dirty="0"/>
              <a:t> Crania Americana </a:t>
            </a:r>
            <a:r>
              <a:rPr lang="en-US" sz="1400" kern="1200" dirty="0"/>
              <a:t>(Philadelphia</a:t>
            </a:r>
            <a:r>
              <a:rPr lang="en-US" sz="1400" i="1" kern="1200" dirty="0"/>
              <a:t>, </a:t>
            </a:r>
            <a:r>
              <a:rPr lang="en-US" sz="1400" kern="1200" dirty="0"/>
              <a:t>1839)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52588" y="428625"/>
            <a:ext cx="6374011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Samuel George Morton, </a:t>
            </a:r>
            <a:r>
              <a:rPr lang="en-US" sz="2400" i="1" dirty="0"/>
              <a:t>Crania Americana </a:t>
            </a:r>
            <a:r>
              <a:rPr lang="en-US" sz="2400" dirty="0"/>
              <a:t>(1839)</a:t>
            </a:r>
          </a:p>
        </p:txBody>
      </p:sp>
    </p:spTree>
    <p:extLst>
      <p:ext uri="{BB962C8B-B14F-4D97-AF65-F5344CB8AC3E}">
        <p14:creationId xmlns:p14="http://schemas.microsoft.com/office/powerpoint/2010/main" val="1922947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1-#85CF58.png                                00084C94Macintosh HD                   7C26879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1113"/>
            <a:ext cx="9144000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636963" y="5757863"/>
            <a:ext cx="5267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kern="1200" dirty="0">
                <a:solidFill>
                  <a:srgbClr val="000000"/>
                </a:solidFill>
              </a:rPr>
              <a:t>Samuel George Morton,</a:t>
            </a:r>
            <a:r>
              <a:rPr lang="en-US" sz="1400" i="1" kern="1200" dirty="0">
                <a:solidFill>
                  <a:srgbClr val="000000"/>
                </a:solidFill>
              </a:rPr>
              <a:t> Crania Americana </a:t>
            </a:r>
            <a:r>
              <a:rPr lang="en-US" sz="1400" kern="1200" dirty="0">
                <a:solidFill>
                  <a:srgbClr val="000000"/>
                </a:solidFill>
              </a:rPr>
              <a:t>(Philadelphia</a:t>
            </a:r>
            <a:r>
              <a:rPr lang="en-US" sz="1400" i="1" kern="1200" dirty="0">
                <a:solidFill>
                  <a:srgbClr val="000000"/>
                </a:solidFill>
              </a:rPr>
              <a:t>, </a:t>
            </a:r>
            <a:r>
              <a:rPr lang="en-US" sz="1400" kern="1200" dirty="0">
                <a:solidFill>
                  <a:srgbClr val="000000"/>
                </a:solidFill>
              </a:rPr>
              <a:t>1839), p.260</a:t>
            </a:r>
          </a:p>
        </p:txBody>
      </p:sp>
    </p:spTree>
    <p:extLst>
      <p:ext uri="{BB962C8B-B14F-4D97-AF65-F5344CB8AC3E}">
        <p14:creationId xmlns:p14="http://schemas.microsoft.com/office/powerpoint/2010/main" val="1505110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3513"/>
            <a:ext cx="8229600" cy="1143000"/>
          </a:xfrm>
          <a:solidFill>
            <a:schemeClr val="bg2">
              <a:alpha val="80000"/>
            </a:schemeClr>
          </a:solidFill>
        </p:spPr>
        <p:txBody>
          <a:bodyPr>
            <a:noAutofit/>
          </a:bodyPr>
          <a:lstStyle/>
          <a:p>
            <a:r>
              <a:rPr lang="en-US" sz="3600" dirty="0"/>
              <a:t>CRANIOMETRY: THE STUDY OF SKULL MEASUREMENTS</a:t>
            </a:r>
          </a:p>
        </p:txBody>
      </p:sp>
      <p:pic>
        <p:nvPicPr>
          <p:cNvPr id="4" name="Picture 3" descr="Screen shot 2012-11-#85CF83.png                                00084C94Macintosh HD                   7C26879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1486105"/>
            <a:ext cx="3732174" cy="46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3250" y="6169230"/>
            <a:ext cx="4353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Berry, R. J. A. and A. W. D. Robertson, </a:t>
            </a:r>
            <a:r>
              <a:rPr lang="ja-JP" altLang="en-US" sz="1200" dirty="0"/>
              <a:t>‘</a:t>
            </a:r>
            <a:r>
              <a:rPr lang="en-US" sz="1200" dirty="0"/>
              <a:t>The place in nature</a:t>
            </a:r>
          </a:p>
          <a:p>
            <a:r>
              <a:rPr lang="en-US" sz="1200" dirty="0"/>
              <a:t> of the Tasmanian Aboriginal as deduced from a study of his </a:t>
            </a:r>
            <a:r>
              <a:rPr lang="en-US" sz="1200" dirty="0" err="1"/>
              <a:t>calvarium</a:t>
            </a:r>
            <a:r>
              <a:rPr lang="ja-JP" altLang="en-US" sz="1200" dirty="0"/>
              <a:t>’</a:t>
            </a:r>
            <a:r>
              <a:rPr lang="en-US" sz="1200" dirty="0"/>
              <a:t> (1910-1911)</a:t>
            </a:r>
          </a:p>
          <a:p>
            <a:endParaRPr lang="en-US" dirty="0"/>
          </a:p>
        </p:txBody>
      </p:sp>
      <p:pic>
        <p:nvPicPr>
          <p:cNvPr id="9" name="Picture 8" descr=" table.psd                                                      0090EBE0Users                          C063D95B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825" y="1486105"/>
            <a:ext cx="3564378" cy="468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92825" y="6180138"/>
            <a:ext cx="41985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Turner, William, </a:t>
            </a:r>
            <a:r>
              <a:rPr lang="ja-JP" altLang="en-US" sz="1200" dirty="0">
                <a:latin typeface="Arial"/>
              </a:rPr>
              <a:t>‘</a:t>
            </a:r>
            <a:r>
              <a:rPr lang="en-US" sz="1200" dirty="0"/>
              <a:t>The craniology, racial affinities, and descent of</a:t>
            </a:r>
          </a:p>
          <a:p>
            <a:r>
              <a:rPr lang="en-US" sz="1200" dirty="0"/>
              <a:t> the Aborigines of Tasmania</a:t>
            </a:r>
            <a:r>
              <a:rPr lang="ja-JP" altLang="en-US" sz="1200" dirty="0">
                <a:latin typeface="Arial"/>
              </a:rPr>
              <a:t>’</a:t>
            </a:r>
            <a:r>
              <a:rPr lang="en-US" sz="1200" dirty="0"/>
              <a:t> (1908)]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0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16661</TotalTime>
  <Words>222</Words>
  <Application>Microsoft Macintosh PowerPoint</Application>
  <PresentationFormat>On-screen Show (4:3)</PresentationFormat>
  <Paragraphs>22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Office Theme</vt:lpstr>
      <vt:lpstr>Document</vt:lpstr>
      <vt:lpstr>PowerPoint Presentation</vt:lpstr>
      <vt:lpstr>The Great Chain of Being, 1578</vt:lpstr>
      <vt:lpstr>Linneaus: Classifying Humans</vt:lpstr>
      <vt:lpstr>Petrus Camper (1722-1789) and the Facial Angle</vt:lpstr>
      <vt:lpstr>Johannes Blumenbach (1752-1840)</vt:lpstr>
      <vt:lpstr>Physiognomy and Phrenology: Matching external and internal traits</vt:lpstr>
      <vt:lpstr>PowerPoint Presentation</vt:lpstr>
      <vt:lpstr>PowerPoint Presentation</vt:lpstr>
      <vt:lpstr>CRANIOMETRY: THE STUDY OF SKULL MEASUREMENTS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Elise Juzda</dc:creator>
  <cp:lastModifiedBy>Smith, Elise</cp:lastModifiedBy>
  <cp:revision>72</cp:revision>
  <cp:lastPrinted>2016-02-23T22:36:35Z</cp:lastPrinted>
  <dcterms:created xsi:type="dcterms:W3CDTF">2014-06-19T19:54:06Z</dcterms:created>
  <dcterms:modified xsi:type="dcterms:W3CDTF">2026-04-28T14:07:06Z</dcterms:modified>
</cp:coreProperties>
</file>