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13"/>
  </p:handoutMasterIdLst>
  <p:sldIdLst>
    <p:sldId id="256" r:id="rId2"/>
    <p:sldId id="259" r:id="rId3"/>
    <p:sldId id="257" r:id="rId4"/>
    <p:sldId id="258" r:id="rId5"/>
    <p:sldId id="260" r:id="rId6"/>
    <p:sldId id="261" r:id="rId7"/>
    <p:sldId id="262" r:id="rId8"/>
    <p:sldId id="263" r:id="rId9"/>
    <p:sldId id="264" r:id="rId10"/>
    <p:sldId id="265" r:id="rId11"/>
    <p:sldId id="266" r:id="rId12"/>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124" d="100"/>
          <a:sy n="124" d="100"/>
        </p:scale>
        <p:origin x="182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handoutMaster" Target="handoutMasters/handout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C2B7F1BE-5CED-B141-BC07-2FE04307BF80}" type="datetimeFigureOut">
              <a:rPr lang="en-US" smtClean="0"/>
              <a:t>10/11/17</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51CA1797-E58C-584F-AB20-E8945A9E5BAE}" type="slidenum">
              <a:rPr lang="en-US" smtClean="0"/>
              <a:t>‹#›</a:t>
            </a:fld>
            <a:endParaRPr lang="en-US"/>
          </a:p>
        </p:txBody>
      </p:sp>
    </p:spTree>
    <p:extLst>
      <p:ext uri="{BB962C8B-B14F-4D97-AF65-F5344CB8AC3E}">
        <p14:creationId xmlns:p14="http://schemas.microsoft.com/office/powerpoint/2010/main" val="3541793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F14086-9532-054E-9F90-CF17CBAFE844}" type="datetimeFigureOut">
              <a:rPr lang="en-US" smtClean="0"/>
              <a:t>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2087711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4086-9532-054E-9F90-CF17CBAFE844}" type="datetimeFigureOut">
              <a:rPr lang="en-US" smtClean="0"/>
              <a:t>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2961564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4086-9532-054E-9F90-CF17CBAFE844}" type="datetimeFigureOut">
              <a:rPr lang="en-US" smtClean="0"/>
              <a:t>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1465293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14086-9532-054E-9F90-CF17CBAFE844}" type="datetimeFigureOut">
              <a:rPr lang="en-US" smtClean="0"/>
              <a:t>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4167909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14086-9532-054E-9F90-CF17CBAFE844}" type="datetimeFigureOut">
              <a:rPr lang="en-US" smtClean="0"/>
              <a:t>10/11/17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421660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14086-9532-054E-9F90-CF17CBAFE844}" type="datetimeFigureOut">
              <a:rPr lang="en-US" smtClean="0"/>
              <a:t>10/11/17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1648448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F14086-9532-054E-9F90-CF17CBAFE844}" type="datetimeFigureOut">
              <a:rPr lang="en-US" smtClean="0"/>
              <a:t>10/11/17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3459960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F14086-9532-054E-9F90-CF17CBAFE844}" type="datetimeFigureOut">
              <a:rPr lang="en-US" smtClean="0"/>
              <a:t>10/11/17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2678770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14086-9532-054E-9F90-CF17CBAFE844}" type="datetimeFigureOut">
              <a:rPr lang="en-US" smtClean="0"/>
              <a:t>10/11/17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1760027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4086-9532-054E-9F90-CF17CBAFE844}" type="datetimeFigureOut">
              <a:rPr lang="en-US" smtClean="0"/>
              <a:t>10/11/17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2111259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14086-9532-054E-9F90-CF17CBAFE844}" type="datetimeFigureOut">
              <a:rPr lang="en-US" smtClean="0"/>
              <a:t>10/11/17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BF41E-1263-AB42-B9FC-3EE6E4794DB3}" type="slidenum">
              <a:rPr lang="en-US" smtClean="0"/>
              <a:t>‹#›</a:t>
            </a:fld>
            <a:endParaRPr lang="en-US"/>
          </a:p>
        </p:txBody>
      </p:sp>
    </p:spTree>
    <p:extLst>
      <p:ext uri="{BB962C8B-B14F-4D97-AF65-F5344CB8AC3E}">
        <p14:creationId xmlns:p14="http://schemas.microsoft.com/office/powerpoint/2010/main" val="911430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F14086-9532-054E-9F90-CF17CBAFE844}" type="datetimeFigureOut">
              <a:rPr lang="en-US" smtClean="0"/>
              <a:t>10/11/17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3BF41E-1263-AB42-B9FC-3EE6E4794DB3}" type="slidenum">
              <a:rPr lang="en-US" smtClean="0"/>
              <a:t>‹#›</a:t>
            </a:fld>
            <a:endParaRPr lang="en-US"/>
          </a:p>
        </p:txBody>
      </p:sp>
    </p:spTree>
    <p:extLst>
      <p:ext uri="{BB962C8B-B14F-4D97-AF65-F5344CB8AC3E}">
        <p14:creationId xmlns:p14="http://schemas.microsoft.com/office/powerpoint/2010/main" val="41092596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72000"/>
          </a:blip>
          <a:stretch>
            <a:fillRect/>
          </a:stretch>
        </p:blipFill>
        <p:spPr>
          <a:xfrm>
            <a:off x="0" y="-20111"/>
            <a:ext cx="9144000" cy="6878111"/>
          </a:xfrm>
          <a:prstGeom prst="rect">
            <a:avLst/>
          </a:prstGeom>
        </p:spPr>
      </p:pic>
      <p:sp>
        <p:nvSpPr>
          <p:cNvPr id="2" name="Title 1"/>
          <p:cNvSpPr>
            <a:spLocks noGrp="1"/>
          </p:cNvSpPr>
          <p:nvPr>
            <p:ph type="ctrTitle"/>
          </p:nvPr>
        </p:nvSpPr>
        <p:spPr>
          <a:xfrm>
            <a:off x="1601298" y="736862"/>
            <a:ext cx="5951706" cy="936339"/>
          </a:xfrm>
          <a:solidFill>
            <a:schemeClr val="bg2">
              <a:alpha val="71000"/>
            </a:schemeClr>
          </a:solidFill>
        </p:spPr>
        <p:txBody>
          <a:bodyPr>
            <a:noAutofit/>
          </a:bodyPr>
          <a:lstStyle/>
          <a:p>
            <a:r>
              <a:rPr lang="en-US" sz="3200" dirty="0" smtClean="0">
                <a:latin typeface="Arial Black"/>
                <a:cs typeface="Arial Black"/>
              </a:rPr>
              <a:t>HI34i—Week 2</a:t>
            </a:r>
            <a:br>
              <a:rPr lang="en-US" sz="3200" dirty="0" smtClean="0">
                <a:latin typeface="Arial Black"/>
                <a:cs typeface="Arial Black"/>
              </a:rPr>
            </a:br>
            <a:r>
              <a:rPr lang="en-US" sz="3200" dirty="0" smtClean="0">
                <a:latin typeface="Arial Black"/>
                <a:cs typeface="Arial Black"/>
              </a:rPr>
              <a:t>The Columbian Exchange</a:t>
            </a:r>
            <a:endParaRPr lang="en-US" sz="3200" dirty="0">
              <a:latin typeface="Arial Black"/>
              <a:cs typeface="Arial Black"/>
            </a:endParaRPr>
          </a:p>
        </p:txBody>
      </p:sp>
      <p:sp>
        <p:nvSpPr>
          <p:cNvPr id="6" name="TextBox 5"/>
          <p:cNvSpPr txBox="1"/>
          <p:nvPr/>
        </p:nvSpPr>
        <p:spPr>
          <a:xfrm>
            <a:off x="1216047" y="3462579"/>
            <a:ext cx="7012540" cy="1261884"/>
          </a:xfrm>
          <a:prstGeom prst="rect">
            <a:avLst/>
          </a:prstGeom>
          <a:solidFill>
            <a:schemeClr val="tx1">
              <a:alpha val="58000"/>
            </a:schemeClr>
          </a:solidFill>
        </p:spPr>
        <p:txBody>
          <a:bodyPr wrap="square" rtlCol="0">
            <a:spAutoFit/>
          </a:bodyPr>
          <a:lstStyle/>
          <a:p>
            <a:r>
              <a:rPr lang="en-US" sz="2800" b="1" dirty="0" smtClean="0">
                <a:solidFill>
                  <a:schemeClr val="bg1"/>
                </a:solidFill>
              </a:rPr>
              <a:t>‘Why were the Europeans able to conquer America so easily?’</a:t>
            </a:r>
          </a:p>
          <a:p>
            <a:r>
              <a:rPr lang="en-US" sz="2000" b="1" dirty="0">
                <a:solidFill>
                  <a:schemeClr val="bg1"/>
                </a:solidFill>
              </a:rPr>
              <a:t>	</a:t>
            </a:r>
            <a:r>
              <a:rPr lang="en-US" sz="2000" b="1" dirty="0" smtClean="0">
                <a:solidFill>
                  <a:schemeClr val="bg1"/>
                </a:solidFill>
              </a:rPr>
              <a:t>	-Alfred Crosby, </a:t>
            </a:r>
            <a:r>
              <a:rPr lang="en-US" sz="2000" b="1" i="1" dirty="0" smtClean="0">
                <a:solidFill>
                  <a:schemeClr val="bg1"/>
                </a:solidFill>
              </a:rPr>
              <a:t>The Columbian Exchange</a:t>
            </a:r>
            <a:r>
              <a:rPr lang="en-US" sz="2000" b="1" dirty="0" smtClean="0">
                <a:solidFill>
                  <a:schemeClr val="bg1"/>
                </a:solidFill>
              </a:rPr>
              <a:t> (1972), p.35</a:t>
            </a:r>
            <a:endParaRPr lang="en-US" sz="2000" b="1" dirty="0">
              <a:solidFill>
                <a:schemeClr val="bg1"/>
              </a:solidFill>
            </a:endParaRPr>
          </a:p>
        </p:txBody>
      </p:sp>
    </p:spTree>
    <p:extLst>
      <p:ext uri="{BB962C8B-B14F-4D97-AF65-F5344CB8AC3E}">
        <p14:creationId xmlns:p14="http://schemas.microsoft.com/office/powerpoint/2010/main" val="1842047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0"/>
            <a:ext cx="9144000" cy="6878111"/>
          </a:xfrm>
          <a:prstGeom prst="rect">
            <a:avLst/>
          </a:prstGeom>
          <a:ln>
            <a:solidFill>
              <a:schemeClr val="bg2">
                <a:alpha val="36000"/>
              </a:schemeClr>
            </a:solidFill>
          </a:ln>
        </p:spPr>
      </p:pic>
      <p:pic>
        <p:nvPicPr>
          <p:cNvPr id="5" name="Picture 4" descr="Screen Shot 2017-10-10 at 16.11.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523" y="662933"/>
            <a:ext cx="7010400" cy="5537200"/>
          </a:xfrm>
          <a:prstGeom prst="rect">
            <a:avLst/>
          </a:prstGeom>
        </p:spPr>
      </p:pic>
      <p:pic>
        <p:nvPicPr>
          <p:cNvPr id="7" name="Picture 6"/>
          <p:cNvPicPr>
            <a:picLocks noChangeAspect="1"/>
          </p:cNvPicPr>
          <p:nvPr/>
        </p:nvPicPr>
        <p:blipFill>
          <a:blip r:embed="rId4"/>
          <a:stretch>
            <a:fillRect/>
          </a:stretch>
        </p:blipFill>
        <p:spPr>
          <a:xfrm>
            <a:off x="6282911" y="162119"/>
            <a:ext cx="2266577" cy="3575042"/>
          </a:xfrm>
          <a:prstGeom prst="rect">
            <a:avLst/>
          </a:prstGeom>
        </p:spPr>
      </p:pic>
    </p:spTree>
    <p:extLst>
      <p:ext uri="{BB962C8B-B14F-4D97-AF65-F5344CB8AC3E}">
        <p14:creationId xmlns:p14="http://schemas.microsoft.com/office/powerpoint/2010/main" val="13953560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0"/>
            <a:ext cx="9144000" cy="6878111"/>
          </a:xfrm>
          <a:prstGeom prst="rect">
            <a:avLst/>
          </a:prstGeom>
          <a:ln>
            <a:solidFill>
              <a:schemeClr val="bg2">
                <a:alpha val="36000"/>
              </a:schemeClr>
            </a:solidFill>
          </a:ln>
        </p:spPr>
      </p:pic>
      <p:pic>
        <p:nvPicPr>
          <p:cNvPr id="5" name="Picture 4" descr="Screen Shot 2017-10-10 at 10.36.2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7353" y="0"/>
            <a:ext cx="5046650" cy="6858000"/>
          </a:xfrm>
          <a:prstGeom prst="rect">
            <a:avLst/>
          </a:prstGeom>
        </p:spPr>
      </p:pic>
    </p:spTree>
    <p:extLst>
      <p:ext uri="{BB962C8B-B14F-4D97-AF65-F5344CB8AC3E}">
        <p14:creationId xmlns:p14="http://schemas.microsoft.com/office/powerpoint/2010/main" val="78220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20111"/>
            <a:ext cx="9144000" cy="6878111"/>
          </a:xfrm>
          <a:prstGeom prst="rect">
            <a:avLst/>
          </a:prstGeom>
          <a:ln>
            <a:solidFill>
              <a:schemeClr val="bg2">
                <a:alpha val="36000"/>
              </a:schemeClr>
            </a:solidFill>
          </a:ln>
        </p:spPr>
      </p:pic>
      <p:pic>
        <p:nvPicPr>
          <p:cNvPr id="5" name="Picture 4"/>
          <p:cNvPicPr>
            <a:picLocks noChangeAspect="1"/>
          </p:cNvPicPr>
          <p:nvPr/>
        </p:nvPicPr>
        <p:blipFill>
          <a:blip r:embed="rId3"/>
          <a:stretch>
            <a:fillRect/>
          </a:stretch>
        </p:blipFill>
        <p:spPr>
          <a:xfrm>
            <a:off x="127000" y="1104900"/>
            <a:ext cx="8877300" cy="4648200"/>
          </a:xfrm>
          <a:prstGeom prst="rect">
            <a:avLst/>
          </a:prstGeom>
        </p:spPr>
      </p:pic>
    </p:spTree>
    <p:extLst>
      <p:ext uri="{BB962C8B-B14F-4D97-AF65-F5344CB8AC3E}">
        <p14:creationId xmlns:p14="http://schemas.microsoft.com/office/powerpoint/2010/main" val="2735710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20111"/>
            <a:ext cx="9144000" cy="6878111"/>
          </a:xfrm>
          <a:prstGeom prst="rect">
            <a:avLst/>
          </a:prstGeom>
          <a:ln>
            <a:solidFill>
              <a:schemeClr val="bg2">
                <a:alpha val="36000"/>
              </a:schemeClr>
            </a:solidFill>
          </a:ln>
        </p:spPr>
      </p:pic>
      <p:sp>
        <p:nvSpPr>
          <p:cNvPr id="7" name="TextBox 6"/>
          <p:cNvSpPr txBox="1"/>
          <p:nvPr/>
        </p:nvSpPr>
        <p:spPr>
          <a:xfrm>
            <a:off x="1216047" y="382305"/>
            <a:ext cx="7012540" cy="1261884"/>
          </a:xfrm>
          <a:prstGeom prst="rect">
            <a:avLst/>
          </a:prstGeom>
          <a:solidFill>
            <a:schemeClr val="tx1">
              <a:alpha val="58000"/>
            </a:schemeClr>
          </a:solidFill>
        </p:spPr>
        <p:txBody>
          <a:bodyPr wrap="square" rtlCol="0">
            <a:spAutoFit/>
          </a:bodyPr>
          <a:lstStyle/>
          <a:p>
            <a:r>
              <a:rPr lang="en-US" sz="2800" b="1" dirty="0" smtClean="0">
                <a:solidFill>
                  <a:schemeClr val="bg1"/>
                </a:solidFill>
              </a:rPr>
              <a:t>‘Why were the Europeans able to conquer America so easily?’</a:t>
            </a:r>
          </a:p>
          <a:p>
            <a:r>
              <a:rPr lang="en-US" sz="2000" b="1" dirty="0">
                <a:solidFill>
                  <a:schemeClr val="bg1"/>
                </a:solidFill>
              </a:rPr>
              <a:t>	</a:t>
            </a:r>
            <a:r>
              <a:rPr lang="en-US" sz="2000" b="1" dirty="0" smtClean="0">
                <a:solidFill>
                  <a:schemeClr val="bg1"/>
                </a:solidFill>
              </a:rPr>
              <a:t>	-Alfred Crosby, </a:t>
            </a:r>
            <a:r>
              <a:rPr lang="en-US" sz="2000" b="1" i="1" dirty="0" smtClean="0">
                <a:solidFill>
                  <a:schemeClr val="bg1"/>
                </a:solidFill>
              </a:rPr>
              <a:t>The Columbian Exchange</a:t>
            </a:r>
            <a:r>
              <a:rPr lang="en-US" sz="2000" b="1" dirty="0" smtClean="0">
                <a:solidFill>
                  <a:schemeClr val="bg1"/>
                </a:solidFill>
              </a:rPr>
              <a:t> (1972), p.35</a:t>
            </a:r>
            <a:endParaRPr lang="en-US" sz="2000" b="1" dirty="0">
              <a:solidFill>
                <a:schemeClr val="bg1"/>
              </a:solidFill>
            </a:endParaRPr>
          </a:p>
        </p:txBody>
      </p:sp>
      <p:sp>
        <p:nvSpPr>
          <p:cNvPr id="8" name="TextBox 7"/>
          <p:cNvSpPr txBox="1"/>
          <p:nvPr/>
        </p:nvSpPr>
        <p:spPr>
          <a:xfrm>
            <a:off x="1216047" y="1644189"/>
            <a:ext cx="7512470" cy="4985980"/>
          </a:xfrm>
          <a:prstGeom prst="rect">
            <a:avLst/>
          </a:prstGeom>
          <a:noFill/>
        </p:spPr>
        <p:txBody>
          <a:bodyPr wrap="square" rtlCol="0">
            <a:spAutoFit/>
          </a:bodyPr>
          <a:lstStyle/>
          <a:p>
            <a:r>
              <a:rPr lang="en-US" sz="2000" b="1" dirty="0" smtClean="0"/>
              <a:t>Traditional interpretations: </a:t>
            </a:r>
          </a:p>
          <a:p>
            <a:pPr marL="285750" indent="-285750">
              <a:buFont typeface="Arial"/>
              <a:buChar char="•"/>
            </a:pPr>
            <a:r>
              <a:rPr lang="en-US" sz="2000" b="1" dirty="0"/>
              <a:t>S</a:t>
            </a:r>
            <a:r>
              <a:rPr lang="en-US" sz="2000" b="1" dirty="0" smtClean="0"/>
              <a:t>uperior technology, military ability</a:t>
            </a:r>
          </a:p>
          <a:p>
            <a:pPr marL="285750" indent="-285750">
              <a:buFont typeface="Arial"/>
              <a:buChar char="•"/>
            </a:pPr>
            <a:r>
              <a:rPr lang="en-US" sz="2000" b="1" dirty="0" smtClean="0"/>
              <a:t>‘Black Legend’: Butchery and brutality, especially by the Spanish</a:t>
            </a:r>
          </a:p>
          <a:p>
            <a:endParaRPr lang="en-US" sz="2000" b="1" dirty="0"/>
          </a:p>
          <a:p>
            <a:r>
              <a:rPr lang="en-US" sz="2000" b="1" dirty="0" smtClean="0"/>
              <a:t>Growing population estimates complicate these narratives.</a:t>
            </a:r>
            <a:endParaRPr lang="en-US" sz="2000" b="1" dirty="0"/>
          </a:p>
          <a:p>
            <a:endParaRPr lang="en-US" sz="2000" b="1" dirty="0" smtClean="0"/>
          </a:p>
          <a:p>
            <a:r>
              <a:rPr lang="en-US" sz="2000" b="1" dirty="0" smtClean="0"/>
              <a:t>Crosby’s revisionism: infectious European diseases, particularly smallpox, played a major role in depopulating the Americas</a:t>
            </a:r>
          </a:p>
          <a:p>
            <a:endParaRPr lang="en-US" b="1" dirty="0" smtClean="0"/>
          </a:p>
          <a:p>
            <a:r>
              <a:rPr lang="en-US" sz="2000" b="1" dirty="0" smtClean="0"/>
              <a:t>Crosby uses modern epidemiological knowledge about smallpox and its incubation period and transmission rates to explain its probable effects in the Americas—argument hinges on how virulent smallpox is.  (Could have killed 1/3 to ½ half of population)</a:t>
            </a:r>
          </a:p>
          <a:p>
            <a:endParaRPr lang="en-US" sz="2000" b="1" dirty="0"/>
          </a:p>
          <a:p>
            <a:r>
              <a:rPr lang="en-US" sz="2000" b="1" dirty="0" smtClean="0"/>
              <a:t>Not only disease itself, but disorder caused by disease, weakens resistance to </a:t>
            </a:r>
            <a:r>
              <a:rPr lang="en-US" sz="2000" b="1" dirty="0" err="1" smtClean="0"/>
              <a:t>colonisation</a:t>
            </a:r>
            <a:r>
              <a:rPr lang="en-US" sz="2000" b="1" dirty="0" smtClean="0"/>
              <a:t>.</a:t>
            </a:r>
            <a:endParaRPr lang="en-US" sz="2000" b="1" dirty="0"/>
          </a:p>
        </p:txBody>
      </p:sp>
    </p:spTree>
    <p:extLst>
      <p:ext uri="{BB962C8B-B14F-4D97-AF65-F5344CB8AC3E}">
        <p14:creationId xmlns:p14="http://schemas.microsoft.com/office/powerpoint/2010/main" val="29539983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20111"/>
            <a:ext cx="9144000" cy="6878111"/>
          </a:xfrm>
          <a:prstGeom prst="rect">
            <a:avLst/>
          </a:prstGeom>
          <a:ln>
            <a:solidFill>
              <a:schemeClr val="bg2">
                <a:alpha val="36000"/>
              </a:schemeClr>
            </a:solidFill>
          </a:ln>
        </p:spPr>
      </p:pic>
      <p:sp>
        <p:nvSpPr>
          <p:cNvPr id="5" name="TextBox 4"/>
          <p:cNvSpPr txBox="1"/>
          <p:nvPr/>
        </p:nvSpPr>
        <p:spPr>
          <a:xfrm>
            <a:off x="1216047" y="571445"/>
            <a:ext cx="7012540" cy="954107"/>
          </a:xfrm>
          <a:prstGeom prst="rect">
            <a:avLst/>
          </a:prstGeom>
          <a:solidFill>
            <a:schemeClr val="tx1">
              <a:alpha val="58000"/>
            </a:schemeClr>
          </a:solidFill>
        </p:spPr>
        <p:txBody>
          <a:bodyPr wrap="square" rtlCol="0">
            <a:spAutoFit/>
          </a:bodyPr>
          <a:lstStyle/>
          <a:p>
            <a:r>
              <a:rPr lang="en-US" sz="2800" b="1" dirty="0" smtClean="0">
                <a:solidFill>
                  <a:schemeClr val="bg1"/>
                </a:solidFill>
              </a:rPr>
              <a:t>More biology: W. H. McNeill’s </a:t>
            </a:r>
            <a:r>
              <a:rPr lang="en-US" sz="2800" b="1" i="1" dirty="0" smtClean="0">
                <a:solidFill>
                  <a:schemeClr val="bg1"/>
                </a:solidFill>
              </a:rPr>
              <a:t>Plagues and Peoples</a:t>
            </a:r>
            <a:r>
              <a:rPr lang="en-US" sz="2800" b="1" dirty="0" smtClean="0">
                <a:solidFill>
                  <a:schemeClr val="bg1"/>
                </a:solidFill>
              </a:rPr>
              <a:t> (1976)</a:t>
            </a:r>
            <a:endParaRPr lang="en-US" sz="2000" b="1" dirty="0">
              <a:solidFill>
                <a:schemeClr val="bg1"/>
              </a:solidFill>
            </a:endParaRPr>
          </a:p>
        </p:txBody>
      </p:sp>
      <p:sp>
        <p:nvSpPr>
          <p:cNvPr id="7" name="TextBox 6"/>
          <p:cNvSpPr txBox="1"/>
          <p:nvPr/>
        </p:nvSpPr>
        <p:spPr>
          <a:xfrm>
            <a:off x="1216047" y="1721889"/>
            <a:ext cx="7323307" cy="5201424"/>
          </a:xfrm>
          <a:prstGeom prst="rect">
            <a:avLst/>
          </a:prstGeom>
          <a:noFill/>
        </p:spPr>
        <p:txBody>
          <a:bodyPr wrap="square" rtlCol="0">
            <a:spAutoFit/>
          </a:bodyPr>
          <a:lstStyle/>
          <a:p>
            <a:r>
              <a:rPr lang="en-US" sz="2000" b="1" dirty="0" smtClean="0"/>
              <a:t>Builds on thesis that importation of disease disturbed the American ecosystem, leading to death of 90% of indigenous population within ~120 years of first contact.</a:t>
            </a:r>
          </a:p>
          <a:p>
            <a:endParaRPr lang="en-US" sz="2000" b="1" dirty="0"/>
          </a:p>
          <a:p>
            <a:r>
              <a:rPr lang="en-US" sz="2000" b="1" dirty="0" smtClean="0"/>
              <a:t>High mortality led to societal breakdowns and low morale, facilitating conquest.  Religious explanations would see the conquerors as ‘</a:t>
            </a:r>
            <a:r>
              <a:rPr lang="en-US" sz="2000" b="1" dirty="0" err="1" smtClean="0"/>
              <a:t>favoured</a:t>
            </a:r>
            <a:r>
              <a:rPr lang="en-US" sz="2000" b="1" dirty="0" smtClean="0"/>
              <a:t>’.</a:t>
            </a:r>
          </a:p>
          <a:p>
            <a:endParaRPr lang="en-US" sz="2000" b="1" dirty="0"/>
          </a:p>
          <a:p>
            <a:r>
              <a:rPr lang="en-US" sz="2000" b="1" dirty="0" smtClean="0"/>
              <a:t>Expands on the disease-exchange narrative, pointing to importation of African diseases to the New World (yellow fever and malaria), and syphilis to Europe.</a:t>
            </a:r>
          </a:p>
          <a:p>
            <a:endParaRPr lang="en-US" sz="2000" b="1" dirty="0"/>
          </a:p>
          <a:p>
            <a:r>
              <a:rPr lang="en-US" sz="2000" b="1" dirty="0" smtClean="0"/>
              <a:t>‘Europe’s expansion </a:t>
            </a:r>
            <a:r>
              <a:rPr lang="en-US" b="1" dirty="0" smtClean="0"/>
              <a:t>is such a central fact of modern history that we are likely to take it for granted and fail to recognize the quite exceptional ecological circumstances [that enabled it]… </a:t>
            </a:r>
            <a:r>
              <a:rPr lang="en-US" b="1" dirty="0" smtClean="0">
                <a:solidFill>
                  <a:schemeClr val="accent2"/>
                </a:solidFill>
              </a:rPr>
              <a:t>In all this vast process, bacteriology was at least as important as technology</a:t>
            </a:r>
            <a:r>
              <a:rPr lang="en-US" b="1" dirty="0" smtClean="0"/>
              <a:t>.’  (p.201)</a:t>
            </a:r>
          </a:p>
          <a:p>
            <a:endParaRPr lang="en-US" b="1" dirty="0"/>
          </a:p>
        </p:txBody>
      </p:sp>
    </p:spTree>
    <p:extLst>
      <p:ext uri="{BB962C8B-B14F-4D97-AF65-F5344CB8AC3E}">
        <p14:creationId xmlns:p14="http://schemas.microsoft.com/office/powerpoint/2010/main" val="7766237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20111"/>
            <a:ext cx="9144000" cy="6878111"/>
          </a:xfrm>
          <a:prstGeom prst="rect">
            <a:avLst/>
          </a:prstGeom>
          <a:ln>
            <a:solidFill>
              <a:schemeClr val="bg2">
                <a:alpha val="36000"/>
              </a:schemeClr>
            </a:solidFill>
          </a:ln>
        </p:spPr>
      </p:pic>
      <p:sp>
        <p:nvSpPr>
          <p:cNvPr id="7" name="TextBox 6"/>
          <p:cNvSpPr txBox="1"/>
          <p:nvPr/>
        </p:nvSpPr>
        <p:spPr>
          <a:xfrm>
            <a:off x="1216047" y="382305"/>
            <a:ext cx="7012540" cy="830997"/>
          </a:xfrm>
          <a:prstGeom prst="rect">
            <a:avLst/>
          </a:prstGeom>
          <a:solidFill>
            <a:schemeClr val="tx1">
              <a:alpha val="58000"/>
            </a:schemeClr>
          </a:solidFill>
        </p:spPr>
        <p:txBody>
          <a:bodyPr wrap="square" rtlCol="0">
            <a:spAutoFit/>
          </a:bodyPr>
          <a:lstStyle/>
          <a:p>
            <a:r>
              <a:rPr lang="en-US" sz="2800" b="1" dirty="0" smtClean="0">
                <a:solidFill>
                  <a:schemeClr val="bg1"/>
                </a:solidFill>
              </a:rPr>
              <a:t>‘Smallpox…does not behave like that’</a:t>
            </a:r>
          </a:p>
          <a:p>
            <a:r>
              <a:rPr lang="en-US" sz="2000" b="1" dirty="0">
                <a:solidFill>
                  <a:schemeClr val="bg1"/>
                </a:solidFill>
              </a:rPr>
              <a:t>	</a:t>
            </a:r>
            <a:r>
              <a:rPr lang="en-US" sz="2000" b="1" dirty="0" smtClean="0">
                <a:solidFill>
                  <a:schemeClr val="bg1"/>
                </a:solidFill>
              </a:rPr>
              <a:t>	-Francis Brooks, ‘The Impact of Disease’ p.155</a:t>
            </a:r>
            <a:endParaRPr lang="en-US" sz="2000" b="1" dirty="0">
              <a:solidFill>
                <a:schemeClr val="bg1"/>
              </a:solidFill>
            </a:endParaRPr>
          </a:p>
        </p:txBody>
      </p:sp>
      <p:sp>
        <p:nvSpPr>
          <p:cNvPr id="8" name="TextBox 7"/>
          <p:cNvSpPr txBox="1"/>
          <p:nvPr/>
        </p:nvSpPr>
        <p:spPr>
          <a:xfrm>
            <a:off x="1216047" y="1675237"/>
            <a:ext cx="7620563" cy="5016758"/>
          </a:xfrm>
          <a:prstGeom prst="rect">
            <a:avLst/>
          </a:prstGeom>
          <a:noFill/>
        </p:spPr>
        <p:txBody>
          <a:bodyPr wrap="square" rtlCol="0">
            <a:spAutoFit/>
          </a:bodyPr>
          <a:lstStyle/>
          <a:p>
            <a:r>
              <a:rPr lang="en-US" sz="2000" b="1" dirty="0" smtClean="0"/>
              <a:t>Credits appeal of Crosby thesis to rising pre-contact population estimates, and contemporary knowledge of disease transmission, which could be applied historically.</a:t>
            </a:r>
          </a:p>
          <a:p>
            <a:endParaRPr lang="en-US" sz="2000" b="1" dirty="0"/>
          </a:p>
          <a:p>
            <a:r>
              <a:rPr lang="en-US" sz="2000" b="1" dirty="0" smtClean="0"/>
              <a:t>How to account for 90% decline of American population?  ‘Virgin soil’ concept meant diseases like smallpox could be particularly deadly.</a:t>
            </a:r>
          </a:p>
          <a:p>
            <a:endParaRPr lang="en-US" sz="2000" b="1" dirty="0"/>
          </a:p>
          <a:p>
            <a:r>
              <a:rPr lang="en-US" sz="2000" b="1" dirty="0" smtClean="0"/>
              <a:t>BUT… WHO findings on smallpox from 1988 suggest smallpox is not that communicable and is slow to spread across large territories.   Historians only assumed it was a likely cause due to contemporary accounts of devastating disease.</a:t>
            </a:r>
          </a:p>
          <a:p>
            <a:endParaRPr lang="en-US" sz="2000" b="1" dirty="0"/>
          </a:p>
          <a:p>
            <a:r>
              <a:rPr lang="en-US" sz="2000" b="1" dirty="0" smtClean="0"/>
              <a:t>Brooks estimates smallpox mortality at only 20-30K, suggesting that pre-contact population is impossible to estimate.  Direct and indirect causes of conquest, from trauma, malnutrition, to combat causalities, more likely to have caused millions of death.</a:t>
            </a:r>
            <a:endParaRPr lang="en-US" sz="2000" b="1" dirty="0"/>
          </a:p>
        </p:txBody>
      </p:sp>
    </p:spTree>
    <p:extLst>
      <p:ext uri="{BB962C8B-B14F-4D97-AF65-F5344CB8AC3E}">
        <p14:creationId xmlns:p14="http://schemas.microsoft.com/office/powerpoint/2010/main" val="937758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20111"/>
            <a:ext cx="9144000" cy="6878111"/>
          </a:xfrm>
          <a:prstGeom prst="rect">
            <a:avLst/>
          </a:prstGeom>
          <a:ln>
            <a:solidFill>
              <a:schemeClr val="bg2">
                <a:alpha val="36000"/>
              </a:schemeClr>
            </a:solidFill>
          </a:ln>
        </p:spPr>
      </p:pic>
      <p:sp>
        <p:nvSpPr>
          <p:cNvPr id="6" name="TextBox 5"/>
          <p:cNvSpPr txBox="1"/>
          <p:nvPr/>
        </p:nvSpPr>
        <p:spPr>
          <a:xfrm>
            <a:off x="1216047" y="382305"/>
            <a:ext cx="7012540" cy="1261884"/>
          </a:xfrm>
          <a:prstGeom prst="rect">
            <a:avLst/>
          </a:prstGeom>
          <a:solidFill>
            <a:schemeClr val="tx1">
              <a:alpha val="58000"/>
            </a:schemeClr>
          </a:solidFill>
        </p:spPr>
        <p:txBody>
          <a:bodyPr wrap="square" rtlCol="0">
            <a:spAutoFit/>
          </a:bodyPr>
          <a:lstStyle/>
          <a:p>
            <a:r>
              <a:rPr lang="en-US" sz="2800" b="1" dirty="0" smtClean="0">
                <a:solidFill>
                  <a:schemeClr val="bg1"/>
                </a:solidFill>
              </a:rPr>
              <a:t>‘…not only the blind determination of germs, but also no less deadly human forces.’</a:t>
            </a:r>
          </a:p>
          <a:p>
            <a:r>
              <a:rPr lang="en-US" sz="2000" b="1" dirty="0">
                <a:solidFill>
                  <a:schemeClr val="bg1"/>
                </a:solidFill>
              </a:rPr>
              <a:t>	</a:t>
            </a:r>
            <a:r>
              <a:rPr lang="en-US" sz="2000" b="1" dirty="0" smtClean="0">
                <a:solidFill>
                  <a:schemeClr val="bg1"/>
                </a:solidFill>
              </a:rPr>
              <a:t>	-M. </a:t>
            </a:r>
            <a:r>
              <a:rPr lang="en-US" sz="2000" b="1" dirty="0" err="1" smtClean="0">
                <a:solidFill>
                  <a:schemeClr val="bg1"/>
                </a:solidFill>
              </a:rPr>
              <a:t>Livi-Bacci</a:t>
            </a:r>
            <a:endParaRPr lang="en-US" sz="2000" b="1" dirty="0">
              <a:solidFill>
                <a:schemeClr val="bg1"/>
              </a:solidFill>
            </a:endParaRPr>
          </a:p>
        </p:txBody>
      </p:sp>
      <p:sp>
        <p:nvSpPr>
          <p:cNvPr id="7" name="TextBox 6"/>
          <p:cNvSpPr txBox="1"/>
          <p:nvPr/>
        </p:nvSpPr>
        <p:spPr>
          <a:xfrm>
            <a:off x="1216047" y="1802849"/>
            <a:ext cx="7282772" cy="4708981"/>
          </a:xfrm>
          <a:prstGeom prst="rect">
            <a:avLst/>
          </a:prstGeom>
          <a:noFill/>
        </p:spPr>
        <p:txBody>
          <a:bodyPr wrap="square" rtlCol="0">
            <a:spAutoFit/>
          </a:bodyPr>
          <a:lstStyle/>
          <a:p>
            <a:r>
              <a:rPr lang="en-US" sz="2000" b="1" dirty="0" smtClean="0"/>
              <a:t>Pre-contact population estimates affect weight of attributable causes.  Three potential explanations:</a:t>
            </a:r>
          </a:p>
          <a:p>
            <a:pPr marL="285750" indent="-285750">
              <a:buFont typeface="Arial"/>
              <a:buChar char="•"/>
            </a:pPr>
            <a:r>
              <a:rPr lang="en-US" sz="2000" b="1" dirty="0" smtClean="0"/>
              <a:t>Confiscation of </a:t>
            </a:r>
            <a:r>
              <a:rPr lang="en-US" sz="2000" b="1" dirty="0" err="1" smtClean="0"/>
              <a:t>labour</a:t>
            </a:r>
            <a:endParaRPr lang="en-US" sz="2000" b="1" dirty="0" smtClean="0"/>
          </a:p>
          <a:p>
            <a:pPr marL="285750" indent="-285750">
              <a:buFont typeface="Arial"/>
              <a:buChar char="•"/>
            </a:pPr>
            <a:r>
              <a:rPr lang="en-US" sz="2000" b="1" dirty="0" smtClean="0"/>
              <a:t>Diffusion of disease</a:t>
            </a:r>
          </a:p>
          <a:p>
            <a:pPr marL="285750" indent="-285750">
              <a:buFont typeface="Arial"/>
              <a:buChar char="•"/>
            </a:pPr>
            <a:r>
              <a:rPr lang="en-US" sz="2000" b="1" dirty="0" smtClean="0"/>
              <a:t>Conquest’s atrocities</a:t>
            </a:r>
          </a:p>
          <a:p>
            <a:endParaRPr lang="en-US" sz="2000" b="1" dirty="0" smtClean="0"/>
          </a:p>
          <a:p>
            <a:r>
              <a:rPr lang="en-US" sz="2000" b="1" dirty="0" smtClean="0"/>
              <a:t>Disease explanation has risen to make sense of higher population estimates, and in turn have made ever larger estimates possible.</a:t>
            </a:r>
          </a:p>
          <a:p>
            <a:endParaRPr lang="en-US" sz="2000" b="1" dirty="0"/>
          </a:p>
          <a:p>
            <a:r>
              <a:rPr lang="en-US" sz="2000" b="1" dirty="0" smtClean="0"/>
              <a:t>Uses disease models to suggest that only 40% of population would contract smallpox, and subsequent generations even lower rates of transmission. Other factors need to be looked at.</a:t>
            </a:r>
          </a:p>
          <a:p>
            <a:endParaRPr lang="en-US" sz="2000" b="1" dirty="0"/>
          </a:p>
          <a:p>
            <a:r>
              <a:rPr lang="en-US" sz="2000" b="1" dirty="0" smtClean="0"/>
              <a:t>Economic and social dislocation, exacerbated by falling birthrate, more likely.  Wars, famines: all ‘human factors’ not biology.</a:t>
            </a:r>
            <a:endParaRPr lang="en-US" sz="2000" b="1" dirty="0"/>
          </a:p>
        </p:txBody>
      </p:sp>
    </p:spTree>
    <p:extLst>
      <p:ext uri="{BB962C8B-B14F-4D97-AF65-F5344CB8AC3E}">
        <p14:creationId xmlns:p14="http://schemas.microsoft.com/office/powerpoint/2010/main" val="25018081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20111"/>
            <a:ext cx="9144000" cy="6878111"/>
          </a:xfrm>
          <a:prstGeom prst="rect">
            <a:avLst/>
          </a:prstGeom>
          <a:ln>
            <a:solidFill>
              <a:schemeClr val="bg2">
                <a:alpha val="36000"/>
              </a:schemeClr>
            </a:solidFill>
          </a:ln>
        </p:spPr>
      </p:pic>
      <p:sp>
        <p:nvSpPr>
          <p:cNvPr id="6" name="TextBox 5"/>
          <p:cNvSpPr txBox="1"/>
          <p:nvPr/>
        </p:nvSpPr>
        <p:spPr>
          <a:xfrm>
            <a:off x="1540327" y="382305"/>
            <a:ext cx="6580167" cy="954107"/>
          </a:xfrm>
          <a:prstGeom prst="rect">
            <a:avLst/>
          </a:prstGeom>
          <a:solidFill>
            <a:schemeClr val="tx1">
              <a:alpha val="58000"/>
            </a:schemeClr>
          </a:solidFill>
        </p:spPr>
        <p:txBody>
          <a:bodyPr wrap="square" rtlCol="0">
            <a:spAutoFit/>
          </a:bodyPr>
          <a:lstStyle/>
          <a:p>
            <a:r>
              <a:rPr lang="en-US" sz="2800" b="1" dirty="0" smtClean="0">
                <a:solidFill>
                  <a:schemeClr val="bg1"/>
                </a:solidFill>
              </a:rPr>
              <a:t>Nun and </a:t>
            </a:r>
            <a:r>
              <a:rPr lang="en-US" sz="2800" b="1" dirty="0" err="1" smtClean="0">
                <a:solidFill>
                  <a:schemeClr val="bg1"/>
                </a:solidFill>
              </a:rPr>
              <a:t>Qian</a:t>
            </a:r>
            <a:r>
              <a:rPr lang="en-US" sz="2800" b="1" dirty="0" smtClean="0">
                <a:solidFill>
                  <a:schemeClr val="bg1"/>
                </a:solidFill>
              </a:rPr>
              <a:t> (2010): ‘The effects that the exchange had on the Old World’</a:t>
            </a:r>
          </a:p>
        </p:txBody>
      </p:sp>
      <p:sp>
        <p:nvSpPr>
          <p:cNvPr id="7" name="TextBox 6"/>
          <p:cNvSpPr txBox="1"/>
          <p:nvPr/>
        </p:nvSpPr>
        <p:spPr>
          <a:xfrm>
            <a:off x="1445745" y="1607687"/>
            <a:ext cx="7323307" cy="4985980"/>
          </a:xfrm>
          <a:prstGeom prst="rect">
            <a:avLst/>
          </a:prstGeom>
          <a:noFill/>
        </p:spPr>
        <p:txBody>
          <a:bodyPr wrap="square" rtlCol="0">
            <a:spAutoFit/>
          </a:bodyPr>
          <a:lstStyle/>
          <a:p>
            <a:r>
              <a:rPr lang="en-US" sz="2000" b="1" dirty="0" smtClean="0"/>
              <a:t>Newly imported calorie rich foods from the Americans such as potatoes and maize led to improved nutrition amongst Europeans.</a:t>
            </a:r>
          </a:p>
          <a:p>
            <a:endParaRPr lang="en-US" sz="2000" b="1" dirty="0"/>
          </a:p>
          <a:p>
            <a:r>
              <a:rPr lang="en-US" sz="2000" b="1" dirty="0" smtClean="0"/>
              <a:t>Trade in new plants such as tobacco, cocoa and vanilla proved prosperous.</a:t>
            </a:r>
          </a:p>
          <a:p>
            <a:endParaRPr lang="en-US" sz="2000" b="1" dirty="0"/>
          </a:p>
          <a:p>
            <a:r>
              <a:rPr lang="en-US" sz="2000" b="1" dirty="0" smtClean="0"/>
              <a:t>New World ecosystem proved useful for growing traditional cash crops like sugar (temperate, fewer parasites).</a:t>
            </a:r>
          </a:p>
          <a:p>
            <a:endParaRPr lang="en-US" sz="2000" b="1" dirty="0"/>
          </a:p>
          <a:p>
            <a:r>
              <a:rPr lang="en-US" sz="2000" b="1" dirty="0" smtClean="0"/>
              <a:t>Valuable commodities such as quinine (anti-malarial) and rubber helped Europeans to consolidate their gains and enabled conquests into other parts of the world.</a:t>
            </a:r>
          </a:p>
          <a:p>
            <a:endParaRPr lang="en-US" sz="2000" b="1" dirty="0"/>
          </a:p>
          <a:p>
            <a:r>
              <a:rPr lang="en-US" sz="2000" b="1" dirty="0" smtClean="0"/>
              <a:t>Forcible migration of peoples, particularly through the slave trade, enabled the creation of exploitative </a:t>
            </a:r>
            <a:r>
              <a:rPr lang="en-US" sz="2000" b="1" dirty="0" err="1" smtClean="0"/>
              <a:t>labour</a:t>
            </a:r>
            <a:r>
              <a:rPr lang="en-US" sz="2000" b="1" dirty="0" smtClean="0"/>
              <a:t> systems that benefitted European economies.</a:t>
            </a:r>
          </a:p>
        </p:txBody>
      </p:sp>
    </p:spTree>
    <p:extLst>
      <p:ext uri="{BB962C8B-B14F-4D97-AF65-F5344CB8AC3E}">
        <p14:creationId xmlns:p14="http://schemas.microsoft.com/office/powerpoint/2010/main" val="3979215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20111"/>
            <a:ext cx="9144000" cy="6878111"/>
          </a:xfrm>
          <a:prstGeom prst="rect">
            <a:avLst/>
          </a:prstGeom>
          <a:ln>
            <a:solidFill>
              <a:schemeClr val="bg2">
                <a:alpha val="36000"/>
              </a:schemeClr>
            </a:solidFill>
          </a:ln>
        </p:spPr>
      </p:pic>
      <p:sp>
        <p:nvSpPr>
          <p:cNvPr id="6" name="TextBox 5"/>
          <p:cNvSpPr txBox="1"/>
          <p:nvPr/>
        </p:nvSpPr>
        <p:spPr>
          <a:xfrm>
            <a:off x="1216047" y="382305"/>
            <a:ext cx="2013234" cy="523220"/>
          </a:xfrm>
          <a:prstGeom prst="rect">
            <a:avLst/>
          </a:prstGeom>
          <a:solidFill>
            <a:schemeClr val="tx1">
              <a:alpha val="58000"/>
            </a:schemeClr>
          </a:solidFill>
        </p:spPr>
        <p:txBody>
          <a:bodyPr wrap="square" rtlCol="0">
            <a:spAutoFit/>
          </a:bodyPr>
          <a:lstStyle/>
          <a:p>
            <a:r>
              <a:rPr lang="en-US" sz="2800" b="1" dirty="0" smtClean="0">
                <a:solidFill>
                  <a:schemeClr val="bg1"/>
                </a:solidFill>
              </a:rPr>
              <a:t>Agreements</a:t>
            </a:r>
            <a:endParaRPr lang="en-US" sz="2000" b="1" dirty="0">
              <a:solidFill>
                <a:schemeClr val="bg1"/>
              </a:solidFill>
            </a:endParaRPr>
          </a:p>
        </p:txBody>
      </p:sp>
      <p:sp>
        <p:nvSpPr>
          <p:cNvPr id="7" name="TextBox 6"/>
          <p:cNvSpPr txBox="1"/>
          <p:nvPr/>
        </p:nvSpPr>
        <p:spPr>
          <a:xfrm>
            <a:off x="1216046" y="3080005"/>
            <a:ext cx="2526677" cy="523220"/>
          </a:xfrm>
          <a:prstGeom prst="rect">
            <a:avLst/>
          </a:prstGeom>
          <a:solidFill>
            <a:schemeClr val="tx1">
              <a:alpha val="58000"/>
            </a:schemeClr>
          </a:solidFill>
        </p:spPr>
        <p:txBody>
          <a:bodyPr wrap="square" rtlCol="0">
            <a:spAutoFit/>
          </a:bodyPr>
          <a:lstStyle/>
          <a:p>
            <a:r>
              <a:rPr lang="en-US" sz="2800" b="1" dirty="0" smtClean="0">
                <a:solidFill>
                  <a:schemeClr val="bg1"/>
                </a:solidFill>
              </a:rPr>
              <a:t>Disagreements</a:t>
            </a:r>
            <a:endParaRPr lang="en-US" sz="2800" b="1" dirty="0">
              <a:solidFill>
                <a:schemeClr val="bg1"/>
              </a:solidFill>
            </a:endParaRPr>
          </a:p>
        </p:txBody>
      </p:sp>
      <p:sp>
        <p:nvSpPr>
          <p:cNvPr id="8" name="TextBox 7"/>
          <p:cNvSpPr txBox="1"/>
          <p:nvPr/>
        </p:nvSpPr>
        <p:spPr>
          <a:xfrm>
            <a:off x="1216047" y="1215898"/>
            <a:ext cx="6944981" cy="1754327"/>
          </a:xfrm>
          <a:prstGeom prst="rect">
            <a:avLst/>
          </a:prstGeom>
          <a:noFill/>
        </p:spPr>
        <p:txBody>
          <a:bodyPr wrap="square" rtlCol="0">
            <a:spAutoFit/>
          </a:bodyPr>
          <a:lstStyle/>
          <a:p>
            <a:pPr marL="285750" indent="-285750">
              <a:buFont typeface="Arial"/>
              <a:buChar char="•"/>
            </a:pPr>
            <a:r>
              <a:rPr lang="en-US" b="1" dirty="0" smtClean="0"/>
              <a:t>Population of indigenous Americans significantly declined following </a:t>
            </a:r>
            <a:r>
              <a:rPr lang="en-US" b="1" dirty="0" err="1" smtClean="0"/>
              <a:t>colonisation</a:t>
            </a:r>
            <a:r>
              <a:rPr lang="en-US" b="1" dirty="0" smtClean="0"/>
              <a:t>.</a:t>
            </a:r>
          </a:p>
          <a:p>
            <a:endParaRPr lang="en-US" b="1" dirty="0"/>
          </a:p>
          <a:p>
            <a:pPr marL="285750" indent="-285750">
              <a:buFont typeface="Arial"/>
              <a:buChar char="•"/>
            </a:pPr>
            <a:r>
              <a:rPr lang="en-US" b="1" dirty="0" smtClean="0"/>
              <a:t>Disease played a role in this process.</a:t>
            </a:r>
          </a:p>
          <a:p>
            <a:endParaRPr lang="en-US" b="1" dirty="0"/>
          </a:p>
          <a:p>
            <a:pPr marL="285750" indent="-285750">
              <a:buFont typeface="Arial"/>
              <a:buChar char="•"/>
            </a:pPr>
            <a:r>
              <a:rPr lang="en-US" b="1" dirty="0" smtClean="0"/>
              <a:t>Exchange of biological matter benefitted Europeans.</a:t>
            </a:r>
            <a:endParaRPr lang="en-US" b="1" dirty="0"/>
          </a:p>
        </p:txBody>
      </p:sp>
      <p:sp>
        <p:nvSpPr>
          <p:cNvPr id="9" name="TextBox 8"/>
          <p:cNvSpPr txBox="1"/>
          <p:nvPr/>
        </p:nvSpPr>
        <p:spPr>
          <a:xfrm>
            <a:off x="1310629" y="3643755"/>
            <a:ext cx="7458423" cy="3139321"/>
          </a:xfrm>
          <a:prstGeom prst="rect">
            <a:avLst/>
          </a:prstGeom>
          <a:noFill/>
        </p:spPr>
        <p:txBody>
          <a:bodyPr wrap="square" rtlCol="0">
            <a:spAutoFit/>
          </a:bodyPr>
          <a:lstStyle/>
          <a:p>
            <a:pPr marL="285750" indent="-285750">
              <a:buFont typeface="Arial"/>
              <a:buChar char="•"/>
            </a:pPr>
            <a:r>
              <a:rPr lang="en-US" b="1" dirty="0" smtClean="0"/>
              <a:t>No consensus over pre-contact population figures, which changes parameters of the debate.</a:t>
            </a:r>
          </a:p>
          <a:p>
            <a:endParaRPr lang="en-US" b="1" dirty="0"/>
          </a:p>
          <a:p>
            <a:pPr marL="285750" indent="-285750">
              <a:buFont typeface="Arial"/>
              <a:buChar char="•"/>
            </a:pPr>
            <a:r>
              <a:rPr lang="en-US" b="1" dirty="0" smtClean="0"/>
              <a:t>Some scholars think disease was the primary factor in depopulation of the Americas, others think it was overstated.</a:t>
            </a:r>
          </a:p>
          <a:p>
            <a:endParaRPr lang="en-US" b="1" dirty="0"/>
          </a:p>
          <a:p>
            <a:pPr marL="285750" indent="-285750">
              <a:buFont typeface="Arial"/>
              <a:buChar char="•"/>
            </a:pPr>
            <a:r>
              <a:rPr lang="en-US" b="1" dirty="0" smtClean="0"/>
              <a:t>The role of smallpox as the major killer is particularly contested, making knowledge about how it currently transmitted more or less relevant.</a:t>
            </a:r>
          </a:p>
          <a:p>
            <a:endParaRPr lang="en-US" b="1" dirty="0"/>
          </a:p>
          <a:p>
            <a:pPr marL="285750" indent="-285750">
              <a:buFont typeface="Arial"/>
              <a:buChar char="•"/>
            </a:pPr>
            <a:r>
              <a:rPr lang="en-US" b="1" dirty="0" smtClean="0"/>
              <a:t>Significance of other factors (war, displacement, </a:t>
            </a:r>
            <a:r>
              <a:rPr lang="en-US" b="1" dirty="0" err="1" smtClean="0"/>
              <a:t>etc</a:t>
            </a:r>
            <a:r>
              <a:rPr lang="en-US" b="1" dirty="0" smtClean="0"/>
              <a:t>) changes highlighted by historians who think disease was less lethal.</a:t>
            </a:r>
          </a:p>
        </p:txBody>
      </p:sp>
    </p:spTree>
    <p:extLst>
      <p:ext uri="{BB962C8B-B14F-4D97-AF65-F5344CB8AC3E}">
        <p14:creationId xmlns:p14="http://schemas.microsoft.com/office/powerpoint/2010/main" val="3742786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9000"/>
          </a:blip>
          <a:stretch>
            <a:fillRect/>
          </a:stretch>
        </p:blipFill>
        <p:spPr>
          <a:xfrm>
            <a:off x="0" y="0"/>
            <a:ext cx="9144000" cy="6878111"/>
          </a:xfrm>
          <a:prstGeom prst="rect">
            <a:avLst/>
          </a:prstGeom>
          <a:ln>
            <a:solidFill>
              <a:schemeClr val="bg2">
                <a:alpha val="36000"/>
              </a:schemeClr>
            </a:solidFill>
          </a:ln>
        </p:spPr>
      </p:pic>
      <p:sp>
        <p:nvSpPr>
          <p:cNvPr id="5" name="TextBox 4"/>
          <p:cNvSpPr txBox="1"/>
          <p:nvPr/>
        </p:nvSpPr>
        <p:spPr>
          <a:xfrm>
            <a:off x="3161723" y="2584431"/>
            <a:ext cx="2932025" cy="1107996"/>
          </a:xfrm>
          <a:prstGeom prst="rect">
            <a:avLst/>
          </a:prstGeom>
          <a:solidFill>
            <a:schemeClr val="tx1">
              <a:alpha val="58000"/>
            </a:schemeClr>
          </a:solidFill>
        </p:spPr>
        <p:txBody>
          <a:bodyPr wrap="square" rtlCol="0">
            <a:spAutoFit/>
          </a:bodyPr>
          <a:lstStyle/>
          <a:p>
            <a:pPr algn="ctr"/>
            <a:r>
              <a:rPr lang="en-US" sz="6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BLAME</a:t>
            </a:r>
            <a:endParaRPr lang="en-US" sz="6600" b="1" dirty="0">
              <a:solidFill>
                <a:schemeClr val="bg1"/>
              </a:solidFill>
            </a:endParaRPr>
          </a:p>
        </p:txBody>
      </p:sp>
      <p:sp>
        <p:nvSpPr>
          <p:cNvPr id="6" name="TextBox 5"/>
          <p:cNvSpPr txBox="1"/>
          <p:nvPr/>
        </p:nvSpPr>
        <p:spPr>
          <a:xfrm>
            <a:off x="1445745" y="4161072"/>
            <a:ext cx="6701771" cy="1323439"/>
          </a:xfrm>
          <a:prstGeom prst="rect">
            <a:avLst/>
          </a:prstGeom>
          <a:noFill/>
        </p:spPr>
        <p:txBody>
          <a:bodyPr wrap="square" rtlCol="0">
            <a:spAutoFit/>
          </a:bodyPr>
          <a:lstStyle/>
          <a:p>
            <a:r>
              <a:rPr lang="en-US" sz="2000" b="1" dirty="0" smtClean="0"/>
              <a:t>Does the ‘Columbian Exchange narrative absolve </a:t>
            </a:r>
            <a:r>
              <a:rPr lang="en-US" sz="2000" b="1" dirty="0" err="1" smtClean="0"/>
              <a:t>colonisers</a:t>
            </a:r>
            <a:r>
              <a:rPr lang="en-US" sz="2000" b="1" dirty="0" smtClean="0"/>
              <a:t> of blame for the destruction of the indigenous American population?  Does the history of imperialism become one of biological determinism?</a:t>
            </a:r>
            <a:endParaRPr lang="en-US" sz="2000" b="1" dirty="0"/>
          </a:p>
        </p:txBody>
      </p:sp>
    </p:spTree>
    <p:extLst>
      <p:ext uri="{BB962C8B-B14F-4D97-AF65-F5344CB8AC3E}">
        <p14:creationId xmlns:p14="http://schemas.microsoft.com/office/powerpoint/2010/main" val="2372541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1744</TotalTime>
  <Words>782</Words>
  <Application>Microsoft Macintosh PowerPoint</Application>
  <PresentationFormat>On-screen Show (4:3)</PresentationFormat>
  <Paragraphs>71</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Arial Black</vt:lpstr>
      <vt:lpstr>Calibri</vt:lpstr>
      <vt:lpstr>Office Theme</vt:lpstr>
      <vt:lpstr>HI34i—Week 2 The Columbian Exchange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HI34i—Week 2 The Columbian Exchange</dc:title>
  <dc:creator>Office 2004 Test Drive User</dc:creator>
  <cp:lastModifiedBy>Microsoft Office User</cp:lastModifiedBy>
  <cp:revision>18</cp:revision>
  <cp:lastPrinted>2017-10-11T09:55:06Z</cp:lastPrinted>
  <dcterms:created xsi:type="dcterms:W3CDTF">2017-10-09T15:52:42Z</dcterms:created>
  <dcterms:modified xsi:type="dcterms:W3CDTF">2017-10-11T15:05:32Z</dcterms:modified>
</cp:coreProperties>
</file>