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86"/>
    <p:restoredTop sz="94725"/>
  </p:normalViewPr>
  <p:slideViewPr>
    <p:cSldViewPr snapToGrid="0" snapToObjects="1">
      <p:cViewPr varScale="1">
        <p:scale>
          <a:sx n="113" d="100"/>
          <a:sy n="113" d="100"/>
        </p:scale>
        <p:origin x="149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E1591D-7741-9949-AD18-5BA62A2B8931}" type="datetimeFigureOut">
              <a:rPr lang="en-US" smtClean="0"/>
              <a:t>3/16/26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818EBF-0DB2-5D4F-95EF-C5B238A3F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742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818EBF-0DB2-5D4F-95EF-C5B238A3F92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810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3/16/26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599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3/16/26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474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3/16/26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462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3/16/26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981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3/16/26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838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3/16/26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880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3/16/26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997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3/16/26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607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3/16/26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162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3/16/26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63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3/16/26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002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6F2A5-25BF-0A4D-9143-CC285ECA2890}" type="datetimeFigureOut">
              <a:rPr lang="en-US" smtClean="0"/>
              <a:t>3/16/26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74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0243" y="828344"/>
            <a:ext cx="7937800" cy="2800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BOOKS:</a:t>
            </a:r>
          </a:p>
          <a:p>
            <a:endParaRPr lang="en-US" sz="1600" dirty="0"/>
          </a:p>
          <a:p>
            <a:r>
              <a:rPr lang="en-US" sz="1600" u="sng" dirty="0"/>
              <a:t>First citation</a:t>
            </a:r>
            <a:r>
              <a:rPr lang="en-US" sz="1600" dirty="0"/>
              <a:t>: 	Author’s full name, </a:t>
            </a:r>
            <a:r>
              <a:rPr lang="en-US" sz="1600" i="1" dirty="0"/>
              <a:t>Full Title of Book</a:t>
            </a:r>
            <a:r>
              <a:rPr lang="en-US" sz="1600" dirty="0"/>
              <a:t> (Place of publication: Publisher, Year of </a:t>
            </a:r>
          </a:p>
          <a:p>
            <a:r>
              <a:rPr lang="en-US" sz="1600" dirty="0"/>
              <a:t>		  	publication), page number(s).</a:t>
            </a:r>
          </a:p>
          <a:p>
            <a:endParaRPr lang="en-US" sz="1600" dirty="0"/>
          </a:p>
          <a:p>
            <a:r>
              <a:rPr lang="en-US" sz="1600" dirty="0"/>
              <a:t>			Eric </a:t>
            </a:r>
            <a:r>
              <a:rPr lang="en-US" sz="1600" dirty="0" err="1"/>
              <a:t>Hobsbawm</a:t>
            </a:r>
            <a:r>
              <a:rPr lang="en-US" sz="1600" dirty="0"/>
              <a:t>, </a:t>
            </a:r>
            <a:r>
              <a:rPr lang="en-US" sz="1600" i="1" dirty="0"/>
              <a:t>Age of Extremes.  The Short Twentieth Century, </a:t>
            </a:r>
          </a:p>
          <a:p>
            <a:r>
              <a:rPr lang="en-US" sz="1600" i="1" dirty="0"/>
              <a:t>			1914-1991</a:t>
            </a:r>
            <a:r>
              <a:rPr lang="en-US" sz="1600" dirty="0"/>
              <a:t> (London: Abacus, 1994), p. 67.</a:t>
            </a:r>
            <a:endParaRPr lang="en-US" sz="1600" i="1" dirty="0"/>
          </a:p>
          <a:p>
            <a:endParaRPr lang="en-US" sz="1600" dirty="0"/>
          </a:p>
          <a:p>
            <a:r>
              <a:rPr lang="en-US" sz="1600" u="sng" dirty="0"/>
              <a:t>Second and subsequent citations</a:t>
            </a:r>
            <a:r>
              <a:rPr lang="en-US" sz="1600" dirty="0"/>
              <a:t>:	Author’s surname, </a:t>
            </a:r>
            <a:r>
              <a:rPr lang="en-US" sz="1600" i="1" dirty="0"/>
              <a:t>Short Title</a:t>
            </a:r>
            <a:r>
              <a:rPr lang="en-US" sz="1600" dirty="0"/>
              <a:t>, page number(s).</a:t>
            </a:r>
          </a:p>
          <a:p>
            <a:r>
              <a:rPr lang="en-US" sz="1600" dirty="0"/>
              <a:t>				</a:t>
            </a:r>
          </a:p>
          <a:p>
            <a:r>
              <a:rPr lang="en-US" sz="1600" dirty="0"/>
              <a:t>							</a:t>
            </a:r>
            <a:r>
              <a:rPr lang="en-US" sz="1600" dirty="0" err="1"/>
              <a:t>Hobsbawm</a:t>
            </a:r>
            <a:r>
              <a:rPr lang="en-US" sz="1600" dirty="0"/>
              <a:t>, </a:t>
            </a:r>
            <a:r>
              <a:rPr lang="en-US" sz="1600" i="1" dirty="0"/>
              <a:t>Age of Extremes</a:t>
            </a:r>
            <a:r>
              <a:rPr lang="en-US" sz="1600" dirty="0"/>
              <a:t>, pp. 352-54.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90243" y="3837995"/>
            <a:ext cx="7937800" cy="28007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ARTICLES:</a:t>
            </a:r>
          </a:p>
          <a:p>
            <a:endParaRPr lang="en-US" sz="1600" b="1" dirty="0"/>
          </a:p>
          <a:p>
            <a:r>
              <a:rPr lang="en-US" sz="1600" u="sng" dirty="0"/>
              <a:t>First citation</a:t>
            </a:r>
            <a:r>
              <a:rPr lang="en-US" sz="1600" dirty="0"/>
              <a:t>:	Author’s full name, ‘Full Title of Article’, </a:t>
            </a:r>
            <a:r>
              <a:rPr lang="en-US" sz="1600" i="1" dirty="0"/>
              <a:t>Journal Name</a:t>
            </a:r>
            <a:r>
              <a:rPr lang="en-US" sz="1600" dirty="0"/>
              <a:t>, volume </a:t>
            </a:r>
            <a:r>
              <a:rPr lang="en-US" sz="1600" dirty="0" err="1"/>
              <a:t>number.issue</a:t>
            </a:r>
            <a:r>
              <a:rPr lang="en-US" sz="1600" dirty="0"/>
              <a:t> </a:t>
            </a:r>
          </a:p>
          <a:p>
            <a:r>
              <a:rPr lang="en-US" sz="1600" dirty="0"/>
              <a:t>			number (year), page range of full article, (page number(s) cited).</a:t>
            </a:r>
          </a:p>
          <a:p>
            <a:endParaRPr lang="en-US" sz="1600" u="sng" dirty="0"/>
          </a:p>
          <a:p>
            <a:r>
              <a:rPr lang="en-US" sz="1600" dirty="0"/>
              <a:t>			Peter Bailey, ‘</a:t>
            </a:r>
            <a:r>
              <a:rPr lang="en-US" sz="1600" dirty="0" err="1"/>
              <a:t>Parasexuality</a:t>
            </a:r>
            <a:r>
              <a:rPr lang="en-US" sz="1600" dirty="0"/>
              <a:t> and Glamour.  The Victorian Barmaid as Cultural </a:t>
            </a:r>
          </a:p>
          <a:p>
            <a:r>
              <a:rPr lang="en-US" sz="1600" dirty="0"/>
              <a:t>			Prototype’, </a:t>
            </a:r>
            <a:r>
              <a:rPr lang="en-US" sz="1600" i="1" dirty="0"/>
              <a:t>Gender and History</a:t>
            </a:r>
            <a:r>
              <a:rPr lang="en-US" sz="1600" dirty="0"/>
              <a:t>, 2:2 (1990), 148-171 (pp. 150-53).</a:t>
            </a:r>
          </a:p>
          <a:p>
            <a:endParaRPr lang="en-US" sz="1600" dirty="0"/>
          </a:p>
          <a:p>
            <a:r>
              <a:rPr lang="en-US" sz="1600" u="sng" dirty="0"/>
              <a:t>Second and subsequent citations:</a:t>
            </a:r>
            <a:r>
              <a:rPr lang="en-US" sz="1600" dirty="0"/>
              <a:t>	Author’s surname, ‘Short Title’, page number(s)</a:t>
            </a:r>
          </a:p>
          <a:p>
            <a:endParaRPr lang="en-US" sz="1600" dirty="0"/>
          </a:p>
          <a:p>
            <a:r>
              <a:rPr lang="en-US" sz="1600" dirty="0"/>
              <a:t>							Bailey, ‘</a:t>
            </a:r>
            <a:r>
              <a:rPr lang="en-US" sz="1600" dirty="0" err="1"/>
              <a:t>Parasexuality</a:t>
            </a:r>
            <a:r>
              <a:rPr lang="en-US" sz="1600" dirty="0"/>
              <a:t> and Glamour’, p. 164.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54242" y="206975"/>
            <a:ext cx="36926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REFERENCING: FOOTNOTES</a:t>
            </a:r>
          </a:p>
        </p:txBody>
      </p:sp>
    </p:spTree>
    <p:extLst>
      <p:ext uri="{BB962C8B-B14F-4D97-AF65-F5344CB8AC3E}">
        <p14:creationId xmlns:p14="http://schemas.microsoft.com/office/powerpoint/2010/main" val="3919276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67706" y="206975"/>
            <a:ext cx="4057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REFERENCING: BIBLIOGRAPHY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90243" y="828344"/>
            <a:ext cx="7937800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BOOKS:		</a:t>
            </a:r>
            <a:r>
              <a:rPr lang="en-US" sz="1600" dirty="0"/>
              <a:t>Author’s last name, first name, </a:t>
            </a:r>
            <a:r>
              <a:rPr lang="en-US" sz="1600" i="1" dirty="0"/>
              <a:t>Full Title</a:t>
            </a:r>
            <a:r>
              <a:rPr lang="en-US" sz="1600" dirty="0"/>
              <a:t> (Place of Publication: Publisher, 				Year)</a:t>
            </a:r>
            <a:endParaRPr lang="en-US" sz="1600" b="1" dirty="0"/>
          </a:p>
          <a:p>
            <a:endParaRPr lang="en-US" sz="1600" dirty="0"/>
          </a:p>
          <a:p>
            <a:r>
              <a:rPr lang="en-US" sz="1600" dirty="0"/>
              <a:t>			</a:t>
            </a:r>
            <a:r>
              <a:rPr lang="en-US" sz="1600" dirty="0" err="1"/>
              <a:t>Hobsbawm</a:t>
            </a:r>
            <a:r>
              <a:rPr lang="en-US" sz="1600" dirty="0"/>
              <a:t>, Eric, </a:t>
            </a:r>
            <a:r>
              <a:rPr lang="en-US" sz="1600" i="1" dirty="0"/>
              <a:t>Age of Extremes.  The Short Twentieth Century, </a:t>
            </a:r>
          </a:p>
          <a:p>
            <a:r>
              <a:rPr lang="en-US" sz="1600" i="1" dirty="0"/>
              <a:t>			1914-1991</a:t>
            </a:r>
            <a:r>
              <a:rPr lang="en-US" sz="1600" dirty="0"/>
              <a:t> (London: Abacus, 1994)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0243" y="2429810"/>
            <a:ext cx="7937800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ARTICLES: 		</a:t>
            </a:r>
            <a:r>
              <a:rPr lang="en-US" sz="1600" dirty="0"/>
              <a:t>Author’s last name, first name, ‘Full Title of Article’, </a:t>
            </a:r>
            <a:r>
              <a:rPr lang="en-US" sz="1600" i="1" dirty="0"/>
              <a:t>Journal Name</a:t>
            </a:r>
            <a:r>
              <a:rPr lang="en-US" sz="1600" dirty="0"/>
              <a:t>, volume </a:t>
            </a:r>
          </a:p>
          <a:p>
            <a:r>
              <a:rPr lang="en-US" sz="1600" dirty="0"/>
              <a:t>			</a:t>
            </a:r>
            <a:r>
              <a:rPr lang="en-US" sz="1600" dirty="0" err="1"/>
              <a:t>number.issue</a:t>
            </a:r>
            <a:r>
              <a:rPr lang="en-US" sz="1600" dirty="0"/>
              <a:t> number (year), page range of full article</a:t>
            </a:r>
          </a:p>
          <a:p>
            <a:endParaRPr lang="en-US" sz="1600" u="sng" dirty="0"/>
          </a:p>
          <a:p>
            <a:r>
              <a:rPr lang="en-US" sz="1600" dirty="0"/>
              <a:t>			Bailey, Peter, ‘</a:t>
            </a:r>
            <a:r>
              <a:rPr lang="en-US" sz="1600" dirty="0" err="1"/>
              <a:t>Parasexuality</a:t>
            </a:r>
            <a:r>
              <a:rPr lang="en-US" sz="1600" dirty="0"/>
              <a:t> and Glamour.  The Victorian Barmaid as Cultural </a:t>
            </a:r>
          </a:p>
          <a:p>
            <a:r>
              <a:rPr lang="en-US" sz="1600" dirty="0"/>
              <a:t>			Prototype’, </a:t>
            </a:r>
            <a:r>
              <a:rPr lang="en-US" sz="1600" i="1" dirty="0"/>
              <a:t>Gender and History</a:t>
            </a:r>
            <a:r>
              <a:rPr lang="en-US" sz="1600" dirty="0"/>
              <a:t>, 2:2 (1990), 148-171</a:t>
            </a:r>
          </a:p>
          <a:p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690243" y="4427650"/>
            <a:ext cx="7937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Note that bibliography form departs in a number of respects from footnote style. In particular, note that material in your bibliography is </a:t>
            </a:r>
            <a:r>
              <a:rPr lang="en-US" dirty="0" err="1"/>
              <a:t>organised</a:t>
            </a:r>
            <a:r>
              <a:rPr lang="en-US" dirty="0"/>
              <a:t> alphabetically by the author’s surname.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When referencing articles or chapters in edited volumes in your bibliography, cite the page numbers of the article or chapter as a whole - not just the particular pages you have cited in your footnotes.</a:t>
            </a:r>
          </a:p>
        </p:txBody>
      </p:sp>
    </p:spTree>
    <p:extLst>
      <p:ext uri="{BB962C8B-B14F-4D97-AF65-F5344CB8AC3E}">
        <p14:creationId xmlns:p14="http://schemas.microsoft.com/office/powerpoint/2010/main" val="871664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REFERENCING EXERCISE—FOOTNOTES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AutoNum type="arabicPeriod"/>
            </a:pPr>
            <a:r>
              <a:rPr lang="en-US" sz="2400" dirty="0"/>
              <a:t>Frank </a:t>
            </a:r>
            <a:r>
              <a:rPr lang="en-US" sz="2400" dirty="0" err="1"/>
              <a:t>Dikotter</a:t>
            </a:r>
            <a:r>
              <a:rPr lang="en-US" sz="2400" dirty="0"/>
              <a:t>, ‘Race Culture: Recent Perspectives on the History of Eugenics’, </a:t>
            </a:r>
            <a:r>
              <a:rPr lang="en-US" sz="2400" i="1" dirty="0"/>
              <a:t>American Historical Review</a:t>
            </a:r>
            <a:r>
              <a:rPr lang="en-US" sz="2400" dirty="0"/>
              <a:t>, 103.2 (1998), 467-478 (p. 470).</a:t>
            </a:r>
          </a:p>
          <a:p>
            <a:pPr>
              <a:buAutoNum type="arabicPeriod"/>
            </a:pPr>
            <a:r>
              <a:rPr lang="en-US" sz="2400" dirty="0"/>
              <a:t>Roberta Bivins, </a:t>
            </a:r>
            <a:r>
              <a:rPr lang="en-US" sz="2400" i="1" dirty="0"/>
              <a:t>Alternative Medicine? A History</a:t>
            </a:r>
            <a:r>
              <a:rPr lang="en-US" sz="2400" dirty="0"/>
              <a:t> (Oxford: Oxford University Press, 2007), p. 45.</a:t>
            </a:r>
          </a:p>
          <a:p>
            <a:pPr>
              <a:buAutoNum type="arabicPeriod"/>
            </a:pPr>
            <a:r>
              <a:rPr lang="en-US" sz="2400" dirty="0" err="1"/>
              <a:t>Dikotter</a:t>
            </a:r>
            <a:r>
              <a:rPr lang="en-US" sz="2400" dirty="0"/>
              <a:t>, ‘Race Culture’, pp. 467-468.</a:t>
            </a:r>
          </a:p>
        </p:txBody>
      </p:sp>
    </p:spTree>
    <p:extLst>
      <p:ext uri="{BB962C8B-B14F-4D97-AF65-F5344CB8AC3E}">
        <p14:creationId xmlns:p14="http://schemas.microsoft.com/office/powerpoint/2010/main" val="355978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1" dirty="0"/>
              <a:t>REFERENCING EXERCISE—BIBLIOGRAPHY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7853" y="1772349"/>
            <a:ext cx="78687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  <a:p>
            <a:r>
              <a:rPr lang="en-US" sz="2400" dirty="0"/>
              <a:t>Bivins, Roberta, </a:t>
            </a:r>
            <a:r>
              <a:rPr lang="en-US" sz="2400" i="1" dirty="0"/>
              <a:t>Alternative Medicine? A History</a:t>
            </a:r>
            <a:r>
              <a:rPr lang="en-US" sz="2400" dirty="0"/>
              <a:t> (Oxford: Oxford University Press, 2007)</a:t>
            </a:r>
          </a:p>
          <a:p>
            <a:endParaRPr lang="en-US" sz="2400" dirty="0"/>
          </a:p>
          <a:p>
            <a:r>
              <a:rPr lang="en-US" sz="2400" dirty="0" err="1"/>
              <a:t>Dikotter</a:t>
            </a:r>
            <a:r>
              <a:rPr lang="en-US" sz="2400" dirty="0"/>
              <a:t>, Frank, ‘Race Culture: Recent Perspectives on the History of Eugenics’, </a:t>
            </a:r>
            <a:r>
              <a:rPr lang="en-US" sz="2400" i="1" dirty="0"/>
              <a:t>American Historical Review</a:t>
            </a:r>
            <a:r>
              <a:rPr lang="en-US" sz="2400" dirty="0"/>
              <a:t>, 103:2 (1998), 467-478</a:t>
            </a:r>
          </a:p>
        </p:txBody>
      </p:sp>
    </p:spTree>
    <p:extLst>
      <p:ext uri="{BB962C8B-B14F-4D97-AF65-F5344CB8AC3E}">
        <p14:creationId xmlns:p14="http://schemas.microsoft.com/office/powerpoint/2010/main" val="3898880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1808</TotalTime>
  <Words>523</Words>
  <Application>Microsoft Macintosh PowerPoint</Application>
  <PresentationFormat>On-screen Show (4:3)</PresentationFormat>
  <Paragraphs>46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REFERENCING EXERCISE—FOOTNOTES</vt:lpstr>
      <vt:lpstr>REFERENCING EXERCISE—BIBLIOGRAPHY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 2004 Test Drive User</dc:creator>
  <cp:lastModifiedBy>Smith, Elise</cp:lastModifiedBy>
  <cp:revision>14</cp:revision>
  <cp:lastPrinted>2022-01-28T12:07:07Z</cp:lastPrinted>
  <dcterms:created xsi:type="dcterms:W3CDTF">2016-12-05T13:10:52Z</dcterms:created>
  <dcterms:modified xsi:type="dcterms:W3CDTF">2026-03-16T15:46:11Z</dcterms:modified>
</cp:coreProperties>
</file>