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1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9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7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6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3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9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0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6F2A5-25BF-0A4D-9143-CC285ECA2890}" type="datetimeFigureOut">
              <a:rPr lang="en-US" smtClean="0"/>
              <a:t>1/20/23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9A12A-0D14-E248-B6FD-262FA0444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7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0243" y="828344"/>
            <a:ext cx="7937800" cy="2800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BOOKS:</a:t>
            </a:r>
          </a:p>
          <a:p>
            <a:endParaRPr lang="en-US" sz="1600" dirty="0"/>
          </a:p>
          <a:p>
            <a:r>
              <a:rPr lang="en-US" sz="1600" u="sng" dirty="0"/>
              <a:t>First citation</a:t>
            </a:r>
            <a:r>
              <a:rPr lang="en-US" sz="1600" dirty="0"/>
              <a:t>: 	Author’s full name, </a:t>
            </a:r>
            <a:r>
              <a:rPr lang="en-US" sz="1600" i="1" dirty="0"/>
              <a:t>Full Title of Book</a:t>
            </a:r>
            <a:r>
              <a:rPr lang="en-US" sz="1600" dirty="0"/>
              <a:t> (Place of publication: Publisher, Year of </a:t>
            </a:r>
          </a:p>
          <a:p>
            <a:r>
              <a:rPr lang="en-US" sz="1600" dirty="0"/>
              <a:t>		  	publication), page number(s).</a:t>
            </a:r>
          </a:p>
          <a:p>
            <a:endParaRPr lang="en-US" sz="1600" dirty="0"/>
          </a:p>
          <a:p>
            <a:r>
              <a:rPr lang="en-US" sz="1600" dirty="0"/>
              <a:t>			Eric </a:t>
            </a:r>
            <a:r>
              <a:rPr lang="en-US" sz="1600" dirty="0" err="1"/>
              <a:t>Hobsbawm</a:t>
            </a:r>
            <a:r>
              <a:rPr lang="en-US" sz="1600" dirty="0"/>
              <a:t>, </a:t>
            </a:r>
            <a:r>
              <a:rPr lang="en-US" sz="1600" i="1" dirty="0"/>
              <a:t>Age of Extremes.  The Short Twentieth Century, </a:t>
            </a:r>
          </a:p>
          <a:p>
            <a:r>
              <a:rPr lang="en-US" sz="1600" i="1" dirty="0"/>
              <a:t>			1914-1991</a:t>
            </a:r>
            <a:r>
              <a:rPr lang="en-US" sz="1600" dirty="0"/>
              <a:t> (London: Abacus, 1994), p. 67.</a:t>
            </a:r>
            <a:endParaRPr lang="en-US" sz="1600" i="1" dirty="0"/>
          </a:p>
          <a:p>
            <a:endParaRPr lang="en-US" sz="1600" dirty="0"/>
          </a:p>
          <a:p>
            <a:r>
              <a:rPr lang="en-US" sz="1600" u="sng" dirty="0"/>
              <a:t>Second and subsequent citations</a:t>
            </a:r>
            <a:r>
              <a:rPr lang="en-US" sz="1600" dirty="0"/>
              <a:t>:	Author’s surname, </a:t>
            </a:r>
            <a:r>
              <a:rPr lang="en-US" sz="1600" i="1" dirty="0"/>
              <a:t>Short Title</a:t>
            </a:r>
            <a:r>
              <a:rPr lang="en-US" sz="1600" dirty="0"/>
              <a:t>, page number(s).</a:t>
            </a:r>
          </a:p>
          <a:p>
            <a:r>
              <a:rPr lang="en-US" sz="1600" dirty="0"/>
              <a:t>				</a:t>
            </a:r>
          </a:p>
          <a:p>
            <a:r>
              <a:rPr lang="en-US" sz="1600" dirty="0"/>
              <a:t>							</a:t>
            </a:r>
            <a:r>
              <a:rPr lang="en-US" sz="1600" dirty="0" err="1"/>
              <a:t>Hobsbawm</a:t>
            </a:r>
            <a:r>
              <a:rPr lang="en-US" sz="1600" dirty="0"/>
              <a:t>, </a:t>
            </a:r>
            <a:r>
              <a:rPr lang="en-US" sz="1600" i="1" dirty="0"/>
              <a:t>Age of Extremes</a:t>
            </a:r>
            <a:r>
              <a:rPr lang="en-US" sz="1600" dirty="0"/>
              <a:t>, pp. 352-54.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243" y="3837995"/>
            <a:ext cx="7937800" cy="2800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ARTICLES:</a:t>
            </a:r>
          </a:p>
          <a:p>
            <a:endParaRPr lang="en-US" sz="1600" b="1" dirty="0"/>
          </a:p>
          <a:p>
            <a:r>
              <a:rPr lang="en-US" sz="1600" u="sng" dirty="0"/>
              <a:t>First citation</a:t>
            </a:r>
            <a:r>
              <a:rPr lang="en-US" sz="1600" dirty="0"/>
              <a:t>:	Author’s full name, ‘Full Title of Article’, </a:t>
            </a:r>
            <a:r>
              <a:rPr lang="en-US" sz="1600" i="1" dirty="0"/>
              <a:t>Journal Name</a:t>
            </a:r>
            <a:r>
              <a:rPr lang="en-US" sz="1600" dirty="0"/>
              <a:t>, volume </a:t>
            </a:r>
          </a:p>
          <a:p>
            <a:r>
              <a:rPr lang="en-US" sz="1600" dirty="0"/>
              <a:t>			number (year), page number(s).</a:t>
            </a:r>
          </a:p>
          <a:p>
            <a:endParaRPr lang="en-US" sz="1600" u="sng" dirty="0"/>
          </a:p>
          <a:p>
            <a:r>
              <a:rPr lang="en-US" sz="1600" dirty="0"/>
              <a:t>			Peter Bailey, ‘</a:t>
            </a:r>
            <a:r>
              <a:rPr lang="en-US" sz="1600" dirty="0" err="1"/>
              <a:t>Parasexuality</a:t>
            </a:r>
            <a:r>
              <a:rPr lang="en-US" sz="1600" dirty="0"/>
              <a:t> and Glamour.  The Victorian Barmaid as Cultural </a:t>
            </a:r>
          </a:p>
          <a:p>
            <a:r>
              <a:rPr lang="en-US" sz="1600" dirty="0"/>
              <a:t>			Prototype’, </a:t>
            </a:r>
            <a:r>
              <a:rPr lang="en-US" sz="1600" i="1" dirty="0"/>
              <a:t>Gender and History</a:t>
            </a:r>
            <a:r>
              <a:rPr lang="en-US" sz="1600" dirty="0"/>
              <a:t>, 2 (1990), pp. 150-53.</a:t>
            </a:r>
          </a:p>
          <a:p>
            <a:endParaRPr lang="en-US" sz="1600" dirty="0"/>
          </a:p>
          <a:p>
            <a:r>
              <a:rPr lang="en-US" sz="1600" u="sng" dirty="0"/>
              <a:t>Second and subsequent citations:</a:t>
            </a:r>
            <a:r>
              <a:rPr lang="en-US" sz="1600" dirty="0"/>
              <a:t>	Author’s surname, ‘Short Title’, page number(s)</a:t>
            </a:r>
          </a:p>
          <a:p>
            <a:endParaRPr lang="en-US" sz="1600" dirty="0"/>
          </a:p>
          <a:p>
            <a:r>
              <a:rPr lang="en-US" sz="1600" dirty="0"/>
              <a:t>							Bailey, ‘</a:t>
            </a:r>
            <a:r>
              <a:rPr lang="en-US" sz="1600" dirty="0" err="1"/>
              <a:t>Parasexuality</a:t>
            </a:r>
            <a:r>
              <a:rPr lang="en-US" sz="1600" dirty="0"/>
              <a:t> and Glamour’, p. 164.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4242" y="206975"/>
            <a:ext cx="3692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REFERENCING: FOOTNOTES</a:t>
            </a:r>
          </a:p>
        </p:txBody>
      </p:sp>
    </p:spTree>
    <p:extLst>
      <p:ext uri="{BB962C8B-B14F-4D97-AF65-F5344CB8AC3E}">
        <p14:creationId xmlns:p14="http://schemas.microsoft.com/office/powerpoint/2010/main" val="3919276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7706" y="206975"/>
            <a:ext cx="405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REFERENCING: BIBLIOGRAPHY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243" y="828344"/>
            <a:ext cx="79378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BOOKS:		</a:t>
            </a:r>
            <a:r>
              <a:rPr lang="en-US" sz="1600" dirty="0"/>
              <a:t>Author’s last name, first name, </a:t>
            </a:r>
            <a:r>
              <a:rPr lang="en-US" sz="1600" i="1" dirty="0"/>
              <a:t>Full Title</a:t>
            </a:r>
            <a:r>
              <a:rPr lang="en-US" sz="1600" dirty="0"/>
              <a:t> (Place of Publication: Publisher, 				Year).</a:t>
            </a:r>
            <a:endParaRPr lang="en-US" sz="1600" b="1" dirty="0"/>
          </a:p>
          <a:p>
            <a:endParaRPr lang="en-US" sz="1600" dirty="0"/>
          </a:p>
          <a:p>
            <a:r>
              <a:rPr lang="en-US" sz="1600" dirty="0"/>
              <a:t>			</a:t>
            </a:r>
            <a:r>
              <a:rPr lang="en-US" sz="1600" dirty="0" err="1"/>
              <a:t>Hobsbawm</a:t>
            </a:r>
            <a:r>
              <a:rPr lang="en-US" sz="1600" dirty="0"/>
              <a:t>, Eric, </a:t>
            </a:r>
            <a:r>
              <a:rPr lang="en-US" sz="1600" i="1" dirty="0"/>
              <a:t>Age of Extremes.  The Short Twentieth Century, </a:t>
            </a:r>
          </a:p>
          <a:p>
            <a:r>
              <a:rPr lang="en-US" sz="1600" i="1" dirty="0"/>
              <a:t>			1914-1991</a:t>
            </a:r>
            <a:r>
              <a:rPr lang="en-US" sz="1600" dirty="0"/>
              <a:t> (London: Abacus, 1994).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243" y="2429810"/>
            <a:ext cx="79378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ARTICLES: 		</a:t>
            </a:r>
            <a:r>
              <a:rPr lang="en-US" sz="1600" dirty="0"/>
              <a:t>Author’s last name, first name, ‘Full Title of Article’, </a:t>
            </a:r>
            <a:r>
              <a:rPr lang="en-US" sz="1600" i="1" dirty="0"/>
              <a:t>Journal Name</a:t>
            </a:r>
            <a:r>
              <a:rPr lang="en-US" sz="1600" dirty="0"/>
              <a:t>, volume </a:t>
            </a:r>
          </a:p>
          <a:p>
            <a:r>
              <a:rPr lang="en-US" sz="1600" dirty="0"/>
              <a:t>			number (year), page numbers of full article.</a:t>
            </a:r>
          </a:p>
          <a:p>
            <a:endParaRPr lang="en-US" sz="1600" u="sng" dirty="0"/>
          </a:p>
          <a:p>
            <a:r>
              <a:rPr lang="en-US" sz="1600" dirty="0"/>
              <a:t>			Bailey, Peter, ‘</a:t>
            </a:r>
            <a:r>
              <a:rPr lang="en-US" sz="1600" dirty="0" err="1"/>
              <a:t>Parasexuality</a:t>
            </a:r>
            <a:r>
              <a:rPr lang="en-US" sz="1600" dirty="0"/>
              <a:t> and Glamour.  The Victorian Barmaid as Cultural </a:t>
            </a:r>
          </a:p>
          <a:p>
            <a:r>
              <a:rPr lang="en-US" sz="1600" dirty="0"/>
              <a:t>			Prototype’, </a:t>
            </a:r>
            <a:r>
              <a:rPr lang="en-US" sz="1600" i="1" dirty="0"/>
              <a:t>Gender and History</a:t>
            </a:r>
            <a:r>
              <a:rPr lang="en-US" sz="1600" dirty="0"/>
              <a:t>, 2 (1990), pp. 148-171.</a:t>
            </a:r>
          </a:p>
          <a:p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690243" y="4427650"/>
            <a:ext cx="7937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Note that bibliography form departs in a number of respects from footnote style. In particular, note that material in your Bibliography is </a:t>
            </a:r>
            <a:r>
              <a:rPr lang="en-US" dirty="0" err="1"/>
              <a:t>organised</a:t>
            </a:r>
            <a:r>
              <a:rPr lang="en-US" dirty="0"/>
              <a:t> alphabetically by the author’s surname.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When referencing articles or chapters in edited volumes in your Bibliography, cite the page numbers of the article or chapter as a whole - not just the particular pages you have cited in your footnotes.</a:t>
            </a:r>
          </a:p>
        </p:txBody>
      </p:sp>
    </p:spTree>
    <p:extLst>
      <p:ext uri="{BB962C8B-B14F-4D97-AF65-F5344CB8AC3E}">
        <p14:creationId xmlns:p14="http://schemas.microsoft.com/office/powerpoint/2010/main" val="871664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REFERENCING EXERCISE—FOOTNOTES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en-US" sz="2400" dirty="0"/>
              <a:t>Francois </a:t>
            </a:r>
            <a:r>
              <a:rPr lang="en-US" sz="2400" dirty="0" err="1"/>
              <a:t>Delaporte</a:t>
            </a:r>
            <a:r>
              <a:rPr lang="en-US" sz="2400" dirty="0"/>
              <a:t>, </a:t>
            </a:r>
            <a:r>
              <a:rPr lang="en-US" sz="2400" i="1" dirty="0"/>
              <a:t>Disease and Civilization: The Cholera in Paris, 1832</a:t>
            </a:r>
            <a:r>
              <a:rPr lang="en-US" sz="2400" dirty="0"/>
              <a:t> (Cambridge: MIT Press, 1986), pp. 37-40.</a:t>
            </a:r>
          </a:p>
          <a:p>
            <a:pPr>
              <a:buAutoNum type="arabicPeriod"/>
            </a:pPr>
            <a:r>
              <a:rPr lang="en-US" sz="2400" dirty="0"/>
              <a:t>Adrian Wilson, ‘On the History of Disease Concepts: The Case of Pleurisy’, </a:t>
            </a:r>
            <a:r>
              <a:rPr lang="en-US" sz="2400" i="1" dirty="0"/>
              <a:t>History of Science,</a:t>
            </a:r>
            <a:r>
              <a:rPr lang="en-US" sz="2400" dirty="0"/>
              <a:t> 38 (2000), p. 280.  </a:t>
            </a:r>
          </a:p>
          <a:p>
            <a:pPr>
              <a:buAutoNum type="arabicPeriod"/>
            </a:pPr>
            <a:r>
              <a:rPr lang="en-US" sz="2400" dirty="0" err="1"/>
              <a:t>Delaporte</a:t>
            </a:r>
            <a:r>
              <a:rPr lang="en-US" sz="2400" dirty="0"/>
              <a:t>, </a:t>
            </a:r>
            <a:r>
              <a:rPr lang="en-US" sz="2400" i="1" dirty="0"/>
              <a:t>Disease and Civilization</a:t>
            </a:r>
            <a:r>
              <a:rPr lang="en-US" sz="2400" dirty="0"/>
              <a:t>, p. 112.</a:t>
            </a:r>
          </a:p>
        </p:txBody>
      </p:sp>
    </p:spTree>
    <p:extLst>
      <p:ext uri="{BB962C8B-B14F-4D97-AF65-F5344CB8AC3E}">
        <p14:creationId xmlns:p14="http://schemas.microsoft.com/office/powerpoint/2010/main" val="355978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/>
              <a:t>REFERENCING EXERCISE—BIBLIOGRAPHY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7853" y="1772349"/>
            <a:ext cx="78687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Delaporte</a:t>
            </a:r>
            <a:r>
              <a:rPr lang="en-US" sz="2400" dirty="0"/>
              <a:t>, Francois, </a:t>
            </a:r>
            <a:r>
              <a:rPr lang="en-US" sz="2400" i="1" dirty="0"/>
              <a:t>Disease and Civilization: The Cholera in Paris, 1832</a:t>
            </a:r>
            <a:r>
              <a:rPr lang="en-US" sz="2400" dirty="0"/>
              <a:t> (Cambridge: MIT Press, 1986).</a:t>
            </a:r>
          </a:p>
          <a:p>
            <a:endParaRPr lang="en-US" sz="2400" dirty="0"/>
          </a:p>
          <a:p>
            <a:r>
              <a:rPr lang="en-US" sz="2400" dirty="0"/>
              <a:t>Wilson, Adrian, ‘On the History of Disease Concepts: The Case of Pleurisy’, </a:t>
            </a:r>
            <a:r>
              <a:rPr lang="en-US" sz="2400" i="1" dirty="0"/>
              <a:t>History of Science</a:t>
            </a:r>
            <a:r>
              <a:rPr lang="en-US" sz="2400" dirty="0"/>
              <a:t>, 38 (2000), pp. 271-319.</a:t>
            </a:r>
          </a:p>
        </p:txBody>
      </p:sp>
    </p:spTree>
    <p:extLst>
      <p:ext uri="{BB962C8B-B14F-4D97-AF65-F5344CB8AC3E}">
        <p14:creationId xmlns:p14="http://schemas.microsoft.com/office/powerpoint/2010/main" val="3898880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520</Words>
  <Application>Microsoft Macintosh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REFERENCING EXERCISE—FOOTNOTES</vt:lpstr>
      <vt:lpstr>REFERENCING EXERCISE—BIBLIOGRAPHY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Smith, Elise</cp:lastModifiedBy>
  <cp:revision>11</cp:revision>
  <cp:lastPrinted>2022-01-28T12:07:07Z</cp:lastPrinted>
  <dcterms:created xsi:type="dcterms:W3CDTF">2016-12-05T13:10:52Z</dcterms:created>
  <dcterms:modified xsi:type="dcterms:W3CDTF">2023-01-20T14:33:58Z</dcterms:modified>
</cp:coreProperties>
</file>