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3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45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8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0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2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0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1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1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2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887B8-0ABF-5440-BD08-B04B7C3EA312}" type="datetimeFigureOut">
              <a:rPr lang="en-US" smtClean="0"/>
              <a:t>28/10/2015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EDB9C-C1BE-0641-9E9F-B91A89BB6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4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28 at 21.12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0" y="457200"/>
            <a:ext cx="3924300" cy="607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950" y="3013164"/>
            <a:ext cx="467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‘Observations are theory-laden’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-N. R. Hanson (1958)</a:t>
            </a:r>
            <a:endParaRPr lang="en-US" sz="2400" dirty="0"/>
          </a:p>
        </p:txBody>
      </p:sp>
      <p:pic>
        <p:nvPicPr>
          <p:cNvPr id="6" name="Picture 5" descr="Screen Shot 2015-10-28 at 21.15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4224892"/>
            <a:ext cx="2882900" cy="2302908"/>
          </a:xfrm>
          <a:prstGeom prst="rect">
            <a:avLst/>
          </a:prstGeom>
        </p:spPr>
      </p:pic>
      <p:pic>
        <p:nvPicPr>
          <p:cNvPr id="7" name="Picture 6" descr="Screen Shot 2015-10-28 at 21.17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50" y="384264"/>
            <a:ext cx="15367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28 at 21.18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241300"/>
            <a:ext cx="4038600" cy="619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500" y="824636"/>
            <a:ext cx="4203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-Paradigm: theoretical model that frames scientific research and observations</a:t>
            </a:r>
          </a:p>
          <a:p>
            <a:endParaRPr lang="en-US" sz="2000" dirty="0"/>
          </a:p>
          <a:p>
            <a:r>
              <a:rPr lang="en-US" sz="2000" dirty="0" smtClean="0"/>
              <a:t>-’Paradigm shift’</a:t>
            </a:r>
          </a:p>
          <a:p>
            <a:endParaRPr lang="en-US" sz="2000" dirty="0"/>
          </a:p>
          <a:p>
            <a:r>
              <a:rPr lang="en-US" sz="2000" dirty="0" smtClean="0"/>
              <a:t>			-Thomas S. Kuhn (1962)</a:t>
            </a:r>
            <a:endParaRPr lang="en-US" sz="2000" dirty="0"/>
          </a:p>
        </p:txBody>
      </p:sp>
      <p:pic>
        <p:nvPicPr>
          <p:cNvPr id="6" name="Picture 5" descr="Screen Shot 2015-10-28 at 21.25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3371850"/>
            <a:ext cx="32893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9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ways of Seeing</a:t>
            </a:r>
            <a:endParaRPr lang="en-US" dirty="0"/>
          </a:p>
        </p:txBody>
      </p:sp>
      <p:pic>
        <p:nvPicPr>
          <p:cNvPr id="4" name="Picture 3" descr="robert-hookes-microsc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348615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049" y="1996791"/>
            <a:ext cx="4537075" cy="356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7647" y="6203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Robert Hooke’s Microscope</a:t>
            </a:r>
          </a:p>
          <a:p>
            <a:r>
              <a:rPr lang="en-GB" i="1" dirty="0" err="1" smtClean="0"/>
              <a:t>Micrographia</a:t>
            </a:r>
            <a:r>
              <a:rPr lang="en-GB" i="1" dirty="0" smtClean="0"/>
              <a:t> </a:t>
            </a:r>
            <a:r>
              <a:rPr lang="en-GB" dirty="0" smtClean="0"/>
              <a:t>(1665)</a:t>
            </a:r>
            <a:endParaRPr lang="en-US" i="1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897177" y="5699126"/>
            <a:ext cx="266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kern="1200" dirty="0"/>
              <a:t>Flea, from </a:t>
            </a:r>
            <a:r>
              <a:rPr lang="en-GB" i="1" kern="1200" dirty="0" err="1"/>
              <a:t>Micrographia</a:t>
            </a:r>
            <a:r>
              <a:rPr lang="en-GB" kern="1200" dirty="0"/>
              <a:t> 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3363997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28 at 21.29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94" y="1505326"/>
            <a:ext cx="3254947" cy="3779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462547"/>
            <a:ext cx="2691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Antonie</a:t>
            </a:r>
            <a:r>
              <a:rPr lang="en-US" dirty="0" smtClean="0"/>
              <a:t> van Leeuwenhoek (1632-1723)  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640" y="1505326"/>
            <a:ext cx="3398163" cy="4248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846" y="2184729"/>
            <a:ext cx="15049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40753" y="407649"/>
            <a:ext cx="3056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‘Animalcules’ (c.1670s)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327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59582" y="228600"/>
            <a:ext cx="9296400" cy="990600"/>
          </a:xfrm>
        </p:spPr>
        <p:txBody>
          <a:bodyPr>
            <a:normAutofit fontScale="90000"/>
          </a:bodyPr>
          <a:lstStyle/>
          <a:p>
            <a:r>
              <a:rPr lang="en-US" sz="3200" dirty="0" err="1"/>
              <a:t>Ignaz</a:t>
            </a:r>
            <a:r>
              <a:rPr lang="en-US" sz="3200" dirty="0"/>
              <a:t> </a:t>
            </a:r>
            <a:r>
              <a:rPr lang="en-US" sz="3200" dirty="0" err="1"/>
              <a:t>Semmelweis</a:t>
            </a:r>
            <a:r>
              <a:rPr lang="en-US" sz="3200" dirty="0"/>
              <a:t> (1818-1865): Antisepsis before germ theory</a:t>
            </a:r>
            <a:endParaRPr lang="en-US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393549" y="1676400"/>
            <a:ext cx="3505200" cy="30480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Reduction of puerperal fever by </a:t>
            </a:r>
            <a:r>
              <a:rPr lang="en-US" sz="1800" dirty="0" err="1" smtClean="0"/>
              <a:t>handwashing</a:t>
            </a:r>
            <a:r>
              <a:rPr lang="en-US" sz="1800" dirty="0" smtClean="0"/>
              <a:t> in chlorinated lime solution</a:t>
            </a:r>
          </a:p>
          <a:p>
            <a:r>
              <a:rPr lang="en-US" sz="1800" dirty="0" smtClean="0"/>
              <a:t>Conflict with conventional medical practice</a:t>
            </a:r>
          </a:p>
          <a:p>
            <a:r>
              <a:rPr lang="en-US" sz="1800" dirty="0" smtClean="0"/>
              <a:t>The right idea at the wrong time?</a:t>
            </a:r>
          </a:p>
          <a:p>
            <a:r>
              <a:rPr lang="en-US" sz="1800" dirty="0" smtClean="0"/>
              <a:t>Observations need an established theoretical foundation?</a:t>
            </a:r>
            <a:endParaRPr lang="en-US" sz="2800" dirty="0"/>
          </a:p>
        </p:txBody>
      </p:sp>
      <p:pic>
        <p:nvPicPr>
          <p:cNvPr id="6" name="Picture 5" descr="Ignaz-Philipp-Semmel#3AED19.jpg                                00084C94Macintosh HD                   7C268792: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182" y="1600200"/>
            <a:ext cx="2743200" cy="2343150"/>
          </a:xfr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50182" y="3962400"/>
            <a:ext cx="17986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German stamp 1956</a:t>
            </a:r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69182" y="5028262"/>
            <a:ext cx="7543800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Joseph Lister (1827-1912):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-</a:t>
            </a:r>
            <a:r>
              <a:rPr lang="en-US" i="1" dirty="0"/>
              <a:t>Antiseptic Principle on the Practice of Surgery </a:t>
            </a:r>
            <a:r>
              <a:rPr lang="en-US" dirty="0"/>
              <a:t>(</a:t>
            </a:r>
            <a:r>
              <a:rPr lang="en-US" i="1" dirty="0"/>
              <a:t>BMJ </a:t>
            </a:r>
            <a:r>
              <a:rPr lang="en-US" dirty="0"/>
              <a:t>1867)</a:t>
            </a:r>
          </a:p>
          <a:p>
            <a:pPr>
              <a:spcBef>
                <a:spcPct val="50000"/>
              </a:spcBef>
            </a:pPr>
            <a:r>
              <a:rPr lang="en-US" dirty="0"/>
              <a:t>-Ideas gained acceptance with the the spread of germ theory</a:t>
            </a:r>
          </a:p>
          <a:p>
            <a:pPr>
              <a:spcBef>
                <a:spcPct val="50000"/>
              </a:spcBef>
            </a:pPr>
            <a:r>
              <a:rPr lang="en-US" dirty="0"/>
              <a:t>-Lister is feted and made a Baron, President of the Royal Society,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849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146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New ways of Seeing</vt:lpstr>
      <vt:lpstr>PowerPoint Presentation</vt:lpstr>
      <vt:lpstr>Ignaz Semmelweis (1818-1865): Antisepsis before germ theory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Office 2004 Test Drive User</cp:lastModifiedBy>
  <cp:revision>5</cp:revision>
  <dcterms:created xsi:type="dcterms:W3CDTF">2015-10-28T21:10:13Z</dcterms:created>
  <dcterms:modified xsi:type="dcterms:W3CDTF">2015-10-29T10:38:21Z</dcterms:modified>
</cp:coreProperties>
</file>