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45"/>
    <p:restoredTop sz="94653"/>
  </p:normalViewPr>
  <p:slideViewPr>
    <p:cSldViewPr snapToGrid="0">
      <p:cViewPr varScale="1">
        <p:scale>
          <a:sx n="88" d="100"/>
          <a:sy n="88" d="100"/>
        </p:scale>
        <p:origin x="208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9C2221-7CF5-4DDA-BBE6-262E31E4E5D9}" type="doc">
      <dgm:prSet loTypeId="urn:microsoft.com/office/officeart/2005/8/layout/matrix2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F2CF7BD-6173-49A3-9543-F2ACBF2126C5}">
      <dgm:prSet/>
      <dgm:spPr/>
      <dgm:t>
        <a:bodyPr/>
        <a:lstStyle/>
        <a:p>
          <a:r>
            <a:rPr lang="en-US" dirty="0"/>
            <a:t>18 Academic Staff, 5 Postdoctoral Researchers, 16+ PhD Students</a:t>
          </a:r>
        </a:p>
      </dgm:t>
    </dgm:pt>
    <dgm:pt modelId="{ABA3777E-187C-4927-A062-5DB301D6B2C0}" type="parTrans" cxnId="{47175A62-0D20-441B-BA19-484D1B26CC63}">
      <dgm:prSet/>
      <dgm:spPr/>
      <dgm:t>
        <a:bodyPr/>
        <a:lstStyle/>
        <a:p>
          <a:endParaRPr lang="en-US"/>
        </a:p>
      </dgm:t>
    </dgm:pt>
    <dgm:pt modelId="{6EECF894-47E1-4C6E-9C61-97522EDF88A8}" type="sibTrans" cxnId="{47175A62-0D20-441B-BA19-484D1B26CC63}">
      <dgm:prSet/>
      <dgm:spPr/>
      <dgm:t>
        <a:bodyPr/>
        <a:lstStyle/>
        <a:p>
          <a:endParaRPr lang="en-US"/>
        </a:p>
      </dgm:t>
    </dgm:pt>
    <dgm:pt modelId="{C3DE91BE-BD15-4276-979A-1F3C288971C3}">
      <dgm:prSet/>
      <dgm:spPr/>
      <dgm:t>
        <a:bodyPr/>
        <a:lstStyle/>
        <a:p>
          <a:r>
            <a:rPr lang="en-US"/>
            <a:t>We cover the histories of medicine, science, technology, and the environment</a:t>
          </a:r>
        </a:p>
      </dgm:t>
    </dgm:pt>
    <dgm:pt modelId="{C7D3C687-E593-4BC3-B98C-A19430C4A150}" type="parTrans" cxnId="{5ACC33A7-A331-41E6-9B50-2C9AD5F2738E}">
      <dgm:prSet/>
      <dgm:spPr/>
      <dgm:t>
        <a:bodyPr/>
        <a:lstStyle/>
        <a:p>
          <a:endParaRPr lang="en-US"/>
        </a:p>
      </dgm:t>
    </dgm:pt>
    <dgm:pt modelId="{ED3EC95F-96B7-4C4F-BB22-E040B3376F73}" type="sibTrans" cxnId="{5ACC33A7-A331-41E6-9B50-2C9AD5F2738E}">
      <dgm:prSet/>
      <dgm:spPr/>
      <dgm:t>
        <a:bodyPr/>
        <a:lstStyle/>
        <a:p>
          <a:endParaRPr lang="en-US"/>
        </a:p>
      </dgm:t>
    </dgm:pt>
    <dgm:pt modelId="{1208ACE9-5AE7-49A7-A056-AC1BDCBB9FE0}">
      <dgm:prSet/>
      <dgm:spPr/>
      <dgm:t>
        <a:bodyPr/>
        <a:lstStyle/>
        <a:p>
          <a:r>
            <a:rPr lang="en-US"/>
            <a:t>Our temporal expertise spans from Antiquity to the 21</a:t>
          </a:r>
          <a:r>
            <a:rPr lang="en-US" baseline="30000"/>
            <a:t>st</a:t>
          </a:r>
          <a:r>
            <a:rPr lang="en-US"/>
            <a:t> century.</a:t>
          </a:r>
        </a:p>
      </dgm:t>
    </dgm:pt>
    <dgm:pt modelId="{AA41742E-691D-4A4F-BC30-DDE31F366694}" type="parTrans" cxnId="{8F87977E-15BF-4CDB-A8C8-1986BCBE37FC}">
      <dgm:prSet/>
      <dgm:spPr/>
      <dgm:t>
        <a:bodyPr/>
        <a:lstStyle/>
        <a:p>
          <a:endParaRPr lang="en-US"/>
        </a:p>
      </dgm:t>
    </dgm:pt>
    <dgm:pt modelId="{84F5FBE2-D5EC-48F2-8773-CEF27DB470EE}" type="sibTrans" cxnId="{8F87977E-15BF-4CDB-A8C8-1986BCBE37FC}">
      <dgm:prSet/>
      <dgm:spPr/>
      <dgm:t>
        <a:bodyPr/>
        <a:lstStyle/>
        <a:p>
          <a:endParaRPr lang="en-US"/>
        </a:p>
      </dgm:t>
    </dgm:pt>
    <dgm:pt modelId="{A75A1C44-1F98-4679-911D-F8625956C0A0}">
      <dgm:prSet/>
      <dgm:spPr/>
      <dgm:t>
        <a:bodyPr/>
        <a:lstStyle/>
        <a:p>
          <a:r>
            <a:rPr lang="en-US"/>
            <a:t>Our research is international and transnational, covering developments in Africa, the Americas, Asia, Europe, and Oceania.</a:t>
          </a:r>
        </a:p>
      </dgm:t>
    </dgm:pt>
    <dgm:pt modelId="{753BB0EF-F1B3-468C-9351-4D77FF785F95}" type="parTrans" cxnId="{B945BF9C-F1B7-4FBA-9D65-FCC0A64891A7}">
      <dgm:prSet/>
      <dgm:spPr/>
      <dgm:t>
        <a:bodyPr/>
        <a:lstStyle/>
        <a:p>
          <a:endParaRPr lang="en-US"/>
        </a:p>
      </dgm:t>
    </dgm:pt>
    <dgm:pt modelId="{DE6AC5D1-F0A7-4966-AA93-36297A39EAE6}" type="sibTrans" cxnId="{B945BF9C-F1B7-4FBA-9D65-FCC0A64891A7}">
      <dgm:prSet/>
      <dgm:spPr/>
      <dgm:t>
        <a:bodyPr/>
        <a:lstStyle/>
        <a:p>
          <a:endParaRPr lang="en-US"/>
        </a:p>
      </dgm:t>
    </dgm:pt>
    <dgm:pt modelId="{90FBD5BF-B80A-434C-A482-73DC124C9301}" type="pres">
      <dgm:prSet presAssocID="{7A9C2221-7CF5-4DDA-BBE6-262E31E4E5D9}" presName="matrix" presStyleCnt="0">
        <dgm:presLayoutVars>
          <dgm:chMax val="1"/>
          <dgm:dir/>
          <dgm:resizeHandles val="exact"/>
        </dgm:presLayoutVars>
      </dgm:prSet>
      <dgm:spPr/>
    </dgm:pt>
    <dgm:pt modelId="{FB325D7A-2918-FD4C-99AE-C7C044776C7C}" type="pres">
      <dgm:prSet presAssocID="{7A9C2221-7CF5-4DDA-BBE6-262E31E4E5D9}" presName="axisShape" presStyleLbl="bgShp" presStyleIdx="0" presStyleCnt="1"/>
      <dgm:spPr/>
    </dgm:pt>
    <dgm:pt modelId="{056E92E8-8478-484A-B820-92582972F145}" type="pres">
      <dgm:prSet presAssocID="{7A9C2221-7CF5-4DDA-BBE6-262E31E4E5D9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BAD39BE-75A3-074C-8BFD-1B91C202AD8F}" type="pres">
      <dgm:prSet presAssocID="{7A9C2221-7CF5-4DDA-BBE6-262E31E4E5D9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CCD7673-13C0-B64E-916E-AC471C3131CD}" type="pres">
      <dgm:prSet presAssocID="{7A9C2221-7CF5-4DDA-BBE6-262E31E4E5D9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833C0EC-A51B-6142-AA0A-9044868D7B68}" type="pres">
      <dgm:prSet presAssocID="{7A9C2221-7CF5-4DDA-BBE6-262E31E4E5D9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5326754-6EC0-9A4B-B6CA-AF21422A441B}" type="presOf" srcId="{BF2CF7BD-6173-49A3-9543-F2ACBF2126C5}" destId="{056E92E8-8478-484A-B820-92582972F145}" srcOrd="0" destOrd="0" presId="urn:microsoft.com/office/officeart/2005/8/layout/matrix2"/>
    <dgm:cxn modelId="{A2B6095A-55A6-4B4C-B79E-C1B57B619FD0}" type="presOf" srcId="{1208ACE9-5AE7-49A7-A056-AC1BDCBB9FE0}" destId="{9CCD7673-13C0-B64E-916E-AC471C3131CD}" srcOrd="0" destOrd="0" presId="urn:microsoft.com/office/officeart/2005/8/layout/matrix2"/>
    <dgm:cxn modelId="{47175A62-0D20-441B-BA19-484D1B26CC63}" srcId="{7A9C2221-7CF5-4DDA-BBE6-262E31E4E5D9}" destId="{BF2CF7BD-6173-49A3-9543-F2ACBF2126C5}" srcOrd="0" destOrd="0" parTransId="{ABA3777E-187C-4927-A062-5DB301D6B2C0}" sibTransId="{6EECF894-47E1-4C6E-9C61-97522EDF88A8}"/>
    <dgm:cxn modelId="{95EC626E-ADBE-8944-9E3D-9F3EFE5789D4}" type="presOf" srcId="{7A9C2221-7CF5-4DDA-BBE6-262E31E4E5D9}" destId="{90FBD5BF-B80A-434C-A482-73DC124C9301}" srcOrd="0" destOrd="0" presId="urn:microsoft.com/office/officeart/2005/8/layout/matrix2"/>
    <dgm:cxn modelId="{8F87977E-15BF-4CDB-A8C8-1986BCBE37FC}" srcId="{7A9C2221-7CF5-4DDA-BBE6-262E31E4E5D9}" destId="{1208ACE9-5AE7-49A7-A056-AC1BDCBB9FE0}" srcOrd="2" destOrd="0" parTransId="{AA41742E-691D-4A4F-BC30-DDE31F366694}" sibTransId="{84F5FBE2-D5EC-48F2-8773-CEF27DB470EE}"/>
    <dgm:cxn modelId="{1A955586-71C3-0E40-9C3D-1759DB6784E6}" type="presOf" srcId="{A75A1C44-1F98-4679-911D-F8625956C0A0}" destId="{6833C0EC-A51B-6142-AA0A-9044868D7B68}" srcOrd="0" destOrd="0" presId="urn:microsoft.com/office/officeart/2005/8/layout/matrix2"/>
    <dgm:cxn modelId="{B945BF9C-F1B7-4FBA-9D65-FCC0A64891A7}" srcId="{7A9C2221-7CF5-4DDA-BBE6-262E31E4E5D9}" destId="{A75A1C44-1F98-4679-911D-F8625956C0A0}" srcOrd="3" destOrd="0" parTransId="{753BB0EF-F1B3-468C-9351-4D77FF785F95}" sibTransId="{DE6AC5D1-F0A7-4966-AA93-36297A39EAE6}"/>
    <dgm:cxn modelId="{5ACC33A7-A331-41E6-9B50-2C9AD5F2738E}" srcId="{7A9C2221-7CF5-4DDA-BBE6-262E31E4E5D9}" destId="{C3DE91BE-BD15-4276-979A-1F3C288971C3}" srcOrd="1" destOrd="0" parTransId="{C7D3C687-E593-4BC3-B98C-A19430C4A150}" sibTransId="{ED3EC95F-96B7-4C4F-BB22-E040B3376F73}"/>
    <dgm:cxn modelId="{178B76B8-841A-B64F-9F9D-7F4E7841B462}" type="presOf" srcId="{C3DE91BE-BD15-4276-979A-1F3C288971C3}" destId="{5BAD39BE-75A3-074C-8BFD-1B91C202AD8F}" srcOrd="0" destOrd="0" presId="urn:microsoft.com/office/officeart/2005/8/layout/matrix2"/>
    <dgm:cxn modelId="{E66180E7-71E3-8045-A0B5-05CB4016D8E9}" type="presParOf" srcId="{90FBD5BF-B80A-434C-A482-73DC124C9301}" destId="{FB325D7A-2918-FD4C-99AE-C7C044776C7C}" srcOrd="0" destOrd="0" presId="urn:microsoft.com/office/officeart/2005/8/layout/matrix2"/>
    <dgm:cxn modelId="{0EAB475E-848B-2146-91FA-55C16B8CCEB0}" type="presParOf" srcId="{90FBD5BF-B80A-434C-A482-73DC124C9301}" destId="{056E92E8-8478-484A-B820-92582972F145}" srcOrd="1" destOrd="0" presId="urn:microsoft.com/office/officeart/2005/8/layout/matrix2"/>
    <dgm:cxn modelId="{6A6A1614-29ED-A14F-98EA-A856127F8680}" type="presParOf" srcId="{90FBD5BF-B80A-434C-A482-73DC124C9301}" destId="{5BAD39BE-75A3-074C-8BFD-1B91C202AD8F}" srcOrd="2" destOrd="0" presId="urn:microsoft.com/office/officeart/2005/8/layout/matrix2"/>
    <dgm:cxn modelId="{CCAFB996-D2B0-AB4E-88FD-256B700B2B98}" type="presParOf" srcId="{90FBD5BF-B80A-434C-A482-73DC124C9301}" destId="{9CCD7673-13C0-B64E-916E-AC471C3131CD}" srcOrd="3" destOrd="0" presId="urn:microsoft.com/office/officeart/2005/8/layout/matrix2"/>
    <dgm:cxn modelId="{366751F6-9A2B-F341-999E-6ECF38218BA1}" type="presParOf" srcId="{90FBD5BF-B80A-434C-A482-73DC124C9301}" destId="{6833C0EC-A51B-6142-AA0A-9044868D7B68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325D7A-2918-FD4C-99AE-C7C044776C7C}">
      <dsp:nvSpPr>
        <dsp:cNvPr id="0" name=""/>
        <dsp:cNvSpPr/>
      </dsp:nvSpPr>
      <dsp:spPr>
        <a:xfrm>
          <a:off x="3367512" y="0"/>
          <a:ext cx="4192805" cy="419280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6E92E8-8478-484A-B820-92582972F145}">
      <dsp:nvSpPr>
        <dsp:cNvPr id="0" name=""/>
        <dsp:cNvSpPr/>
      </dsp:nvSpPr>
      <dsp:spPr>
        <a:xfrm>
          <a:off x="3640044" y="272532"/>
          <a:ext cx="1677122" cy="16771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18 Academic Staff, 5 Postdoctoral Researchers, 16+ PhD Students</a:t>
          </a:r>
        </a:p>
      </dsp:txBody>
      <dsp:txXfrm>
        <a:off x="3721914" y="354402"/>
        <a:ext cx="1513382" cy="1513382"/>
      </dsp:txXfrm>
    </dsp:sp>
    <dsp:sp modelId="{5BAD39BE-75A3-074C-8BFD-1B91C202AD8F}">
      <dsp:nvSpPr>
        <dsp:cNvPr id="0" name=""/>
        <dsp:cNvSpPr/>
      </dsp:nvSpPr>
      <dsp:spPr>
        <a:xfrm>
          <a:off x="5610662" y="272532"/>
          <a:ext cx="1677122" cy="167712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We cover the histories of medicine, science, technology, and the environment</a:t>
          </a:r>
        </a:p>
      </dsp:txBody>
      <dsp:txXfrm>
        <a:off x="5692532" y="354402"/>
        <a:ext cx="1513382" cy="1513382"/>
      </dsp:txXfrm>
    </dsp:sp>
    <dsp:sp modelId="{9CCD7673-13C0-B64E-916E-AC471C3131CD}">
      <dsp:nvSpPr>
        <dsp:cNvPr id="0" name=""/>
        <dsp:cNvSpPr/>
      </dsp:nvSpPr>
      <dsp:spPr>
        <a:xfrm>
          <a:off x="3640044" y="2243150"/>
          <a:ext cx="1677122" cy="167712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Our temporal expertise spans from Antiquity to the 21</a:t>
          </a:r>
          <a:r>
            <a:rPr lang="en-US" sz="1200" kern="1200" baseline="30000"/>
            <a:t>st</a:t>
          </a:r>
          <a:r>
            <a:rPr lang="en-US" sz="1200" kern="1200"/>
            <a:t> century.</a:t>
          </a:r>
        </a:p>
      </dsp:txBody>
      <dsp:txXfrm>
        <a:off x="3721914" y="2325020"/>
        <a:ext cx="1513382" cy="1513382"/>
      </dsp:txXfrm>
    </dsp:sp>
    <dsp:sp modelId="{6833C0EC-A51B-6142-AA0A-9044868D7B68}">
      <dsp:nvSpPr>
        <dsp:cNvPr id="0" name=""/>
        <dsp:cNvSpPr/>
      </dsp:nvSpPr>
      <dsp:spPr>
        <a:xfrm>
          <a:off x="5610662" y="2243150"/>
          <a:ext cx="1677122" cy="167712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Our research is international and transnational, covering developments in Africa, the Americas, Asia, Europe, and Oceania.</a:t>
          </a:r>
        </a:p>
      </dsp:txBody>
      <dsp:txXfrm>
        <a:off x="5692532" y="2325020"/>
        <a:ext cx="1513382" cy="15133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8D70-FE15-F7BC-8460-774FC91D8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CAA80-D6AD-50E0-89CB-286022E2C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8C965-F42C-A518-B4AF-A3972BE69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9DAFE-F6EA-7B55-2C46-A223FC53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5D678-4E14-6DE7-722C-A7049F99F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3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083CF-1765-7722-B1B4-A2E0E94AD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9FDAD-BD40-B720-1977-15B5DCBBB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27149-95E9-072C-59A4-7B5835D55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F752C-618E-8261-3037-FBE6E284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55C26-082C-19E5-2F6C-E00242245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0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AE4E-0267-ED33-6EEE-6F2A90EDD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87D5F-A346-E462-D7F3-996AE3870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C6ED3-251C-368D-F214-080FD381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A46BC-21F6-7630-A950-F10BEC2D7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F9D35-897D-8522-76A8-C82734C37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3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03A9-4D87-EFEE-0B6A-98BE76888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CE752-E9E1-B473-B12E-9F57F07A4B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CE8AE-CDD1-A565-D020-D1FA31606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24FD0-727B-D1DB-E7D8-CA712B976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B3BD1-6637-EAD6-EA4E-94DC32D37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2579D-BF59-10C2-4C9A-F67C240CC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7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C5DC1-BA40-DA4F-9B6A-DC4554B18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57EA5-FBF4-BFDF-3353-D9BC663D8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D2C915-D7F1-2FC8-7665-B3F8A4561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64590D-1EF4-993B-B2D1-CD30803B42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5E278-823B-6BC4-20ED-D6896AEFCC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154841-EE2F-0778-FAF7-825DA1813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B89488-840A-8D32-27FC-F27FAC925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5DD0B9-F464-C640-DE98-68C04F91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70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B427D-7FD9-D0AC-4E8A-001259CE6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DA24FF-C233-B8A6-35CE-1155B9F1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67DBCA-9225-4B6F-D693-2E385D1AC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C365E-200B-6892-BE42-5C8C21956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8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77CD14-6F57-03C8-83EE-ABA5AB68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B78E0B-81FB-9947-82ED-D681F246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F1033-4F8C-BC65-83D0-059208CE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3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BB4ED-B995-2585-1073-63A8331B4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1FFC0-1D26-2BB6-C5F4-C1BB88D07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72705-A72D-B3AE-78FE-2341850BB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630490-D9EC-2173-4D60-43D80602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11747-9941-ECE7-7F4C-77FCE1ACB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F5E35-685B-A29F-ED60-DC51F678A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73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65F5-2EFF-6713-C6F5-75A6B9FA2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99CCC1-E646-F3E6-7412-D323F11874D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9DC9A-51A3-3CDC-9899-5F0BE4DBB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204FC8-C741-C1F7-5E8F-12158319F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F6802-EBF2-8360-6A9A-C02AE5CC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4A0D7-A8B8-E4E7-3D3C-C023BDE85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9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937E2-18C9-F3D9-BAF1-3E0E85018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9874A-432B-2B1D-0F0D-0E0FB09603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B1ECE-10AE-BEA1-8103-817386087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6A357-1582-4FA2-3E6A-30D1FB2EC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F9F3D-E379-EE7D-8F2D-00B0C8AB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66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733322-843C-9D3D-E5F0-6E7EC838F6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870B37-168B-3BE4-B845-4901BCF01D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CC0EF-50D0-9AAC-3493-E7FDAEB73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46419-C1FF-4565-6920-4F595F865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9C281-94A8-1F6D-4CC7-BFE03804D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5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31E4A-C936-D7E3-261C-117BD7343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83CDB-22E2-2A57-810F-0F541A0DF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2E169-CC50-04D6-947D-B8C73B5E60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1E15B-F5B5-644C-9CAE-73AE345924F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0C57F-B7A1-AEA6-7D53-692C62826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0C9B7-1C5C-F97B-77F4-024FD0161B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B43803-DD4F-B744-8E94-0947A30B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0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AA322E-B294-8E63-3249-56115D27F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3359"/>
            <a:ext cx="12192000" cy="477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1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AD0F3-D499-ABFF-0A5D-D93FB0A4B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CHMST: Who are we?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2508D01-F3F7-4B10-FC26-E21AEDE4FB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282134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F922BE7-7D66-D3CB-D23F-3BA32224E0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5077" y="1769243"/>
            <a:ext cx="3522132" cy="31804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C1489D-E224-7549-A18B-945EF52BCE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41" y="1750027"/>
            <a:ext cx="3938926" cy="49334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A9BB4D-3BDC-34BC-2D9F-2EDC401AA1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5077" y="5043157"/>
            <a:ext cx="3627154" cy="172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39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1D136-2122-67E7-D892-4FDE8B0B4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799" y="32112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CHMST: Our research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04782-34D7-DAD1-27BE-ED9BB7558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05" y="1760654"/>
            <a:ext cx="2949551" cy="4934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24B409-9E72-4C5B-D321-02023EFFC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660" y="2791"/>
            <a:ext cx="2748864" cy="46269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F9FBF0-1B20-BE2A-C842-CB7CE5EAB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1112" y="-13352"/>
            <a:ext cx="3077936" cy="46592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A98BCC-E0E7-B20D-6CBD-8C7A346CB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2409" y="4816013"/>
            <a:ext cx="7334072" cy="203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375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31E6E2-1187-6F3E-D561-099BA862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CHMST: Our Outputs</a:t>
            </a:r>
          </a:p>
        </p:txBody>
      </p:sp>
      <p:pic>
        <p:nvPicPr>
          <p:cNvPr id="4" name="Picture 3" descr="Gems and the New Science: Matter and Value in the Scientific Revolution,  Bycroft">
            <a:extLst>
              <a:ext uri="{FF2B5EF4-FFF2-40B4-BE49-F238E27FC236}">
                <a16:creationId xmlns:a16="http://schemas.microsoft.com/office/drawing/2014/main" id="{2810C6B7-9DEA-5186-14D4-ACDFD368A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27" y="3427663"/>
            <a:ext cx="1949456" cy="2924184"/>
          </a:xfrm>
          <a:prstGeom prst="rect">
            <a:avLst/>
          </a:prstGeom>
        </p:spPr>
      </p:pic>
      <p:pic>
        <p:nvPicPr>
          <p:cNvPr id="5" name="Picture 4" descr="Horizons">
            <a:extLst>
              <a:ext uri="{FF2B5EF4-FFF2-40B4-BE49-F238E27FC236}">
                <a16:creationId xmlns:a16="http://schemas.microsoft.com/office/drawing/2014/main" id="{7B7121FE-721C-55A4-FA4D-08A3AA58D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287" y="1777017"/>
            <a:ext cx="1674573" cy="2576266"/>
          </a:xfrm>
          <a:prstGeom prst="rect">
            <a:avLst/>
          </a:prstGeom>
        </p:spPr>
      </p:pic>
      <p:pic>
        <p:nvPicPr>
          <p:cNvPr id="6" name="Picture 5" descr="Contagious Communities: Medicine, Migration, and the NHS in Post War  Britain : Bivins, Roberta: Amazon.co.uk: Books">
            <a:extLst>
              <a:ext uri="{FF2B5EF4-FFF2-40B4-BE49-F238E27FC236}">
                <a16:creationId xmlns:a16="http://schemas.microsoft.com/office/drawing/2014/main" id="{52D50A43-B249-A262-709E-095FB6F9C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70" y="3798889"/>
            <a:ext cx="1939729" cy="2930106"/>
          </a:xfrm>
          <a:prstGeom prst="rect">
            <a:avLst/>
          </a:prstGeom>
        </p:spPr>
      </p:pic>
      <p:pic>
        <p:nvPicPr>
          <p:cNvPr id="7" name="Picture 6" descr="Technologies of Mind and Body in the Soviet Union and the Eastern Bloc: : Claire  Shaw: Bloomsbury Academic - Bloomsbury">
            <a:extLst>
              <a:ext uri="{FF2B5EF4-FFF2-40B4-BE49-F238E27FC236}">
                <a16:creationId xmlns:a16="http://schemas.microsoft.com/office/drawing/2014/main" id="{F6EE4A85-5DEA-19D2-E4D0-030B7E4766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0775" y="1685179"/>
            <a:ext cx="2012990" cy="3019485"/>
          </a:xfrm>
          <a:prstGeom prst="rect">
            <a:avLst/>
          </a:prstGeom>
        </p:spPr>
      </p:pic>
      <p:pic>
        <p:nvPicPr>
          <p:cNvPr id="9" name="Picture 8" descr="Machineries of Oil – An Infrastructural History of BP in Iran:  Amazon.co.uk: Shafiee, Katayoun, Bowker, Geoffrey C., Edwards, Paul N.:  9780262037044: Books">
            <a:extLst>
              <a:ext uri="{FF2B5EF4-FFF2-40B4-BE49-F238E27FC236}">
                <a16:creationId xmlns:a16="http://schemas.microsoft.com/office/drawing/2014/main" id="{1EB4AC8E-7145-9D4F-6D44-7AEA064C77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9777" y="1564550"/>
            <a:ext cx="1753807" cy="2706494"/>
          </a:xfrm>
          <a:prstGeom prst="rect">
            <a:avLst/>
          </a:prstGeom>
        </p:spPr>
      </p:pic>
      <p:pic>
        <p:nvPicPr>
          <p:cNvPr id="11" name="Picture 10" descr="The Nature of Kingship: The Weather-World in Nineteenth-Century Vietnam –  UH Press">
            <a:extLst>
              <a:ext uri="{FF2B5EF4-FFF2-40B4-BE49-F238E27FC236}">
                <a16:creationId xmlns:a16="http://schemas.microsoft.com/office/drawing/2014/main" id="{7E39946E-8DCC-CE4A-FACE-6825A1BAD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6199" y="2917797"/>
            <a:ext cx="1883914" cy="2846804"/>
          </a:xfrm>
          <a:prstGeom prst="rect">
            <a:avLst/>
          </a:prstGeom>
        </p:spPr>
      </p:pic>
      <p:pic>
        <p:nvPicPr>
          <p:cNvPr id="13" name="Picture 12" descr="The Frontier in British India: Space, Science, and Power in the Nineteenth  Century: Amazon.co.uk: Simpson, Thomas: 9781108840194: Books">
            <a:extLst>
              <a:ext uri="{FF2B5EF4-FFF2-40B4-BE49-F238E27FC236}">
                <a16:creationId xmlns:a16="http://schemas.microsoft.com/office/drawing/2014/main" id="{FDD229AA-CC0E-7972-2907-0809D7463D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7902" y="3427663"/>
            <a:ext cx="1939730" cy="308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44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73</Words>
  <Application>Microsoft Macintosh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CHMST: Who are we?</vt:lpstr>
      <vt:lpstr>CHMST: Our research</vt:lpstr>
      <vt:lpstr>CHMST: Our Outputs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Smith, Elise</dc:creator>
  <cp:lastModifiedBy>Smith, Elise</cp:lastModifiedBy>
  <cp:revision>2</cp:revision>
  <dcterms:created xsi:type="dcterms:W3CDTF">2026-09-24T16:44:10Z</dcterms:created>
  <dcterms:modified xsi:type="dcterms:W3CDTF">2026-09-30T15:38:47Z</dcterms:modified>
</cp:coreProperties>
</file>