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58" r:id="rId4"/>
    <p:sldId id="269" r:id="rId5"/>
    <p:sldId id="271" r:id="rId6"/>
    <p:sldId id="259" r:id="rId7"/>
    <p:sldId id="272" r:id="rId8"/>
    <p:sldId id="260" r:id="rId9"/>
    <p:sldId id="263" r:id="rId10"/>
    <p:sldId id="264" r:id="rId11"/>
    <p:sldId id="262" r:id="rId12"/>
    <p:sldId id="268" r:id="rId13"/>
    <p:sldId id="261" r:id="rId14"/>
    <p:sldId id="267" r:id="rId15"/>
    <p:sldId id="26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94"/>
    <p:restoredTop sz="54310"/>
  </p:normalViewPr>
  <p:slideViewPr>
    <p:cSldViewPr snapToGrid="0" snapToObjects="1">
      <p:cViewPr varScale="1">
        <p:scale>
          <a:sx n="104" d="100"/>
          <a:sy n="104" d="100"/>
        </p:scale>
        <p:origin x="3752" y="208"/>
      </p:cViewPr>
      <p:guideLst/>
    </p:cSldViewPr>
  </p:slideViewPr>
  <p:notesTextViewPr>
    <p:cViewPr>
      <p:scale>
        <a:sx n="260" d="100"/>
        <a:sy n="260" d="100"/>
      </p:scale>
      <p:origin x="0" y="0"/>
    </p:cViewPr>
  </p:notesTextViewPr>
  <p:sorterViewPr>
    <p:cViewPr>
      <p:scale>
        <a:sx n="178" d="100"/>
        <a:sy n="17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A4096B-9160-7B4F-BCD5-306EB0B83E95}" type="datetimeFigureOut">
              <a:rPr lang="en-GB" smtClean="0"/>
              <a:t>24/09/2020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82B21C-33FA-A040-82DB-478D960B431E}" type="slidenum">
              <a:rPr lang="en-GB" smtClean="0"/>
              <a:t>‹#›</a:t>
            </a:fld>
            <a:endParaRPr lang="en-GB"/>
          </a:p>
        </p:txBody>
      </p:sp>
    </p:spTree>
    <p:extLst>
      <p:ext uri="{BB962C8B-B14F-4D97-AF65-F5344CB8AC3E}">
        <p14:creationId xmlns:p14="http://schemas.microsoft.com/office/powerpoint/2010/main" val="1343767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ollection.cooperhewitt.org/objects/51497617/"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thefunambulist.net/architectural-projects/the-funambulist-papers-55-norm-measure-of-all-things-by-sofia-lemo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trippersguide.blogspot.com/2020/02/what-cartoonists-are-doing-november.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in the first half of this unit, the lecture focused on the relationship between politics, scientific authority, and public health responses to epidemics of contagious disease. In this second half we are going to look a little more closely at the role biomedicine plays in society more generally. Here, I’m presenting you with two key ideas at the heart of our approach to this  subject. Keep these in mind as we work through the rest of the lecture today.</a:t>
            </a:r>
          </a:p>
        </p:txBody>
      </p:sp>
      <p:sp>
        <p:nvSpPr>
          <p:cNvPr id="4" name="Slide Number Placeholder 3"/>
          <p:cNvSpPr>
            <a:spLocks noGrp="1"/>
          </p:cNvSpPr>
          <p:nvPr>
            <p:ph type="sldNum" sz="quarter" idx="5"/>
          </p:nvPr>
        </p:nvSpPr>
        <p:spPr/>
        <p:txBody>
          <a:bodyPr/>
          <a:lstStyle/>
          <a:p>
            <a:fld id="{8982B21C-33FA-A040-82DB-478D960B431E}" type="slidenum">
              <a:rPr lang="en-GB" smtClean="0"/>
              <a:t>2</a:t>
            </a:fld>
            <a:endParaRPr lang="en-GB"/>
          </a:p>
        </p:txBody>
      </p:sp>
    </p:spTree>
    <p:extLst>
      <p:ext uri="{BB962C8B-B14F-4D97-AF65-F5344CB8AC3E}">
        <p14:creationId xmlns:p14="http://schemas.microsoft.com/office/powerpoint/2010/main" val="1711573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Description</a:t>
            </a:r>
          </a:p>
          <a:p>
            <a:r>
              <a:rPr lang="en-GB" sz="1200" b="0" i="0" kern="1200" dirty="0">
                <a:solidFill>
                  <a:schemeClr val="tx1"/>
                </a:solidFill>
                <a:effectLst/>
                <a:latin typeface="+mn-lt"/>
                <a:ea typeface="+mn-ea"/>
                <a:cs typeface="+mn-cs"/>
              </a:rPr>
              <a:t>On the sitters see Dictionary of National Biography The Daniel Lambert section of this item appears also catalogued in record 853</a:t>
            </a:r>
          </a:p>
          <a:p>
            <a:r>
              <a:rPr lang="en-GB" sz="1200" b="0" i="0" kern="1200" dirty="0">
                <a:solidFill>
                  <a:schemeClr val="tx1"/>
                </a:solidFill>
                <a:effectLst/>
                <a:latin typeface="+mn-lt"/>
                <a:ea typeface="+mn-ea"/>
                <a:cs typeface="+mn-cs"/>
              </a:rPr>
              <a:t>Publication/Creation</a:t>
            </a:r>
          </a:p>
          <a:p>
            <a:r>
              <a:rPr lang="en-GB" sz="1200" b="0" i="0" kern="1200" dirty="0">
                <a:solidFill>
                  <a:schemeClr val="tx1"/>
                </a:solidFill>
                <a:effectLst/>
                <a:latin typeface="+mn-lt"/>
                <a:ea typeface="+mn-ea"/>
                <a:cs typeface="+mn-cs"/>
              </a:rPr>
              <a:t>London (146 </a:t>
            </a:r>
            <a:r>
              <a:rPr lang="en-GB" sz="1200" b="0" i="0" kern="1200" dirty="0" err="1">
                <a:solidFill>
                  <a:schemeClr val="tx1"/>
                </a:solidFill>
                <a:effectLst/>
                <a:latin typeface="+mn-lt"/>
                <a:ea typeface="+mn-ea"/>
                <a:cs typeface="+mn-cs"/>
              </a:rPr>
              <a:t>Minories</a:t>
            </a:r>
            <a:r>
              <a:rPr lang="en-GB" sz="1200" b="0" i="0" kern="1200" dirty="0">
                <a:solidFill>
                  <a:schemeClr val="tx1"/>
                </a:solidFill>
                <a:effectLst/>
                <a:latin typeface="+mn-lt"/>
                <a:ea typeface="+mn-ea"/>
                <a:cs typeface="+mn-cs"/>
              </a:rPr>
              <a:t>) : Printed and published by John Fairburn, 27 May 1806.</a:t>
            </a:r>
          </a:p>
          <a:p>
            <a:r>
              <a:rPr lang="en-GB" sz="1200" b="0" i="0" kern="1200" dirty="0">
                <a:solidFill>
                  <a:schemeClr val="tx1"/>
                </a:solidFill>
                <a:effectLst/>
                <a:latin typeface="+mn-lt"/>
                <a:ea typeface="+mn-ea"/>
                <a:cs typeface="+mn-cs"/>
              </a:rPr>
              <a:t>Physical description</a:t>
            </a:r>
          </a:p>
          <a:p>
            <a:r>
              <a:rPr lang="en-GB" sz="1200" b="0" i="0" kern="1200" dirty="0">
                <a:solidFill>
                  <a:schemeClr val="tx1"/>
                </a:solidFill>
                <a:effectLst/>
                <a:latin typeface="+mn-lt"/>
                <a:ea typeface="+mn-ea"/>
                <a:cs typeface="+mn-cs"/>
              </a:rPr>
              <a:t>1 print : line engraving with etching</a:t>
            </a:r>
          </a:p>
          <a:p>
            <a:r>
              <a:rPr lang="en-GB" sz="1200" b="0" i="0" kern="1200" dirty="0">
                <a:solidFill>
                  <a:schemeClr val="tx1"/>
                </a:solidFill>
                <a:effectLst/>
                <a:latin typeface="+mn-lt"/>
                <a:ea typeface="+mn-ea"/>
                <a:cs typeface="+mn-cs"/>
              </a:rPr>
              <a:t>Lettering</a:t>
            </a:r>
          </a:p>
          <a:p>
            <a:r>
              <a:rPr lang="en-GB" sz="1200" b="0" i="0" kern="1200" dirty="0">
                <a:solidFill>
                  <a:schemeClr val="tx1"/>
                </a:solidFill>
                <a:effectLst/>
                <a:latin typeface="+mn-lt"/>
                <a:ea typeface="+mn-ea"/>
                <a:cs typeface="+mn-cs"/>
              </a:rPr>
              <a:t>Fairburn's accurate portraits of the two most corpulent Englishmen ever known, with a comparative account of their extraordinary persons and manners. ...</a:t>
            </a:r>
          </a:p>
          <a:p>
            <a:r>
              <a:rPr lang="en-GB" sz="1200" b="0" i="0" kern="1200" dirty="0">
                <a:solidFill>
                  <a:schemeClr val="tx1"/>
                </a:solidFill>
                <a:effectLst/>
                <a:latin typeface="+mn-lt"/>
                <a:ea typeface="+mn-ea"/>
                <a:cs typeface="+mn-cs"/>
              </a:rPr>
              <a:t>Edition</a:t>
            </a:r>
          </a:p>
          <a:p>
            <a:r>
              <a:rPr lang="en-GB" sz="1200" b="0" i="0" kern="1200" dirty="0">
                <a:solidFill>
                  <a:schemeClr val="tx1"/>
                </a:solidFill>
                <a:effectLst/>
                <a:latin typeface="+mn-lt"/>
                <a:ea typeface="+mn-ea"/>
                <a:cs typeface="+mn-cs"/>
              </a:rPr>
              <a:t>second edition.</a:t>
            </a:r>
          </a:p>
          <a:p>
            <a:r>
              <a:rPr lang="en-GB" sz="1200" b="0" i="0" kern="1200" dirty="0">
                <a:solidFill>
                  <a:schemeClr val="tx1"/>
                </a:solidFill>
                <a:effectLst/>
                <a:latin typeface="+mn-lt"/>
                <a:ea typeface="+mn-ea"/>
                <a:cs typeface="+mn-cs"/>
              </a:rPr>
              <a:t>Reference</a:t>
            </a:r>
          </a:p>
          <a:p>
            <a:r>
              <a:rPr lang="en-GB" sz="1200" b="0" i="0" kern="1200" dirty="0">
                <a:solidFill>
                  <a:schemeClr val="tx1"/>
                </a:solidFill>
                <a:effectLst/>
                <a:latin typeface="+mn-lt"/>
                <a:ea typeface="+mn-ea"/>
                <a:cs typeface="+mn-cs"/>
              </a:rPr>
              <a:t>Wellcome Library no. 2348i</a:t>
            </a:r>
          </a:p>
          <a:p>
            <a:endParaRPr lang="en-GB" dirty="0"/>
          </a:p>
        </p:txBody>
      </p:sp>
      <p:sp>
        <p:nvSpPr>
          <p:cNvPr id="4" name="Slide Number Placeholder 3"/>
          <p:cNvSpPr>
            <a:spLocks noGrp="1"/>
          </p:cNvSpPr>
          <p:nvPr>
            <p:ph type="sldNum" sz="quarter" idx="5"/>
          </p:nvPr>
        </p:nvSpPr>
        <p:spPr/>
        <p:txBody>
          <a:bodyPr/>
          <a:lstStyle/>
          <a:p>
            <a:fld id="{8982B21C-33FA-A040-82DB-478D960B431E}" type="slidenum">
              <a:rPr lang="en-GB" smtClean="0"/>
              <a:t>11</a:t>
            </a:fld>
            <a:endParaRPr lang="en-GB"/>
          </a:p>
        </p:txBody>
      </p:sp>
    </p:spTree>
    <p:extLst>
      <p:ext uri="{BB962C8B-B14F-4D97-AF65-F5344CB8AC3E}">
        <p14:creationId xmlns:p14="http://schemas.microsoft.com/office/powerpoint/2010/main" val="2933860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So before we dig into the case studies to try to get a real sense of ‘how ‘biomedicine’ operates in the world, I want you to have two intellectual tools that work really well together to help you analyse these phenomena. The first is the idea of ‘medicalisation’: this is a way historians and others have come to refer to the process by which a set of physical or mental experiences, an identity, or a behaviour or </a:t>
            </a:r>
            <a:r>
              <a:rPr lang="en-GB" sz="1800" dirty="0" err="1"/>
              <a:t>behaviors</a:t>
            </a:r>
            <a:r>
              <a:rPr lang="en-GB" sz="1800" dirty="0"/>
              <a:t> move from being thought of as social and cultural – as emerging from personal choices, weaknesses, or beliefs,  -- to being thought of as rooted in physical or physiological states. Why does this matter: well, first of all, actions and </a:t>
            </a:r>
            <a:r>
              <a:rPr lang="en-GB" sz="1800" dirty="0" err="1"/>
              <a:t>behaviors</a:t>
            </a:r>
            <a:r>
              <a:rPr lang="en-GB" sz="1800" dirty="0"/>
              <a:t> that result from personal choices or weaknesses are open to moral and community interventions and judgements. If you are a big drinker because you enjoy the taste of beer, or the feeling of being drunk, that’s on you. If it gets you into trouble, that’s your fault. But if being a big drinker is the result of family alcoholism, and is hereditary, then the problems you face because you get drunk a lot are medical problems, and society owes you care and support, not judgement. So that’s one key reason to keep an eye out for the process of medicalisation: it both reveals and can drive forward big social changes. But the other reason is about who it empowers. If a socially disfavoured condition like heavy drinking is the result of personal failings, then the people who are experts are moral and religious </a:t>
            </a:r>
            <a:r>
              <a:rPr lang="en-GB" sz="1800" dirty="0" err="1"/>
              <a:t>leadrs</a:t>
            </a:r>
            <a:r>
              <a:rPr lang="en-GB" sz="1800" dirty="0"/>
              <a:t>, and those who make and enforce laws that control damaging behaviour. But if it is a result of disordered physical, physiological or mental health, then the experts who society turns to are doctors. So ‘medicalisation’ is not neutral either: it shifts the balance of power over social </a:t>
            </a:r>
            <a:r>
              <a:rPr lang="en-GB" sz="1800" dirty="0" err="1"/>
              <a:t>behaviors</a:t>
            </a:r>
            <a:r>
              <a:rPr lang="en-GB" sz="1800" dirty="0"/>
              <a:t> away from one set of authorities to another. </a:t>
            </a:r>
          </a:p>
          <a:p>
            <a:endParaRPr lang="en-GB" sz="1800" dirty="0"/>
          </a:p>
          <a:p>
            <a:r>
              <a:rPr lang="en-GB" sz="1800" dirty="0"/>
              <a:t>Medical authority over the social and cultural has been growing, in part through the processes of medicalisation, at least since the 19</a:t>
            </a:r>
            <a:r>
              <a:rPr lang="en-GB" sz="1800" baseline="30000" dirty="0"/>
              <a:t>th</a:t>
            </a:r>
            <a:r>
              <a:rPr lang="en-GB" sz="1800" dirty="0"/>
              <a:t> century.</a:t>
            </a:r>
          </a:p>
          <a:p>
            <a:endParaRPr lang="en-GB" sz="1800" dirty="0"/>
          </a:p>
          <a:p>
            <a:r>
              <a:rPr lang="en-GB" sz="1800" dirty="0"/>
              <a:t>OK. So that’s tool one. What about ‘Making up people’? Well, for our purposes, we can think of Hacking’s process as a refinement of  ‘medicalisation’ though it is used far beyond this topic as well. Hacking argues (and historical research supports this) that societies and states operate through classifying groups and types of people – rich and poor, young and old, ‘</a:t>
            </a:r>
            <a:r>
              <a:rPr lang="en-GB" sz="1800" dirty="0" err="1"/>
              <a:t>belongers</a:t>
            </a:r>
            <a:r>
              <a:rPr lang="en-GB" sz="1800" dirty="0"/>
              <a:t>’ and foreigners, male and female -- and today other genders, and the like. The categories shift and interact, and the more we study those included in a category, the more the category changes and develops. SOMETIMES – and today, very often, because we have given the sciences a lot of power and authority in out culture – science create s a new category, to explain, understand and operate on people: it makes them up. Our case studies today will show you how this works.</a:t>
            </a:r>
          </a:p>
          <a:p>
            <a:endParaRPr lang="en-GB" sz="1800" dirty="0"/>
          </a:p>
          <a:p>
            <a:r>
              <a:rPr lang="en-GB" sz="1800" dirty="0"/>
              <a:t>Image courtesy </a:t>
            </a:r>
            <a:r>
              <a:rPr lang="en-GB" sz="1800" dirty="0" err="1"/>
              <a:t>CooperHewitt</a:t>
            </a:r>
            <a:r>
              <a:rPr lang="en-GB" sz="1800" dirty="0"/>
              <a:t> Deign Museum </a:t>
            </a:r>
            <a:r>
              <a:rPr lang="en-GB" sz="1800" dirty="0">
                <a:hlinkClick r:id="rId3"/>
              </a:rPr>
              <a:t>https://collection.cooperhewitt.org/objects/51497617/</a:t>
            </a:r>
            <a:endParaRPr lang="en-GB" sz="1800" dirty="0"/>
          </a:p>
        </p:txBody>
      </p:sp>
      <p:sp>
        <p:nvSpPr>
          <p:cNvPr id="4" name="Slide Number Placeholder 3"/>
          <p:cNvSpPr>
            <a:spLocks noGrp="1"/>
          </p:cNvSpPr>
          <p:nvPr>
            <p:ph type="sldNum" sz="quarter" idx="5"/>
          </p:nvPr>
        </p:nvSpPr>
        <p:spPr/>
        <p:txBody>
          <a:bodyPr/>
          <a:lstStyle/>
          <a:p>
            <a:fld id="{8982B21C-33FA-A040-82DB-478D960B431E}" type="slidenum">
              <a:rPr lang="en-GB" smtClean="0"/>
              <a:t>3</a:t>
            </a:fld>
            <a:endParaRPr lang="en-GB"/>
          </a:p>
        </p:txBody>
      </p:sp>
    </p:spTree>
    <p:extLst>
      <p:ext uri="{BB962C8B-B14F-4D97-AF65-F5344CB8AC3E}">
        <p14:creationId xmlns:p14="http://schemas.microsoft.com/office/powerpoint/2010/main" val="2060265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From the early 18</a:t>
            </a:r>
            <a:r>
              <a:rPr lang="en-GB" baseline="30000" dirty="0"/>
              <a:t>th</a:t>
            </a:r>
            <a:r>
              <a:rPr lang="en-GB" dirty="0"/>
              <a:t> century, there is an increasing push in European medical thinking towards greater empiricism – that is, more attention to direct observations of the natural world of sickness, and to correlating these observations with medical theories, on one hand, and medical practices on the other. The method </a:t>
            </a:r>
            <a:r>
              <a:rPr lang="en-GB" dirty="0" err="1"/>
              <a:t>numerique</a:t>
            </a:r>
            <a:r>
              <a:rPr lang="en-GB" dirty="0"/>
              <a:t> did more or less what it said on the time: it involved meticulous counting and recording of cases and the conditions under which they were observed, and also how they responded to different medical interventions. Alongside these efforts  of mass  observation and enumeration of the living, the mid- to late 18</a:t>
            </a:r>
            <a:r>
              <a:rPr lang="en-GB" baseline="30000" dirty="0"/>
              <a:t>th</a:t>
            </a:r>
            <a:r>
              <a:rPr lang="en-GB" dirty="0"/>
              <a:t> century also saw the emergence of closer studies mapping observations made of patients in sickness to discoveries made after the patients had died, through anatomical dissections. Symptoms were gradually linked to findings post-mortem, generating greater knowledge of the causes of disease, and also the effects of certain kinds of medical interventions before death.  By the 19</a:t>
            </a:r>
            <a:r>
              <a:rPr lang="en-GB" baseline="30000" dirty="0"/>
              <a:t>th</a:t>
            </a:r>
            <a:r>
              <a:rPr lang="en-GB" dirty="0"/>
              <a:t> century, medical statistics was becoming epidemiology as we know it today – not just for mapping epidemics as we saw it in part 1 and here on the slide above! – but for healthy and later chronically ill people.</a:t>
            </a:r>
          </a:p>
        </p:txBody>
      </p:sp>
      <p:sp>
        <p:nvSpPr>
          <p:cNvPr id="4" name="Slide Number Placeholder 3"/>
          <p:cNvSpPr>
            <a:spLocks noGrp="1"/>
          </p:cNvSpPr>
          <p:nvPr>
            <p:ph type="sldNum" sz="quarter" idx="5"/>
          </p:nvPr>
        </p:nvSpPr>
        <p:spPr/>
        <p:txBody>
          <a:bodyPr/>
          <a:lstStyle/>
          <a:p>
            <a:fld id="{8982B21C-33FA-A040-82DB-478D960B431E}" type="slidenum">
              <a:rPr lang="en-GB" smtClean="0"/>
              <a:t>4</a:t>
            </a:fld>
            <a:endParaRPr lang="en-GB"/>
          </a:p>
        </p:txBody>
      </p:sp>
    </p:spTree>
    <p:extLst>
      <p:ext uri="{BB962C8B-B14F-4D97-AF65-F5344CB8AC3E}">
        <p14:creationId xmlns:p14="http://schemas.microsoft.com/office/powerpoint/2010/main" val="1144808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 whole host of new tools helped extend the reach of what could be measured and counted, across the 19th century. On this slide I am showing you just a few of the new technologies of measurement that created what we can think of as a culture of quantification — of knowing objects and phenomena through counting and measuring them.  Some will be familiar — the </a:t>
            </a:r>
            <a:r>
              <a:rPr lang="en-GB" sz="1200" kern="1200" dirty="0" err="1">
                <a:solidFill>
                  <a:schemeClr val="tx1"/>
                </a:solidFill>
                <a:effectLst/>
                <a:latin typeface="+mn-lt"/>
                <a:ea typeface="+mn-ea"/>
                <a:cs typeface="+mn-cs"/>
              </a:rPr>
              <a:t>sphygmograph</a:t>
            </a:r>
            <a:r>
              <a:rPr lang="en-GB" sz="1200" kern="1200" dirty="0">
                <a:solidFill>
                  <a:schemeClr val="tx1"/>
                </a:solidFill>
                <a:effectLst/>
                <a:latin typeface="+mn-lt"/>
                <a:ea typeface="+mn-ea"/>
                <a:cs typeface="+mn-cs"/>
              </a:rPr>
              <a:t> was a device for measuring blood pressure through the strength of the pulse, and of course the electrocardiograph is still in use today to diagnose heart abnormalities. Others, like the tool for measuring ‘facial angles’ in the bottom right was, in its day the state of the art tool for craniometry: the scientific measurement of skull size, volume, and shape in the mistaken believe that such measurements could reveal intelligence, and even the capacity of a person to learn or become ‘civilised’. Craniometry was a key part of scientific racism — one of the tools that ‘made up’ — in Hacking’s sense — the superior European male and the inferior everybody else. Finally, in the top left, you’ll see </a:t>
            </a:r>
            <a:r>
              <a:rPr lang="en-GB" sz="1200" kern="1200" dirty="0" err="1">
                <a:solidFill>
                  <a:schemeClr val="tx1"/>
                </a:solidFill>
                <a:effectLst/>
                <a:latin typeface="+mn-lt"/>
                <a:ea typeface="+mn-ea"/>
                <a:cs typeface="+mn-cs"/>
              </a:rPr>
              <a:t>Bertillionage</a:t>
            </a:r>
            <a:r>
              <a:rPr lang="en-GB" sz="1200" kern="1200" dirty="0">
                <a:solidFill>
                  <a:schemeClr val="tx1"/>
                </a:solidFill>
                <a:effectLst/>
                <a:latin typeface="+mn-lt"/>
                <a:ea typeface="+mn-ea"/>
                <a:cs typeface="+mn-cs"/>
              </a:rPr>
              <a:t>, a technique for generating fixed identities for criminal or criminalised people, through measuring and recording their most stable bodily features:  head size, arm span, foot length, scars, tattoos and the like alongside a pair of photographs.</a:t>
            </a:r>
          </a:p>
        </p:txBody>
      </p:sp>
      <p:sp>
        <p:nvSpPr>
          <p:cNvPr id="4" name="Slide Number Placeholder 3"/>
          <p:cNvSpPr>
            <a:spLocks noGrp="1"/>
          </p:cNvSpPr>
          <p:nvPr>
            <p:ph type="sldNum" sz="quarter" idx="5"/>
          </p:nvPr>
        </p:nvSpPr>
        <p:spPr/>
        <p:txBody>
          <a:bodyPr/>
          <a:lstStyle/>
          <a:p>
            <a:fld id="{8982B21C-33FA-A040-82DB-478D960B431E}" type="slidenum">
              <a:rPr lang="en-GB" smtClean="0"/>
              <a:t>5</a:t>
            </a:fld>
            <a:endParaRPr lang="en-GB"/>
          </a:p>
        </p:txBody>
      </p:sp>
    </p:spTree>
    <p:extLst>
      <p:ext uri="{BB962C8B-B14F-4D97-AF65-F5344CB8AC3E}">
        <p14:creationId xmlns:p14="http://schemas.microsoft.com/office/powerpoint/2010/main" val="3019665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from this cultural and medico-scientific context, in which counting and knowing had become very tightly intertwined, that a Belgian mathematician and astronomer named August </a:t>
            </a:r>
            <a:r>
              <a:rPr lang="en-GB" dirty="0" err="1"/>
              <a:t>Quetelet</a:t>
            </a:r>
            <a:r>
              <a:rPr lang="en-GB" dirty="0"/>
              <a:t> strove to introduce the astronomical tools of probability and statistics into the social sciences, and from there into politics. He believed that in order to govern scientifically – and thus effectively -- states had to know their populations; and that in order to understand those populations, and to assess the degree to which they approached or deviated from normal health (for example), states had first to know what WAS normal. So he collected and analysed an enormous range of measurements from different segments of the population to define the mean value of those variables at different stages of human development. This was, he declared, ‘the average man’ – the figure around whom the state could plan and legislate. The quotations I’ve given you on this slide explain in </a:t>
            </a:r>
            <a:r>
              <a:rPr lang="en-GB" dirty="0" err="1"/>
              <a:t>Quetelet’s</a:t>
            </a:r>
            <a:r>
              <a:rPr lang="en-GB" dirty="0"/>
              <a:t> own words why he created this figure, the average man. While states did not necessarily adopt his idea immediately or comprehensively, both the idea an the technique would become central to a wide range of policies and indeed industries – not least the life insurance industry… and as we saw, eventually, almost every manufacturing industry producing consumer goods.</a:t>
            </a:r>
          </a:p>
          <a:p>
            <a:endParaRPr lang="en-GB" dirty="0"/>
          </a:p>
          <a:p>
            <a:r>
              <a:rPr lang="en-GB" dirty="0"/>
              <a:t>HT </a:t>
            </a:r>
            <a:r>
              <a:rPr lang="en-GB" dirty="0">
                <a:hlinkClick r:id="rId3"/>
              </a:rPr>
              <a:t>https://thefunambulist.net/architectural-projects/the-funambulist-papers-55-norm-measure-of-all-things-by-sofia-lemos</a:t>
            </a:r>
            <a:r>
              <a:rPr lang="en-GB" dirty="0"/>
              <a:t> Quote is from </a:t>
            </a:r>
            <a:r>
              <a:rPr lang="fr-FR" sz="1200" kern="1200" baseline="0" dirty="0">
                <a:solidFill>
                  <a:schemeClr val="tx1"/>
                </a:solidFill>
                <a:latin typeface="+mn-lt"/>
                <a:ea typeface="+mn-ea"/>
                <a:cs typeface="+mn-cs"/>
              </a:rPr>
              <a:t>A. </a:t>
            </a:r>
            <a:r>
              <a:rPr lang="fr-FR" sz="1200" kern="1200" baseline="0" dirty="0" err="1">
                <a:solidFill>
                  <a:schemeClr val="tx1"/>
                </a:solidFill>
                <a:latin typeface="+mn-lt"/>
                <a:ea typeface="+mn-ea"/>
                <a:cs typeface="+mn-cs"/>
              </a:rPr>
              <a:t>Quetelet</a:t>
            </a:r>
            <a:r>
              <a:rPr lang="fr-FR" sz="1200" kern="1200" baseline="0" dirty="0">
                <a:solidFill>
                  <a:schemeClr val="tx1"/>
                </a:solidFill>
                <a:latin typeface="+mn-lt"/>
                <a:ea typeface="+mn-ea"/>
                <a:cs typeface="+mn-cs"/>
              </a:rPr>
              <a:t>, “Sur la Taille Moyenne de l’Homme dans les Villes et dans les Campagnes, et sur l’Age ou la Croissance est Complètement Achevée,” </a:t>
            </a:r>
            <a:r>
              <a:rPr lang="fr-FR" sz="1200" i="1" kern="1200" baseline="0" dirty="0">
                <a:solidFill>
                  <a:schemeClr val="tx1"/>
                </a:solidFill>
                <a:latin typeface="+mn-lt"/>
                <a:ea typeface="+mn-ea"/>
                <a:cs typeface="+mn-cs"/>
              </a:rPr>
              <a:t>Annales d’Hygiène Publique,</a:t>
            </a:r>
            <a:r>
              <a:rPr lang="en-GB" sz="1200" kern="1200" baseline="0" dirty="0">
                <a:solidFill>
                  <a:schemeClr val="tx1"/>
                </a:solidFill>
                <a:latin typeface="+mn-lt"/>
                <a:ea typeface="+mn-ea"/>
                <a:cs typeface="+mn-cs"/>
              </a:rPr>
              <a:t>1830, </a:t>
            </a:r>
            <a:r>
              <a:rPr lang="en-GB" sz="1200" i="1" kern="1200" baseline="0" dirty="0">
                <a:solidFill>
                  <a:schemeClr val="tx1"/>
                </a:solidFill>
                <a:latin typeface="+mn-lt"/>
                <a:ea typeface="+mn-ea"/>
                <a:cs typeface="+mn-cs"/>
              </a:rPr>
              <a:t>3 : 24 –26 </a:t>
            </a:r>
            <a:r>
              <a:rPr lang="en-GB" sz="1200" i="0" kern="1200" baseline="0" dirty="0">
                <a:solidFill>
                  <a:schemeClr val="tx1"/>
                </a:solidFill>
                <a:latin typeface="+mn-lt"/>
                <a:ea typeface="+mn-ea"/>
                <a:cs typeface="+mn-cs"/>
              </a:rPr>
              <a:t>quoted in </a:t>
            </a:r>
            <a:r>
              <a:rPr lang="en-GB" sz="1200" kern="1200" baseline="0" dirty="0">
                <a:solidFill>
                  <a:schemeClr val="tx1"/>
                </a:solidFill>
                <a:latin typeface="+mn-lt"/>
                <a:ea typeface="+mn-ea"/>
                <a:cs typeface="+mn-cs"/>
              </a:rPr>
              <a:t>Lawrence T. Weaver,</a:t>
            </a:r>
            <a:r>
              <a:rPr lang="en-GB" sz="1200" i="0" kern="1200" baseline="0" dirty="0">
                <a:solidFill>
                  <a:schemeClr val="tx1"/>
                </a:solidFill>
                <a:latin typeface="+mn-lt"/>
                <a:ea typeface="+mn-ea"/>
                <a:cs typeface="+mn-cs"/>
              </a:rPr>
              <a:t> </a:t>
            </a:r>
            <a:r>
              <a:rPr lang="en-GB" dirty="0"/>
              <a:t>‘</a:t>
            </a:r>
            <a:r>
              <a:rPr lang="en-US" dirty="0"/>
              <a:t>In the Balance: Weighing Babies and the Birth of the Infant Welfare </a:t>
            </a:r>
            <a:r>
              <a:rPr lang="en-GB" dirty="0"/>
              <a:t>Clinic,’ </a:t>
            </a:r>
            <a:r>
              <a:rPr lang="en-US" i="1" dirty="0"/>
              <a:t>Bulletin of the History of Medicine</a:t>
            </a:r>
            <a:r>
              <a:rPr lang="en-US" dirty="0"/>
              <a:t>, Volume 84, Number 1, Spring </a:t>
            </a:r>
            <a:r>
              <a:rPr lang="en-GB" dirty="0"/>
              <a:t>2010, pp. 30-57 – this is a great article too, by the way!</a:t>
            </a:r>
            <a:endParaRPr lang="en-GB" sz="1200" i="1" kern="1200" baseline="0" dirty="0">
              <a:solidFill>
                <a:schemeClr val="tx1"/>
              </a:solidFill>
              <a:latin typeface="+mn-lt"/>
              <a:ea typeface="+mn-ea"/>
              <a:cs typeface="+mn-cs"/>
            </a:endParaRPr>
          </a:p>
          <a:p>
            <a:r>
              <a:rPr lang="en-GB" sz="1200" i="0" kern="1200" baseline="0" dirty="0">
                <a:solidFill>
                  <a:schemeClr val="tx1"/>
                </a:solidFill>
                <a:latin typeface="+mn-lt"/>
                <a:ea typeface="+mn-ea"/>
                <a:cs typeface="+mn-cs"/>
              </a:rPr>
              <a:t>See also </a:t>
            </a:r>
            <a:r>
              <a:rPr lang="en-US" sz="1200" kern="1200" baseline="0" dirty="0">
                <a:solidFill>
                  <a:schemeClr val="tx1"/>
                </a:solidFill>
                <a:latin typeface="+mn-lt"/>
                <a:ea typeface="+mn-ea"/>
                <a:cs typeface="+mn-cs"/>
              </a:rPr>
              <a:t>J. Rosser Matthews, </a:t>
            </a:r>
            <a:r>
              <a:rPr lang="en-US" sz="1200" i="1" kern="1200" baseline="0" dirty="0">
                <a:solidFill>
                  <a:schemeClr val="tx1"/>
                </a:solidFill>
                <a:latin typeface="+mn-lt"/>
                <a:ea typeface="+mn-ea"/>
                <a:cs typeface="+mn-cs"/>
              </a:rPr>
              <a:t>Quantification and the Quest for Medical Certainty (Princeton, N.J.:</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8982B21C-33FA-A040-82DB-478D960B431E}" type="slidenum">
              <a:rPr lang="en-GB" smtClean="0"/>
              <a:t>6</a:t>
            </a:fld>
            <a:endParaRPr lang="en-GB"/>
          </a:p>
        </p:txBody>
      </p:sp>
    </p:spTree>
    <p:extLst>
      <p:ext uri="{BB962C8B-B14F-4D97-AF65-F5344CB8AC3E}">
        <p14:creationId xmlns:p14="http://schemas.microsoft.com/office/powerpoint/2010/main" val="884462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Even notably extreme over weight in the 18th and early 19th century was conceptualised in terms of wonderment rather than stigma or disease, and while those of merely average overweight did face criticism from society and indeed from their doctors for their want of self-control, their corpulence was also seen as proof of their wealth and social standing. The leaflet on the left of this slide presents highly favourable biographies of19th c.  Britain’s two fattest men, while the satirical cartoon on the right hand side uses the relative weights of its two national personifications to sharply critique the claims of French revolutionaries. The very fatness of John Bull is proof of his nation’s well-being, notwithstanding its undemocratic form of government.</a:t>
            </a:r>
          </a:p>
          <a:p>
            <a:endParaRPr lang="en-GB" dirty="0"/>
          </a:p>
        </p:txBody>
      </p:sp>
      <p:sp>
        <p:nvSpPr>
          <p:cNvPr id="4" name="Slide Number Placeholder 3"/>
          <p:cNvSpPr>
            <a:spLocks noGrp="1"/>
          </p:cNvSpPr>
          <p:nvPr>
            <p:ph type="sldNum" sz="quarter" idx="5"/>
          </p:nvPr>
        </p:nvSpPr>
        <p:spPr/>
        <p:txBody>
          <a:bodyPr/>
          <a:lstStyle/>
          <a:p>
            <a:fld id="{8982B21C-33FA-A040-82DB-478D960B431E}" type="slidenum">
              <a:rPr lang="en-GB" smtClean="0"/>
              <a:t>7</a:t>
            </a:fld>
            <a:endParaRPr lang="en-GB"/>
          </a:p>
        </p:txBody>
      </p:sp>
    </p:spTree>
    <p:extLst>
      <p:ext uri="{BB962C8B-B14F-4D97-AF65-F5344CB8AC3E}">
        <p14:creationId xmlns:p14="http://schemas.microsoft.com/office/powerpoint/2010/main" val="707408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Description</a:t>
            </a:r>
          </a:p>
          <a:p>
            <a:r>
              <a:rPr lang="en-GB" sz="1200" b="0" i="0" kern="1200" dirty="0">
                <a:solidFill>
                  <a:schemeClr val="tx1"/>
                </a:solidFill>
                <a:effectLst/>
                <a:latin typeface="+mn-lt"/>
                <a:ea typeface="+mn-ea"/>
                <a:cs typeface="+mn-cs"/>
              </a:rPr>
              <a:t>On the sitters see Dictionary of National Biography The Daniel Lambert section of this item appears also catalogued in record 853</a:t>
            </a:r>
          </a:p>
          <a:p>
            <a:r>
              <a:rPr lang="en-GB" sz="1200" b="0" i="0" kern="1200" dirty="0">
                <a:solidFill>
                  <a:schemeClr val="tx1"/>
                </a:solidFill>
                <a:effectLst/>
                <a:latin typeface="+mn-lt"/>
                <a:ea typeface="+mn-ea"/>
                <a:cs typeface="+mn-cs"/>
              </a:rPr>
              <a:t>Publication/Creation</a:t>
            </a:r>
          </a:p>
          <a:p>
            <a:r>
              <a:rPr lang="en-GB" sz="1200" b="0" i="0" kern="1200" dirty="0">
                <a:solidFill>
                  <a:schemeClr val="tx1"/>
                </a:solidFill>
                <a:effectLst/>
                <a:latin typeface="+mn-lt"/>
                <a:ea typeface="+mn-ea"/>
                <a:cs typeface="+mn-cs"/>
              </a:rPr>
              <a:t>London (146 </a:t>
            </a:r>
            <a:r>
              <a:rPr lang="en-GB" sz="1200" b="0" i="0" kern="1200" dirty="0" err="1">
                <a:solidFill>
                  <a:schemeClr val="tx1"/>
                </a:solidFill>
                <a:effectLst/>
                <a:latin typeface="+mn-lt"/>
                <a:ea typeface="+mn-ea"/>
                <a:cs typeface="+mn-cs"/>
              </a:rPr>
              <a:t>Minories</a:t>
            </a:r>
            <a:r>
              <a:rPr lang="en-GB" sz="1200" b="0" i="0" kern="1200" dirty="0">
                <a:solidFill>
                  <a:schemeClr val="tx1"/>
                </a:solidFill>
                <a:effectLst/>
                <a:latin typeface="+mn-lt"/>
                <a:ea typeface="+mn-ea"/>
                <a:cs typeface="+mn-cs"/>
              </a:rPr>
              <a:t>) : Printed and published by John Fairburn, 27 May 1806.</a:t>
            </a:r>
          </a:p>
          <a:p>
            <a:r>
              <a:rPr lang="en-GB" sz="1200" b="0" i="0" kern="1200" dirty="0">
                <a:solidFill>
                  <a:schemeClr val="tx1"/>
                </a:solidFill>
                <a:effectLst/>
                <a:latin typeface="+mn-lt"/>
                <a:ea typeface="+mn-ea"/>
                <a:cs typeface="+mn-cs"/>
              </a:rPr>
              <a:t>Physical description</a:t>
            </a:r>
          </a:p>
          <a:p>
            <a:r>
              <a:rPr lang="en-GB" sz="1200" b="0" i="0" kern="1200" dirty="0">
                <a:solidFill>
                  <a:schemeClr val="tx1"/>
                </a:solidFill>
                <a:effectLst/>
                <a:latin typeface="+mn-lt"/>
                <a:ea typeface="+mn-ea"/>
                <a:cs typeface="+mn-cs"/>
              </a:rPr>
              <a:t>1 print : line engraving with etching</a:t>
            </a:r>
          </a:p>
          <a:p>
            <a:r>
              <a:rPr lang="en-GB" sz="1200" b="0" i="0" kern="1200" dirty="0">
                <a:solidFill>
                  <a:schemeClr val="tx1"/>
                </a:solidFill>
                <a:effectLst/>
                <a:latin typeface="+mn-lt"/>
                <a:ea typeface="+mn-ea"/>
                <a:cs typeface="+mn-cs"/>
              </a:rPr>
              <a:t>Lettering</a:t>
            </a:r>
          </a:p>
          <a:p>
            <a:r>
              <a:rPr lang="en-GB" sz="1200" b="0" i="0" kern="1200" dirty="0">
                <a:solidFill>
                  <a:schemeClr val="tx1"/>
                </a:solidFill>
                <a:effectLst/>
                <a:latin typeface="+mn-lt"/>
                <a:ea typeface="+mn-ea"/>
                <a:cs typeface="+mn-cs"/>
              </a:rPr>
              <a:t>Fairburn's accurate portraits of the two most corpulent Englishmen ever known, with a comparative account of their extraordinary persons and manners. ...</a:t>
            </a:r>
          </a:p>
          <a:p>
            <a:r>
              <a:rPr lang="en-GB" sz="1200" b="0" i="0" kern="1200" dirty="0">
                <a:solidFill>
                  <a:schemeClr val="tx1"/>
                </a:solidFill>
                <a:effectLst/>
                <a:latin typeface="+mn-lt"/>
                <a:ea typeface="+mn-ea"/>
                <a:cs typeface="+mn-cs"/>
              </a:rPr>
              <a:t>Edition</a:t>
            </a:r>
          </a:p>
          <a:p>
            <a:r>
              <a:rPr lang="en-GB" sz="1200" b="0" i="0" kern="1200" dirty="0">
                <a:solidFill>
                  <a:schemeClr val="tx1"/>
                </a:solidFill>
                <a:effectLst/>
                <a:latin typeface="+mn-lt"/>
                <a:ea typeface="+mn-ea"/>
                <a:cs typeface="+mn-cs"/>
              </a:rPr>
              <a:t>second edition.</a:t>
            </a:r>
          </a:p>
          <a:p>
            <a:r>
              <a:rPr lang="en-GB" sz="1200" b="0" i="0" kern="1200" dirty="0">
                <a:solidFill>
                  <a:schemeClr val="tx1"/>
                </a:solidFill>
                <a:effectLst/>
                <a:latin typeface="+mn-lt"/>
                <a:ea typeface="+mn-ea"/>
                <a:cs typeface="+mn-cs"/>
              </a:rPr>
              <a:t>Reference</a:t>
            </a:r>
          </a:p>
          <a:p>
            <a:r>
              <a:rPr lang="en-GB" sz="1200" b="0" i="0" kern="1200" dirty="0">
                <a:solidFill>
                  <a:schemeClr val="tx1"/>
                </a:solidFill>
                <a:effectLst/>
                <a:latin typeface="+mn-lt"/>
                <a:ea typeface="+mn-ea"/>
                <a:cs typeface="+mn-cs"/>
              </a:rPr>
              <a:t>Wellcome Library no. 2348i</a:t>
            </a:r>
          </a:p>
          <a:p>
            <a:endParaRPr lang="en-GB" dirty="0"/>
          </a:p>
        </p:txBody>
      </p:sp>
      <p:sp>
        <p:nvSpPr>
          <p:cNvPr id="4" name="Slide Number Placeholder 3"/>
          <p:cNvSpPr>
            <a:spLocks noGrp="1"/>
          </p:cNvSpPr>
          <p:nvPr>
            <p:ph type="sldNum" sz="quarter" idx="5"/>
          </p:nvPr>
        </p:nvSpPr>
        <p:spPr/>
        <p:txBody>
          <a:bodyPr/>
          <a:lstStyle/>
          <a:p>
            <a:fld id="{8982B21C-33FA-A040-82DB-478D960B431E}" type="slidenum">
              <a:rPr lang="en-GB" smtClean="0"/>
              <a:t>8</a:t>
            </a:fld>
            <a:endParaRPr lang="en-GB"/>
          </a:p>
        </p:txBody>
      </p:sp>
    </p:spTree>
    <p:extLst>
      <p:ext uri="{BB962C8B-B14F-4D97-AF65-F5344CB8AC3E}">
        <p14:creationId xmlns:p14="http://schemas.microsoft.com/office/powerpoint/2010/main" val="1871556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982B21C-33FA-A040-82DB-478D960B431E}" type="slidenum">
              <a:rPr lang="en-GB" smtClean="0"/>
              <a:t>9</a:t>
            </a:fld>
            <a:endParaRPr lang="en-GB"/>
          </a:p>
        </p:txBody>
      </p:sp>
    </p:spTree>
    <p:extLst>
      <p:ext uri="{BB962C8B-B14F-4D97-AF65-F5344CB8AC3E}">
        <p14:creationId xmlns:p14="http://schemas.microsoft.com/office/powerpoint/2010/main" val="3926236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From Cartoons Magazine, November 1915: ‘ </a:t>
            </a:r>
            <a:r>
              <a:rPr lang="en-GB" sz="1200" b="1" i="0" u="sng" kern="1200" dirty="0">
                <a:solidFill>
                  <a:schemeClr val="tx1"/>
                </a:solidFill>
                <a:effectLst/>
                <a:latin typeface="+mn-lt"/>
                <a:ea typeface="+mn-ea"/>
                <a:cs typeface="+mn-cs"/>
              </a:rPr>
              <a:t>KING'S UNCLE SAM AGAIN (</a:t>
            </a:r>
            <a:r>
              <a:rPr lang="en-GB" dirty="0">
                <a:hlinkClick r:id="rId3"/>
              </a:rPr>
              <a:t>http://strippersguide.blogspot.com/2020/02/what-cartoonists-are-doing-november.html</a:t>
            </a:r>
            <a:r>
              <a:rPr lang="en-GB" dirty="0"/>
              <a:t>)</a:t>
            </a:r>
            <a:br>
              <a:rPr lang="en-GB" dirty="0"/>
            </a:br>
            <a:r>
              <a:rPr lang="en-GB" sz="1200" b="0" i="0" kern="1200" dirty="0">
                <a:solidFill>
                  <a:schemeClr val="tx1"/>
                </a:solidFill>
                <a:effectLst/>
                <a:latin typeface="+mn-lt"/>
                <a:ea typeface="+mn-ea"/>
                <a:cs typeface="+mn-cs"/>
              </a:rPr>
              <a:t>A Rev. M.R. Todd, of </a:t>
            </a:r>
            <a:r>
              <a:rPr lang="en-GB" sz="1200" b="0" i="0" kern="1200" dirty="0" err="1">
                <a:solidFill>
                  <a:schemeClr val="tx1"/>
                </a:solidFill>
                <a:effectLst/>
                <a:latin typeface="+mn-lt"/>
                <a:ea typeface="+mn-ea"/>
                <a:cs typeface="+mn-cs"/>
              </a:rPr>
              <a:t>Elvaston</a:t>
            </a:r>
            <a:r>
              <a:rPr lang="en-GB" sz="1200" b="0" i="0" kern="1200" dirty="0">
                <a:solidFill>
                  <a:schemeClr val="tx1"/>
                </a:solidFill>
                <a:effectLst/>
                <a:latin typeface="+mn-lt"/>
                <a:ea typeface="+mn-ea"/>
                <a:cs typeface="+mn-cs"/>
              </a:rPr>
              <a:t>, Ill., writes to the Chicago Tribune complaining about Frank King's “insipid, unpatriotic, unmanly cartoons.” Mr. King, specimens of whose work are reproduced elsewhere in this magazine, has created a “new” Uncle Sam, flabby and corpulent and rich. Says the Tribune in reply to Mr. Todd:</a:t>
            </a:r>
            <a:br>
              <a:rPr lang="en-GB" dirty="0"/>
            </a:br>
            <a:br>
              <a:rPr lang="en-GB" dirty="0"/>
            </a:br>
            <a:r>
              <a:rPr lang="en-GB" sz="1200" b="0" i="0" kern="1200" dirty="0">
                <a:solidFill>
                  <a:schemeClr val="tx1"/>
                </a:solidFill>
                <a:effectLst/>
                <a:latin typeface="+mn-lt"/>
                <a:ea typeface="+mn-ea"/>
                <a:cs typeface="+mn-cs"/>
              </a:rPr>
              <a:t>“The cartoons of Mr. King are correct representations of Uncle Sam as he really is. They might possibly indicate a little more amiability and moral quality, both of which the spirit of this nation possesses. They could not possibly exaggerate the fact that our idealized Uncle Sam requires more tape to measure his waist than his chest.</a:t>
            </a:r>
            <a:br>
              <a:rPr lang="en-GB" dirty="0"/>
            </a:br>
            <a:br>
              <a:rPr lang="en-GB" dirty="0"/>
            </a:br>
            <a:r>
              <a:rPr lang="en-GB" sz="1200" b="0" i="0" kern="1200" dirty="0">
                <a:solidFill>
                  <a:schemeClr val="tx1"/>
                </a:solidFill>
                <a:effectLst/>
                <a:latin typeface="+mn-lt"/>
                <a:ea typeface="+mn-ea"/>
                <a:cs typeface="+mn-cs"/>
              </a:rPr>
              <a:t>“It is in a way immoral for this nation to continue to regard itself as typified by a gaunt, muscular, forgiving, but powerful figure, slow to wrath but dreadful in it; able, when aroused in just cause, to admonish and punish the lesser and brawling nations of the earth.</a:t>
            </a:r>
            <a:br>
              <a:rPr lang="en-GB" dirty="0"/>
            </a:br>
            <a:br>
              <a:rPr lang="en-GB" dirty="0"/>
            </a:br>
            <a:r>
              <a:rPr lang="en-GB" sz="1200" b="0" i="0" kern="1200" dirty="0">
                <a:solidFill>
                  <a:schemeClr val="tx1"/>
                </a:solidFill>
                <a:effectLst/>
                <a:latin typeface="+mn-lt"/>
                <a:ea typeface="+mn-ea"/>
                <a:cs typeface="+mn-cs"/>
              </a:rPr>
              <a:t>“That is the </a:t>
            </a:r>
            <a:r>
              <a:rPr lang="en-GB" sz="1200" b="0" i="0" kern="1200" dirty="0" err="1">
                <a:solidFill>
                  <a:schemeClr val="tx1"/>
                </a:solidFill>
                <a:effectLst/>
                <a:latin typeface="+mn-lt"/>
                <a:ea typeface="+mn-ea"/>
                <a:cs typeface="+mn-cs"/>
              </a:rPr>
              <a:t>favorite</a:t>
            </a:r>
            <a:r>
              <a:rPr lang="en-GB" sz="1200" b="0" i="0" kern="1200" dirty="0">
                <a:solidFill>
                  <a:schemeClr val="tx1"/>
                </a:solidFill>
                <a:effectLst/>
                <a:latin typeface="+mn-lt"/>
                <a:ea typeface="+mn-ea"/>
                <a:cs typeface="+mn-cs"/>
              </a:rPr>
              <a:t> Uncle Sam of the American imagination, and he is in truth a dreadful figure—but dreadful to the persons who believe and trust in him.</a:t>
            </a:r>
            <a:br>
              <a:rPr lang="en-GB" dirty="0"/>
            </a:br>
            <a:br>
              <a:rPr lang="en-GB" dirty="0"/>
            </a:br>
            <a:r>
              <a:rPr lang="en-GB" sz="1200" b="0" i="0" kern="1200" dirty="0">
                <a:solidFill>
                  <a:schemeClr val="tx1"/>
                </a:solidFill>
                <a:effectLst/>
                <a:latin typeface="+mn-lt"/>
                <a:ea typeface="+mn-ea"/>
                <a:cs typeface="+mn-cs"/>
              </a:rPr>
              <a:t>“The lovers of a defiant Uncle Sam are the persons who never think of themselves as sustaining a bullet wound in the abdomen. That bullet is to rip open some other abdomen, and they are to live in the gratification of a pleased dignity.</a:t>
            </a:r>
            <a:br>
              <a:rPr lang="en-GB" dirty="0"/>
            </a:br>
            <a:br>
              <a:rPr lang="en-GB" dirty="0"/>
            </a:br>
            <a:r>
              <a:rPr lang="en-GB" sz="1200" b="0" i="0" kern="1200" dirty="0">
                <a:solidFill>
                  <a:schemeClr val="tx1"/>
                </a:solidFill>
                <a:effectLst/>
                <a:latin typeface="+mn-lt"/>
                <a:ea typeface="+mn-ea"/>
                <a:cs typeface="+mn-cs"/>
              </a:rPr>
              <a:t>“The Rev. Mr. Todd's subscription does not expire for nearly a year. If he will continue that long we promise him that the cartoons of Uncle Sam will record any improvement made in the shape and disposition of Uncle Sam. We hope, knowing what new spirit is filling the American people, that by August, 1916, Uncle Sam will be not a bit less just and peaceable, but a terrific lot more able to make his righteous indignation effective.”</a:t>
            </a:r>
            <a:br>
              <a:rPr lang="en-GB" dirty="0"/>
            </a:br>
            <a:br>
              <a:rPr lang="en-GB" dirty="0"/>
            </a:br>
            <a:r>
              <a:rPr lang="en-GB" sz="1200" b="0" i="0" kern="1200" dirty="0">
                <a:solidFill>
                  <a:schemeClr val="tx1"/>
                </a:solidFill>
                <a:effectLst/>
                <a:latin typeface="+mn-lt"/>
                <a:ea typeface="+mn-ea"/>
                <a:cs typeface="+mn-cs"/>
              </a:rPr>
              <a:t>To which the Milwaukee Sentinel adds:</a:t>
            </a:r>
            <a:br>
              <a:rPr lang="en-GB" dirty="0"/>
            </a:br>
            <a:br>
              <a:rPr lang="en-GB" dirty="0"/>
            </a:br>
            <a:r>
              <a:rPr lang="en-GB" sz="1200" b="0" i="0" kern="1200" dirty="0">
                <a:solidFill>
                  <a:schemeClr val="tx1"/>
                </a:solidFill>
                <a:effectLst/>
                <a:latin typeface="+mn-lt"/>
                <a:ea typeface="+mn-ea"/>
                <a:cs typeface="+mn-cs"/>
              </a:rPr>
              <a:t>“Cartoonist King has invented an 'Uncle Sam,' new style; a figure of Falstaffian girth and obese unfitness for anything in the way of a physical encounter, to take the place of the lean, powerful and sinewy 'Sam' and ‘Jonathan' of the stock cartoon, slow to anger, but terrible as Achilles and fit to whip his weight in wildcats, when roused.</a:t>
            </a:r>
            <a:br>
              <a:rPr lang="en-GB" dirty="0"/>
            </a:br>
            <a:br>
              <a:rPr lang="en-GB" dirty="0"/>
            </a:br>
            <a:r>
              <a:rPr lang="en-GB" sz="1200" b="0" i="0" kern="1200" dirty="0">
                <a:solidFill>
                  <a:schemeClr val="tx1"/>
                </a:solidFill>
                <a:effectLst/>
                <a:latin typeface="+mn-lt"/>
                <a:ea typeface="+mn-ea"/>
                <a:cs typeface="+mn-cs"/>
              </a:rPr>
              <a:t>“Mr. Todd considers it 'unmanly and unpatriotic' to portray Uncle Sam as fat and helpless.</a:t>
            </a:r>
            <a:br>
              <a:rPr lang="en-GB" dirty="0"/>
            </a:br>
            <a:br>
              <a:rPr lang="en-GB" dirty="0"/>
            </a:br>
            <a:r>
              <a:rPr lang="en-GB" sz="1200" b="0" i="0" kern="1200" dirty="0">
                <a:solidFill>
                  <a:schemeClr val="tx1"/>
                </a:solidFill>
                <a:effectLst/>
                <a:latin typeface="+mn-lt"/>
                <a:ea typeface="+mn-ea"/>
                <a:cs typeface="+mn-cs"/>
              </a:rPr>
              <a:t>“But what about the fact, Mr. Todd? Would 'twere otherwise. The thing to do is to make it otherwise; and to impress it on this nation that it must be made otherwise, and that is the end and purpose of the offending cartoons. Mr. King is telling some hard truths in a galling and rather ribald but effective way.”</a:t>
            </a:r>
            <a:br>
              <a:rPr lang="en-GB" dirty="0"/>
            </a:br>
            <a:endParaRPr lang="en-GB" dirty="0"/>
          </a:p>
        </p:txBody>
      </p:sp>
      <p:sp>
        <p:nvSpPr>
          <p:cNvPr id="4" name="Slide Number Placeholder 3"/>
          <p:cNvSpPr>
            <a:spLocks noGrp="1"/>
          </p:cNvSpPr>
          <p:nvPr>
            <p:ph type="sldNum" sz="quarter" idx="5"/>
          </p:nvPr>
        </p:nvSpPr>
        <p:spPr/>
        <p:txBody>
          <a:bodyPr/>
          <a:lstStyle/>
          <a:p>
            <a:fld id="{8982B21C-33FA-A040-82DB-478D960B431E}" type="slidenum">
              <a:rPr lang="en-GB" smtClean="0"/>
              <a:t>10</a:t>
            </a:fld>
            <a:endParaRPr lang="en-GB"/>
          </a:p>
        </p:txBody>
      </p:sp>
    </p:spTree>
    <p:extLst>
      <p:ext uri="{BB962C8B-B14F-4D97-AF65-F5344CB8AC3E}">
        <p14:creationId xmlns:p14="http://schemas.microsoft.com/office/powerpoint/2010/main" val="152561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C6149-0231-D64E-A169-A0FED01973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D271C93-C5F6-D949-A98E-B35F07150F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5DE414E-85A9-BA4D-AA9B-B599BEC083DE}"/>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5" name="Footer Placeholder 4">
            <a:extLst>
              <a:ext uri="{FF2B5EF4-FFF2-40B4-BE49-F238E27FC236}">
                <a16:creationId xmlns:a16="http://schemas.microsoft.com/office/drawing/2014/main" id="{E9DC9903-C1DD-8A49-A378-1D860FD00E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D8CAA0-D0D8-FC45-8B4B-A6EE58729292}"/>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3337876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FB8C6-7C1E-824E-BA68-EE9E837A387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5CB8E8-790E-AF41-B3DD-1224E58BB9D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53FD31-D06F-424D-87A8-BCD2E8404AEC}"/>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5" name="Footer Placeholder 4">
            <a:extLst>
              <a:ext uri="{FF2B5EF4-FFF2-40B4-BE49-F238E27FC236}">
                <a16:creationId xmlns:a16="http://schemas.microsoft.com/office/drawing/2014/main" id="{23E0C669-DC01-A24D-95D4-F4D2C45CCE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45261B-B2F0-6D43-B668-144F591765B7}"/>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413696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E31B00-3B76-D544-A5FA-FE17993F28B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BE22EE-3DA5-7B47-A647-431FD072A3F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BE39BB-A154-C244-A62D-AEC38AF49A94}"/>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5" name="Footer Placeholder 4">
            <a:extLst>
              <a:ext uri="{FF2B5EF4-FFF2-40B4-BE49-F238E27FC236}">
                <a16:creationId xmlns:a16="http://schemas.microsoft.com/office/drawing/2014/main" id="{7E541FD5-893C-F848-903F-A3F769E194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32DCAE-DD47-8843-90E9-7BC0D4D63BF9}"/>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2813035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3FDE5-1103-AA45-A55B-30243235869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D05B5C5-A6DA-B24C-A8A3-47E49920578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9E954E-4C98-C242-A9F6-9B8401496632}"/>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5" name="Footer Placeholder 4">
            <a:extLst>
              <a:ext uri="{FF2B5EF4-FFF2-40B4-BE49-F238E27FC236}">
                <a16:creationId xmlns:a16="http://schemas.microsoft.com/office/drawing/2014/main" id="{FC9B2BA4-656F-664C-A3B9-F8E04B9323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156C8E-D295-A347-B2CD-99CA69ECD3A3}"/>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2522818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DF037-4C47-6B40-ACEC-3F85F7BCD5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A0951A8-E5D6-9D40-91BA-FFFBD58D66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5B5FE24-B40F-C84B-B0A0-1E8D17795313}"/>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5" name="Footer Placeholder 4">
            <a:extLst>
              <a:ext uri="{FF2B5EF4-FFF2-40B4-BE49-F238E27FC236}">
                <a16:creationId xmlns:a16="http://schemas.microsoft.com/office/drawing/2014/main" id="{2B0FC057-DD38-DC42-A3C2-3DCB654C82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DE24A5-50C4-3146-A2C8-45C1618D4910}"/>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283074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7BF5-B499-D94E-B529-36FCAED42A1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4BD3F16-47BD-6048-A848-365125DBF4C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ED1349E-D3CD-A544-A220-2961D844ABE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22F6AA8-77D8-BA48-BA9B-D1F879D97430}"/>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6" name="Footer Placeholder 5">
            <a:extLst>
              <a:ext uri="{FF2B5EF4-FFF2-40B4-BE49-F238E27FC236}">
                <a16:creationId xmlns:a16="http://schemas.microsoft.com/office/drawing/2014/main" id="{E17A2178-0A3D-9F42-9EA4-BC122F2EAF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4FCF1D-6D9C-8D46-8141-3D84F2E150C0}"/>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3328216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00F03-A0A5-A245-A368-78E9476B8F1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5B4424E-5D78-764A-B580-DC70FAA944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F1BF476-3275-4649-AFF5-56430AFAD2C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343B19C-AFB4-0E44-A40A-D4B011AB05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A150220-6F68-2E45-A535-89F8B2EFDE7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3F3B283-6E39-A247-839C-7E8F0C3550D7}"/>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8" name="Footer Placeholder 7">
            <a:extLst>
              <a:ext uri="{FF2B5EF4-FFF2-40B4-BE49-F238E27FC236}">
                <a16:creationId xmlns:a16="http://schemas.microsoft.com/office/drawing/2014/main" id="{3C84A2E9-A4AF-AC47-96C6-70009B778C3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AACD7EC-21F1-7145-8FF8-BA00DBAE6813}"/>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2452089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D32E4-5E6A-334D-8A60-99BD9FA431C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43FBDE7-C1BB-614D-B424-1FB2436A42FC}"/>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4" name="Footer Placeholder 3">
            <a:extLst>
              <a:ext uri="{FF2B5EF4-FFF2-40B4-BE49-F238E27FC236}">
                <a16:creationId xmlns:a16="http://schemas.microsoft.com/office/drawing/2014/main" id="{91D406C1-D39F-F548-BF5F-44CECEBA270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2F711E1-4386-204C-B43E-CDBC7D89B6EA}"/>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2337778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1424E1-AEDC-6F45-B1FD-7CCF82416EE4}"/>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3" name="Footer Placeholder 2">
            <a:extLst>
              <a:ext uri="{FF2B5EF4-FFF2-40B4-BE49-F238E27FC236}">
                <a16:creationId xmlns:a16="http://schemas.microsoft.com/office/drawing/2014/main" id="{48104B94-93AA-0342-9309-1EAB489DC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8CF6699-6D1C-8948-A71D-2D2393C77B99}"/>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3989133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DB563-1FE3-4044-AC5C-53AA7D7978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5AA588F-BB27-BB4D-9CAF-5D33960EC5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8A8CED2-8815-FC41-86D6-ED29ACBBA4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1D3885B-D30E-7F41-9787-8798055B5B5E}"/>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6" name="Footer Placeholder 5">
            <a:extLst>
              <a:ext uri="{FF2B5EF4-FFF2-40B4-BE49-F238E27FC236}">
                <a16:creationId xmlns:a16="http://schemas.microsoft.com/office/drawing/2014/main" id="{74EF87AC-7C24-6B4F-BDCF-3578503BFE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77660D2-D7D3-5A4C-8736-5D3713AAD09A}"/>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2833468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2D4F1-6F7C-C64E-A823-8598FBADAB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992FBDF-327D-7A4D-A507-9ECD499E42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1445755-026C-9F49-87BD-5AF95A3449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0C454D2-640E-7249-ACE8-3B30F4035EE1}"/>
              </a:ext>
            </a:extLst>
          </p:cNvPr>
          <p:cNvSpPr>
            <a:spLocks noGrp="1"/>
          </p:cNvSpPr>
          <p:nvPr>
            <p:ph type="dt" sz="half" idx="10"/>
          </p:nvPr>
        </p:nvSpPr>
        <p:spPr/>
        <p:txBody>
          <a:bodyPr/>
          <a:lstStyle/>
          <a:p>
            <a:fld id="{EF09134F-0668-E34A-94AE-124EA601D47C}" type="datetimeFigureOut">
              <a:rPr lang="en-GB" smtClean="0"/>
              <a:t>24/09/2020</a:t>
            </a:fld>
            <a:endParaRPr lang="en-GB"/>
          </a:p>
        </p:txBody>
      </p:sp>
      <p:sp>
        <p:nvSpPr>
          <p:cNvPr id="6" name="Footer Placeholder 5">
            <a:extLst>
              <a:ext uri="{FF2B5EF4-FFF2-40B4-BE49-F238E27FC236}">
                <a16:creationId xmlns:a16="http://schemas.microsoft.com/office/drawing/2014/main" id="{9533DBAB-DB86-B141-9C38-DCB11D7D4E3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6B6238B-FA2F-E544-BFC0-BFA7B48C2022}"/>
              </a:ext>
            </a:extLst>
          </p:cNvPr>
          <p:cNvSpPr>
            <a:spLocks noGrp="1"/>
          </p:cNvSpPr>
          <p:nvPr>
            <p:ph type="sldNum" sz="quarter" idx="12"/>
          </p:nvPr>
        </p:nvSpPr>
        <p:spPr/>
        <p:txBody>
          <a:bodyPr/>
          <a:lstStyle/>
          <a:p>
            <a:fld id="{22180458-62A5-5543-BE6E-EA60178C3EFA}" type="slidenum">
              <a:rPr lang="en-GB" smtClean="0"/>
              <a:t>‹#›</a:t>
            </a:fld>
            <a:endParaRPr lang="en-GB"/>
          </a:p>
        </p:txBody>
      </p:sp>
    </p:spTree>
    <p:extLst>
      <p:ext uri="{BB962C8B-B14F-4D97-AF65-F5344CB8AC3E}">
        <p14:creationId xmlns:p14="http://schemas.microsoft.com/office/powerpoint/2010/main" val="2444385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F82BBE-9509-094A-9709-9AE1F594C9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D980B9-B062-6C41-B825-877CE856D3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47046A8-174A-6340-8CFA-5AB0CD9F0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09134F-0668-E34A-94AE-124EA601D47C}" type="datetimeFigureOut">
              <a:rPr lang="en-GB" smtClean="0"/>
              <a:t>24/09/2020</a:t>
            </a:fld>
            <a:endParaRPr lang="en-GB"/>
          </a:p>
        </p:txBody>
      </p:sp>
      <p:sp>
        <p:nvSpPr>
          <p:cNvPr id="5" name="Footer Placeholder 4">
            <a:extLst>
              <a:ext uri="{FF2B5EF4-FFF2-40B4-BE49-F238E27FC236}">
                <a16:creationId xmlns:a16="http://schemas.microsoft.com/office/drawing/2014/main" id="{0D157C84-4440-9D43-BC21-8CAEE1A463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6AA3C94-D984-D94F-A18D-F7949C4286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180458-62A5-5543-BE6E-EA60178C3EFA}" type="slidenum">
              <a:rPr lang="en-GB" smtClean="0"/>
              <a:t>‹#›</a:t>
            </a:fld>
            <a:endParaRPr lang="en-GB"/>
          </a:p>
        </p:txBody>
      </p:sp>
    </p:spTree>
    <p:extLst>
      <p:ext uri="{BB962C8B-B14F-4D97-AF65-F5344CB8AC3E}">
        <p14:creationId xmlns:p14="http://schemas.microsoft.com/office/powerpoint/2010/main" val="2941815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hyperlink" Target="https://www.cdc.gov/obesity/data/prevalence-maps.html" TargetMode="External"/><Relationship Id="rId5" Type="http://schemas.openxmlformats.org/officeDocument/2006/relationships/image" Target="../media/image19.jpg"/><Relationship Id="rId4" Type="http://schemas.openxmlformats.org/officeDocument/2006/relationships/image" Target="../media/image18.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wellcomelibrary.org/item/b16239246#?c=0&amp;m=0&amp;s=0&amp;cv=0&amp;z=-0.5279%2C-0.0379%2C2.0557%2C0.7573" TargetMode="External"/><Relationship Id="rId2" Type="http://schemas.openxmlformats.org/officeDocument/2006/relationships/hyperlink" Target="https://wellcomelibrary.org/collections/digital-collections/makers-of-modern-genetics/digitised-archives/eugenics-society/" TargetMode="External"/><Relationship Id="rId1" Type="http://schemas.openxmlformats.org/officeDocument/2006/relationships/slideLayout" Target="../slideLayouts/slideLayout5.xml"/><Relationship Id="rId5" Type="http://schemas.openxmlformats.org/officeDocument/2006/relationships/image" Target="../media/image22.jp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5.xml"/><Relationship Id="rId6" Type="http://schemas.openxmlformats.org/officeDocument/2006/relationships/hyperlink" Target="https://credo.library.umass.edu/view/full/muph051-s01b-i00361" TargetMode="External"/><Relationship Id="rId5" Type="http://schemas.openxmlformats.org/officeDocument/2006/relationships/image" Target="../media/image26.jpg"/><Relationship Id="rId4" Type="http://schemas.openxmlformats.org/officeDocument/2006/relationships/image" Target="../media/image25.jpg"/></Relationships>
</file>

<file path=ppt/slides/_rels/slide15.xml.rels><?xml version="1.0" encoding="UTF-8" standalone="yes"?>
<Relationships xmlns="http://schemas.openxmlformats.org/package/2006/relationships"><Relationship Id="rId3" Type="http://schemas.openxmlformats.org/officeDocument/2006/relationships/hyperlink" Target="https://americanhistory.si.edu/collections/subjects" TargetMode="External"/><Relationship Id="rId2" Type="http://schemas.openxmlformats.org/officeDocument/2006/relationships/hyperlink" Target="https://www.theatlantic.com/magazine/archive/2007/11/the-war-on-fat/306506/" TargetMode="External"/><Relationship Id="rId1" Type="http://schemas.openxmlformats.org/officeDocument/2006/relationships/slideLayout" Target="../slideLayouts/slideLayout2.xml"/><Relationship Id="rId5" Type="http://schemas.openxmlformats.org/officeDocument/2006/relationships/hyperlink" Target="http://blog.royalhistsoc.org/2020/09/07/photographs-sensitive-sources/" TargetMode="External"/><Relationship Id="rId4" Type="http://schemas.openxmlformats.org/officeDocument/2006/relationships/hyperlink" Target="https://www.sciencemuseum.org.uk/objects-and-storie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lrb.co.uk/the-paper/v28/n16/ian-hacking/making-up-peopl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tiff"/><Relationship Id="rId4" Type="http://schemas.openxmlformats.org/officeDocument/2006/relationships/hyperlink" Target="https://witness2fashion.wordpress.com/?s=dangerous+to+be+skinn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A9065-7DA6-B348-9E6F-37DBACFCB234}"/>
              </a:ext>
            </a:extLst>
          </p:cNvPr>
          <p:cNvSpPr>
            <a:spLocks noGrp="1"/>
          </p:cNvSpPr>
          <p:nvPr>
            <p:ph type="ctrTitle"/>
          </p:nvPr>
        </p:nvSpPr>
        <p:spPr>
          <a:xfrm>
            <a:off x="2017986" y="667327"/>
            <a:ext cx="9144000" cy="2387600"/>
          </a:xfrm>
        </p:spPr>
        <p:txBody>
          <a:bodyPr>
            <a:normAutofit fontScale="90000"/>
          </a:bodyPr>
          <a:lstStyle/>
          <a:p>
            <a:r>
              <a:rPr lang="en-GB" dirty="0"/>
              <a:t>Making the Modern World: Health, Medicine and Modernity</a:t>
            </a:r>
          </a:p>
        </p:txBody>
      </p:sp>
      <p:sp>
        <p:nvSpPr>
          <p:cNvPr id="3" name="Subtitle 2">
            <a:extLst>
              <a:ext uri="{FF2B5EF4-FFF2-40B4-BE49-F238E27FC236}">
                <a16:creationId xmlns:a16="http://schemas.microsoft.com/office/drawing/2014/main" id="{381253B0-2D7C-1A45-9B7C-FBE7F3391AD2}"/>
              </a:ext>
            </a:extLst>
          </p:cNvPr>
          <p:cNvSpPr>
            <a:spLocks noGrp="1"/>
          </p:cNvSpPr>
          <p:nvPr>
            <p:ph type="subTitle" idx="1"/>
          </p:nvPr>
        </p:nvSpPr>
        <p:spPr>
          <a:xfrm>
            <a:off x="1807779" y="3322009"/>
            <a:ext cx="9144000" cy="1655762"/>
          </a:xfrm>
        </p:spPr>
        <p:txBody>
          <a:bodyPr>
            <a:noAutofit/>
          </a:bodyPr>
          <a:lstStyle/>
          <a:p>
            <a:r>
              <a:rPr lang="en-GB" sz="3600" dirty="0"/>
              <a:t>Part 2: Making up (sick) people</a:t>
            </a:r>
          </a:p>
          <a:p>
            <a:r>
              <a:rPr lang="en-GB" sz="3600" dirty="0"/>
              <a:t>Roberta Bivins</a:t>
            </a:r>
          </a:p>
          <a:p>
            <a:r>
              <a:rPr lang="en-GB" sz="3600" dirty="0"/>
              <a:t>Office H3.30</a:t>
            </a:r>
          </a:p>
          <a:p>
            <a:r>
              <a:rPr lang="en-GB" sz="3600" dirty="0"/>
              <a:t>Email: </a:t>
            </a:r>
            <a:r>
              <a:rPr lang="en-GB" sz="3600" dirty="0" err="1"/>
              <a:t>r.bivins@warwick.ac.uk</a:t>
            </a:r>
            <a:endParaRPr lang="en-GB" sz="3600" dirty="0"/>
          </a:p>
        </p:txBody>
      </p:sp>
      <p:pic>
        <p:nvPicPr>
          <p:cNvPr id="5" name="Content Placeholder 6">
            <a:extLst>
              <a:ext uri="{FF2B5EF4-FFF2-40B4-BE49-F238E27FC236}">
                <a16:creationId xmlns:a16="http://schemas.microsoft.com/office/drawing/2014/main" id="{E756A71B-4DFC-F047-86CD-67C8D9ABD0C1}"/>
              </a:ext>
            </a:extLst>
          </p:cNvPr>
          <p:cNvPicPr>
            <a:picLocks noChangeAspect="1"/>
          </p:cNvPicPr>
          <p:nvPr/>
        </p:nvPicPr>
        <p:blipFill rotWithShape="1">
          <a:blip r:embed="rId2"/>
          <a:srcRect l="16069" t="31716" r="22344" b="21123"/>
          <a:stretch/>
        </p:blipFill>
        <p:spPr>
          <a:xfrm>
            <a:off x="9837682" y="4598085"/>
            <a:ext cx="2228194" cy="2052145"/>
          </a:xfrm>
          <a:prstGeom prst="rect">
            <a:avLst/>
          </a:prstGeom>
          <a:ln>
            <a:solidFill>
              <a:schemeClr val="accent1"/>
            </a:solidFill>
          </a:ln>
        </p:spPr>
      </p:pic>
      <p:sp>
        <p:nvSpPr>
          <p:cNvPr id="6" name="Oval Callout 5">
            <a:extLst>
              <a:ext uri="{FF2B5EF4-FFF2-40B4-BE49-F238E27FC236}">
                <a16:creationId xmlns:a16="http://schemas.microsoft.com/office/drawing/2014/main" id="{5393EFFA-006C-8B4D-87FC-B5E08D221323}"/>
              </a:ext>
            </a:extLst>
          </p:cNvPr>
          <p:cNvSpPr/>
          <p:nvPr/>
        </p:nvSpPr>
        <p:spPr>
          <a:xfrm>
            <a:off x="8397765" y="5749350"/>
            <a:ext cx="1545021" cy="1008993"/>
          </a:xfrm>
          <a:prstGeom prst="wedgeEllipseCallout">
            <a:avLst>
              <a:gd name="adj1" fmla="val 102976"/>
              <a:gd name="adj2" fmla="val -57292"/>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Hi: it’s me again!</a:t>
            </a:r>
          </a:p>
        </p:txBody>
      </p:sp>
    </p:spTree>
    <p:extLst>
      <p:ext uri="{BB962C8B-B14F-4D97-AF65-F5344CB8AC3E}">
        <p14:creationId xmlns:p14="http://schemas.microsoft.com/office/powerpoint/2010/main" val="977498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7BD2F-525F-784C-92FD-00F1B6B7CABE}"/>
              </a:ext>
            </a:extLst>
          </p:cNvPr>
          <p:cNvSpPr txBox="1">
            <a:spLocks/>
          </p:cNvSpPr>
          <p:nvPr/>
        </p:nvSpPr>
        <p:spPr>
          <a:xfrm>
            <a:off x="28747" y="77570"/>
            <a:ext cx="5654722" cy="7816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t>… to unpatriotic obesity...</a:t>
            </a:r>
          </a:p>
        </p:txBody>
      </p:sp>
      <p:sp>
        <p:nvSpPr>
          <p:cNvPr id="3" name="Content Placeholder 2">
            <a:extLst>
              <a:ext uri="{FF2B5EF4-FFF2-40B4-BE49-F238E27FC236}">
                <a16:creationId xmlns:a16="http://schemas.microsoft.com/office/drawing/2014/main" id="{945C08F7-AE80-3E47-806E-0431FD34B774}"/>
              </a:ext>
            </a:extLst>
          </p:cNvPr>
          <p:cNvSpPr txBox="1">
            <a:spLocks/>
          </p:cNvSpPr>
          <p:nvPr/>
        </p:nvSpPr>
        <p:spPr>
          <a:xfrm>
            <a:off x="8008883" y="5020267"/>
            <a:ext cx="4183117" cy="1728876"/>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“Obesity, or excessive corpulence, is not only an unlovely condition, it is a dangerous condition: it increases susceptibility to a number of diseases . . . [and] reduces life expectancy.” </a:t>
            </a:r>
          </a:p>
          <a:p>
            <a:pPr marL="0" indent="0" algn="r">
              <a:buFont typeface="Arial" panose="020B0604020202020204" pitchFamily="34" charset="0"/>
              <a:buNone/>
            </a:pPr>
            <a:r>
              <a:rPr lang="en-US" dirty="0"/>
              <a:t>Michael G. Wohl (1945: 791) Temple University School of Medicine </a:t>
            </a:r>
          </a:p>
          <a:p>
            <a:pPr marL="0" indent="0" algn="r">
              <a:buFont typeface="Arial" panose="020B0604020202020204" pitchFamily="34" charset="0"/>
              <a:buNone/>
            </a:pPr>
            <a:endParaRPr lang="en-US" dirty="0"/>
          </a:p>
          <a:p>
            <a:endParaRPr lang="en-US" dirty="0"/>
          </a:p>
        </p:txBody>
      </p:sp>
      <p:pic>
        <p:nvPicPr>
          <p:cNvPr id="7" name="Picture 6">
            <a:extLst>
              <a:ext uri="{FF2B5EF4-FFF2-40B4-BE49-F238E27FC236}">
                <a16:creationId xmlns:a16="http://schemas.microsoft.com/office/drawing/2014/main" id="{68056128-9139-A846-99C4-F21B88FFA6B1}"/>
              </a:ext>
            </a:extLst>
          </p:cNvPr>
          <p:cNvPicPr>
            <a:picLocks noChangeAspect="1"/>
          </p:cNvPicPr>
          <p:nvPr/>
        </p:nvPicPr>
        <p:blipFill>
          <a:blip r:embed="rId3"/>
          <a:stretch>
            <a:fillRect/>
          </a:stretch>
        </p:blipFill>
        <p:spPr>
          <a:xfrm>
            <a:off x="8500396" y="195812"/>
            <a:ext cx="2805152" cy="4598973"/>
          </a:xfrm>
          <a:prstGeom prst="rect">
            <a:avLst/>
          </a:prstGeom>
        </p:spPr>
      </p:pic>
      <p:pic>
        <p:nvPicPr>
          <p:cNvPr id="9" name="Picture 8">
            <a:extLst>
              <a:ext uri="{FF2B5EF4-FFF2-40B4-BE49-F238E27FC236}">
                <a16:creationId xmlns:a16="http://schemas.microsoft.com/office/drawing/2014/main" id="{FDD37624-AB0A-0445-A8D2-23DC8DC677D8}"/>
              </a:ext>
            </a:extLst>
          </p:cNvPr>
          <p:cNvPicPr>
            <a:picLocks noChangeAspect="1"/>
          </p:cNvPicPr>
          <p:nvPr/>
        </p:nvPicPr>
        <p:blipFill>
          <a:blip r:embed="rId4"/>
          <a:stretch>
            <a:fillRect/>
          </a:stretch>
        </p:blipFill>
        <p:spPr>
          <a:xfrm>
            <a:off x="28746" y="859222"/>
            <a:ext cx="4235825" cy="5430328"/>
          </a:xfrm>
          <a:prstGeom prst="rect">
            <a:avLst/>
          </a:prstGeom>
        </p:spPr>
      </p:pic>
      <p:sp>
        <p:nvSpPr>
          <p:cNvPr id="10" name="TextBox 9">
            <a:extLst>
              <a:ext uri="{FF2B5EF4-FFF2-40B4-BE49-F238E27FC236}">
                <a16:creationId xmlns:a16="http://schemas.microsoft.com/office/drawing/2014/main" id="{E886B33A-003A-314F-9E62-CE79E6AE0CB8}"/>
              </a:ext>
            </a:extLst>
          </p:cNvPr>
          <p:cNvSpPr txBox="1"/>
          <p:nvPr/>
        </p:nvSpPr>
        <p:spPr>
          <a:xfrm>
            <a:off x="4264571" y="758230"/>
            <a:ext cx="3233509" cy="5909310"/>
          </a:xfrm>
          <a:prstGeom prst="rect">
            <a:avLst/>
          </a:prstGeom>
          <a:noFill/>
        </p:spPr>
        <p:txBody>
          <a:bodyPr wrap="square" rtlCol="0">
            <a:spAutoFit/>
          </a:bodyPr>
          <a:lstStyle/>
          <a:p>
            <a:r>
              <a:rPr lang="en-GB" dirty="0"/>
              <a:t>“The cartoons of Mr. King are correct representations of Uncle Sam as he really is. They might possibly indicate a little more amiability and moral quality, both of which the spirit of this nation possesses. They could not possibly exaggerate the fact that our idealized Uncle Sam requires more tape to measure his waist than his chest. …It is in a way immoral for this nation to continue to regard itself as typified by a gaunt, muscular, forgiving, but powerful figure… able, when aroused in just cause, to admonish and punish the lesser and brawling nations of the earth …” </a:t>
            </a:r>
          </a:p>
          <a:p>
            <a:pPr algn="r"/>
            <a:r>
              <a:rPr lang="en-GB" dirty="0"/>
              <a:t>Editors, Chicago Tribune, November 1915</a:t>
            </a:r>
          </a:p>
        </p:txBody>
      </p:sp>
    </p:spTree>
    <p:extLst>
      <p:ext uri="{BB962C8B-B14F-4D97-AF65-F5344CB8AC3E}">
        <p14:creationId xmlns:p14="http://schemas.microsoft.com/office/powerpoint/2010/main" val="1368349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B2A07-0711-D94C-9B45-27D3D6EC9EB3}"/>
              </a:ext>
            </a:extLst>
          </p:cNvPr>
          <p:cNvSpPr>
            <a:spLocks noGrp="1"/>
          </p:cNvSpPr>
          <p:nvPr>
            <p:ph type="title" idx="4294967295"/>
          </p:nvPr>
        </p:nvSpPr>
        <p:spPr>
          <a:xfrm>
            <a:off x="0" y="62427"/>
            <a:ext cx="6618161" cy="915035"/>
          </a:xfrm>
        </p:spPr>
        <p:txBody>
          <a:bodyPr>
            <a:normAutofit/>
          </a:bodyPr>
          <a:lstStyle/>
          <a:p>
            <a:r>
              <a:rPr lang="en-GB" dirty="0"/>
              <a:t>…to the ‘obesity epidemic’</a:t>
            </a:r>
          </a:p>
        </p:txBody>
      </p:sp>
      <p:pic>
        <p:nvPicPr>
          <p:cNvPr id="13" name="Content Placeholder 6" descr="ObesityEpidemicTimeCovers.jpg">
            <a:extLst>
              <a:ext uri="{FF2B5EF4-FFF2-40B4-BE49-F238E27FC236}">
                <a16:creationId xmlns:a16="http://schemas.microsoft.com/office/drawing/2014/main" id="{24C66411-04A8-0D4D-A914-12BE125624CB}"/>
              </a:ext>
            </a:extLst>
          </p:cNvPr>
          <p:cNvPicPr>
            <a:picLocks noChangeAspect="1"/>
          </p:cNvPicPr>
          <p:nvPr/>
        </p:nvPicPr>
        <p:blipFill rotWithShape="1">
          <a:blip r:embed="rId3">
            <a:extLst>
              <a:ext uri="{28A0092B-C50C-407E-A947-70E740481C1C}">
                <a14:useLocalDpi xmlns:a14="http://schemas.microsoft.com/office/drawing/2010/main" val="0"/>
              </a:ext>
            </a:extLst>
          </a:blip>
          <a:srcRect t="704" b="1810"/>
          <a:stretch/>
        </p:blipFill>
        <p:spPr>
          <a:xfrm>
            <a:off x="231957" y="811925"/>
            <a:ext cx="6386204" cy="2916621"/>
          </a:xfrm>
          <a:prstGeom prst="rect">
            <a:avLst/>
          </a:prstGeom>
        </p:spPr>
      </p:pic>
      <p:pic>
        <p:nvPicPr>
          <p:cNvPr id="14" name="Picture 13">
            <a:extLst>
              <a:ext uri="{FF2B5EF4-FFF2-40B4-BE49-F238E27FC236}">
                <a16:creationId xmlns:a16="http://schemas.microsoft.com/office/drawing/2014/main" id="{CC04EE1E-3846-2E4E-AA0B-35D21226C4D7}"/>
              </a:ext>
            </a:extLst>
          </p:cNvPr>
          <p:cNvPicPr>
            <a:picLocks noChangeAspect="1"/>
          </p:cNvPicPr>
          <p:nvPr/>
        </p:nvPicPr>
        <p:blipFill>
          <a:blip r:embed="rId4"/>
          <a:stretch>
            <a:fillRect/>
          </a:stretch>
        </p:blipFill>
        <p:spPr>
          <a:xfrm>
            <a:off x="7039303" y="75851"/>
            <a:ext cx="4968665" cy="3547995"/>
          </a:xfrm>
          <a:prstGeom prst="rect">
            <a:avLst/>
          </a:prstGeom>
        </p:spPr>
      </p:pic>
      <p:pic>
        <p:nvPicPr>
          <p:cNvPr id="4" name="Picture 3">
            <a:extLst>
              <a:ext uri="{FF2B5EF4-FFF2-40B4-BE49-F238E27FC236}">
                <a16:creationId xmlns:a16="http://schemas.microsoft.com/office/drawing/2014/main" id="{BD289E79-E593-0E4C-8FB2-71CC742B31EC}"/>
              </a:ext>
            </a:extLst>
          </p:cNvPr>
          <p:cNvPicPr>
            <a:picLocks noChangeAspect="1"/>
          </p:cNvPicPr>
          <p:nvPr/>
        </p:nvPicPr>
        <p:blipFill>
          <a:blip r:embed="rId5"/>
          <a:stretch>
            <a:fillRect/>
          </a:stretch>
        </p:blipFill>
        <p:spPr>
          <a:xfrm>
            <a:off x="953814" y="3805048"/>
            <a:ext cx="4942490" cy="2648351"/>
          </a:xfrm>
          <a:prstGeom prst="rect">
            <a:avLst/>
          </a:prstGeom>
        </p:spPr>
      </p:pic>
      <p:sp>
        <p:nvSpPr>
          <p:cNvPr id="5" name="Rectangle 4">
            <a:extLst>
              <a:ext uri="{FF2B5EF4-FFF2-40B4-BE49-F238E27FC236}">
                <a16:creationId xmlns:a16="http://schemas.microsoft.com/office/drawing/2014/main" id="{11D32918-9939-5C4A-B42F-9478DF9B3085}"/>
              </a:ext>
            </a:extLst>
          </p:cNvPr>
          <p:cNvSpPr/>
          <p:nvPr/>
        </p:nvSpPr>
        <p:spPr>
          <a:xfrm>
            <a:off x="749579" y="6529901"/>
            <a:ext cx="5616346" cy="369332"/>
          </a:xfrm>
          <a:prstGeom prst="rect">
            <a:avLst/>
          </a:prstGeom>
        </p:spPr>
        <p:txBody>
          <a:bodyPr wrap="none">
            <a:spAutoFit/>
          </a:bodyPr>
          <a:lstStyle/>
          <a:p>
            <a:r>
              <a:rPr lang="en-GB" dirty="0">
                <a:hlinkClick r:id="rId6"/>
              </a:rPr>
              <a:t>https://www.cdc.gov/obesity/data/prevalence-maps.html</a:t>
            </a:r>
            <a:endParaRPr lang="en-GB" dirty="0"/>
          </a:p>
        </p:txBody>
      </p:sp>
      <p:pic>
        <p:nvPicPr>
          <p:cNvPr id="7" name="Picture 6">
            <a:extLst>
              <a:ext uri="{FF2B5EF4-FFF2-40B4-BE49-F238E27FC236}">
                <a16:creationId xmlns:a16="http://schemas.microsoft.com/office/drawing/2014/main" id="{CBA56A63-8789-DB41-A2D0-91D102C7469D}"/>
              </a:ext>
            </a:extLst>
          </p:cNvPr>
          <p:cNvPicPr>
            <a:picLocks noChangeAspect="1"/>
          </p:cNvPicPr>
          <p:nvPr/>
        </p:nvPicPr>
        <p:blipFill>
          <a:blip r:embed="rId7"/>
          <a:stretch>
            <a:fillRect/>
          </a:stretch>
        </p:blipFill>
        <p:spPr>
          <a:xfrm>
            <a:off x="7437230" y="3805048"/>
            <a:ext cx="4444614" cy="2963077"/>
          </a:xfrm>
          <a:prstGeom prst="rect">
            <a:avLst/>
          </a:prstGeom>
        </p:spPr>
      </p:pic>
      <p:sp>
        <p:nvSpPr>
          <p:cNvPr id="8" name="TextBox 7">
            <a:extLst>
              <a:ext uri="{FF2B5EF4-FFF2-40B4-BE49-F238E27FC236}">
                <a16:creationId xmlns:a16="http://schemas.microsoft.com/office/drawing/2014/main" id="{21512FE6-3B9D-1A44-B194-756C6CEC3205}"/>
              </a:ext>
            </a:extLst>
          </p:cNvPr>
          <p:cNvSpPr txBox="1"/>
          <p:nvPr/>
        </p:nvSpPr>
        <p:spPr>
          <a:xfrm>
            <a:off x="7111510" y="3623846"/>
            <a:ext cx="4972758" cy="338554"/>
          </a:xfrm>
          <a:prstGeom prst="rect">
            <a:avLst/>
          </a:prstGeom>
          <a:noFill/>
        </p:spPr>
        <p:txBody>
          <a:bodyPr wrap="square" rtlCol="0">
            <a:spAutoFit/>
          </a:bodyPr>
          <a:lstStyle/>
          <a:p>
            <a:r>
              <a:rPr lang="en-GB" sz="1600" dirty="0"/>
              <a:t>Andrew Davey, ‘UK, the Fat Man of Europe’, </a:t>
            </a:r>
            <a:r>
              <a:rPr lang="en-GB" sz="1600" i="1" dirty="0"/>
              <a:t>The Sun </a:t>
            </a:r>
            <a:r>
              <a:rPr lang="en-GB" sz="1600" dirty="0"/>
              <a:t>2010 </a:t>
            </a:r>
          </a:p>
        </p:txBody>
      </p:sp>
    </p:spTree>
    <p:extLst>
      <p:ext uri="{BB962C8B-B14F-4D97-AF65-F5344CB8AC3E}">
        <p14:creationId xmlns:p14="http://schemas.microsoft.com/office/powerpoint/2010/main" val="1701236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59178-F03B-6E43-B009-AF4701000A77}"/>
              </a:ext>
            </a:extLst>
          </p:cNvPr>
          <p:cNvSpPr>
            <a:spLocks noGrp="1"/>
          </p:cNvSpPr>
          <p:nvPr>
            <p:ph type="title"/>
          </p:nvPr>
        </p:nvSpPr>
        <p:spPr/>
        <p:txBody>
          <a:bodyPr/>
          <a:lstStyle/>
          <a:p>
            <a:r>
              <a:rPr lang="en-GB" dirty="0"/>
              <a:t>A word about the readings…</a:t>
            </a:r>
          </a:p>
        </p:txBody>
      </p:sp>
      <p:sp>
        <p:nvSpPr>
          <p:cNvPr id="4" name="Content Placeholder 3">
            <a:extLst>
              <a:ext uri="{FF2B5EF4-FFF2-40B4-BE49-F238E27FC236}">
                <a16:creationId xmlns:a16="http://schemas.microsoft.com/office/drawing/2014/main" id="{7BB91B58-F985-8941-881F-54F99372DC05}"/>
              </a:ext>
            </a:extLst>
          </p:cNvPr>
          <p:cNvSpPr>
            <a:spLocks noGrp="1"/>
          </p:cNvSpPr>
          <p:nvPr>
            <p:ph sz="half" idx="1"/>
          </p:nvPr>
        </p:nvSpPr>
        <p:spPr/>
        <p:txBody>
          <a:bodyPr>
            <a:normAutofit fontScale="77500" lnSpcReduction="20000"/>
          </a:bodyPr>
          <a:lstStyle/>
          <a:p>
            <a:pPr marL="0" indent="0">
              <a:buNone/>
            </a:pPr>
            <a:r>
              <a:rPr lang="en-GB" u="sng" dirty="0"/>
              <a:t>Arlene Tuchman</a:t>
            </a:r>
          </a:p>
          <a:p>
            <a:r>
              <a:rPr lang="en-GB" dirty="0"/>
              <a:t>Classic historical approach to a topic – in this case, related to 20</a:t>
            </a:r>
            <a:r>
              <a:rPr lang="en-GB" baseline="30000" dirty="0"/>
              <a:t>th</a:t>
            </a:r>
            <a:r>
              <a:rPr lang="en-GB" dirty="0"/>
              <a:t> c. biomedicine. So be prepared for a section setting up the ‘facts on the ground’ and establishing the historical and intellectual context. There will be names, dates and lots of footnotes setting the scene!</a:t>
            </a:r>
          </a:p>
          <a:p>
            <a:r>
              <a:rPr lang="en-GB" dirty="0"/>
              <a:t>Once that strong platform is in place, Tuchman gets to the ‘good’ stuff – the interpretation of her evidence, and answering the question, ‘Why weren’t diabetics a problem for eugenics?’ Look out for class and race here…</a:t>
            </a:r>
          </a:p>
        </p:txBody>
      </p:sp>
      <p:sp>
        <p:nvSpPr>
          <p:cNvPr id="5" name="Content Placeholder 4">
            <a:extLst>
              <a:ext uri="{FF2B5EF4-FFF2-40B4-BE49-F238E27FC236}">
                <a16:creationId xmlns:a16="http://schemas.microsoft.com/office/drawing/2014/main" id="{AF0B0275-BD0B-514B-B440-C85CCF245F77}"/>
              </a:ext>
            </a:extLst>
          </p:cNvPr>
          <p:cNvSpPr>
            <a:spLocks noGrp="1"/>
          </p:cNvSpPr>
          <p:nvPr>
            <p:ph sz="half" idx="2"/>
          </p:nvPr>
        </p:nvSpPr>
        <p:spPr/>
        <p:txBody>
          <a:bodyPr>
            <a:normAutofit fontScale="77500" lnSpcReduction="20000"/>
          </a:bodyPr>
          <a:lstStyle/>
          <a:p>
            <a:pPr marL="0" indent="0">
              <a:buNone/>
            </a:pPr>
            <a:r>
              <a:rPr lang="en-GB" u="sng" dirty="0"/>
              <a:t>J. Eric Oliver</a:t>
            </a:r>
          </a:p>
          <a:p>
            <a:r>
              <a:rPr lang="en-GB" dirty="0"/>
              <a:t>On the flip side, here is a classic political science approach to biomedicine, using it as a lens to scrutinize and map the political sphere: look out for broad arguments first, direct evidence later, and a lot less specificity. If you are Joint Honours student, think about the differences in style and content between your disciplines when you are writing your own essays.</a:t>
            </a:r>
          </a:p>
          <a:p>
            <a:r>
              <a:rPr lang="en-GB" dirty="0"/>
              <a:t>Look too at how Oliver uses visual evidence and analogy (ideas=viruses) alongside textual and other forms of evidence.</a:t>
            </a:r>
          </a:p>
        </p:txBody>
      </p:sp>
    </p:spTree>
    <p:extLst>
      <p:ext uri="{BB962C8B-B14F-4D97-AF65-F5344CB8AC3E}">
        <p14:creationId xmlns:p14="http://schemas.microsoft.com/office/powerpoint/2010/main" val="2025174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50AE3-1229-5B42-8B76-8AD008F737CE}"/>
              </a:ext>
            </a:extLst>
          </p:cNvPr>
          <p:cNvSpPr>
            <a:spLocks noGrp="1"/>
          </p:cNvSpPr>
          <p:nvPr>
            <p:ph type="title"/>
          </p:nvPr>
        </p:nvSpPr>
        <p:spPr>
          <a:xfrm>
            <a:off x="868068" y="91747"/>
            <a:ext cx="7086780" cy="1325563"/>
          </a:xfrm>
        </p:spPr>
        <p:txBody>
          <a:bodyPr/>
          <a:lstStyle/>
          <a:p>
            <a:r>
              <a:rPr lang="en-GB" dirty="0"/>
              <a:t>Seminar conversation starters (to go with Tuchman reading)</a:t>
            </a:r>
          </a:p>
        </p:txBody>
      </p:sp>
      <p:sp>
        <p:nvSpPr>
          <p:cNvPr id="4" name="Text Placeholder 3">
            <a:extLst>
              <a:ext uri="{FF2B5EF4-FFF2-40B4-BE49-F238E27FC236}">
                <a16:creationId xmlns:a16="http://schemas.microsoft.com/office/drawing/2014/main" id="{1EF4E252-6094-F84F-ADBB-659B210E369E}"/>
              </a:ext>
            </a:extLst>
          </p:cNvPr>
          <p:cNvSpPr>
            <a:spLocks noGrp="1"/>
          </p:cNvSpPr>
          <p:nvPr>
            <p:ph type="body" idx="1"/>
          </p:nvPr>
        </p:nvSpPr>
        <p:spPr>
          <a:xfrm>
            <a:off x="593889" y="5530356"/>
            <a:ext cx="6994688" cy="1190324"/>
          </a:xfrm>
        </p:spPr>
        <p:txBody>
          <a:bodyPr>
            <a:normAutofit fontScale="62500" lnSpcReduction="20000"/>
          </a:bodyPr>
          <a:lstStyle/>
          <a:p>
            <a:r>
              <a:rPr lang="en-GB" dirty="0"/>
              <a:t>Learn more about this image here! Start practicing your research skills by finding out the producer and date of this poster for seminar… </a:t>
            </a:r>
            <a:r>
              <a:rPr lang="en-GB" dirty="0">
                <a:hlinkClick r:id="rId2"/>
              </a:rPr>
              <a:t>https://wellcomelibrary.org/collections/digital-collections/makers-of-modern-genetics/digitised-archives/eugenics-society/</a:t>
            </a:r>
            <a:r>
              <a:rPr lang="en-GB" dirty="0"/>
              <a:t> and </a:t>
            </a:r>
            <a:r>
              <a:rPr lang="en-GB" dirty="0">
                <a:hlinkClick r:id="rId3"/>
              </a:rPr>
              <a:t>https://wellcomelibrary.org/item/b16239246#?c=0&amp;m=0&amp;s=0&amp;cv=0&amp;z=-0.5279%2C-0.0379%2C2.0557%2C0.7573</a:t>
            </a:r>
            <a:endParaRPr lang="en-GB" dirty="0"/>
          </a:p>
        </p:txBody>
      </p:sp>
      <p:pic>
        <p:nvPicPr>
          <p:cNvPr id="9" name="Content Placeholder 8">
            <a:extLst>
              <a:ext uri="{FF2B5EF4-FFF2-40B4-BE49-F238E27FC236}">
                <a16:creationId xmlns:a16="http://schemas.microsoft.com/office/drawing/2014/main" id="{9684E37D-D44F-E44C-B63B-2A3F778C3E98}"/>
              </a:ext>
            </a:extLst>
          </p:cNvPr>
          <p:cNvPicPr>
            <a:picLocks noGrp="1" noChangeAspect="1"/>
          </p:cNvPicPr>
          <p:nvPr>
            <p:ph sz="half" idx="2"/>
          </p:nvPr>
        </p:nvPicPr>
        <p:blipFill>
          <a:blip r:embed="rId4"/>
          <a:stretch>
            <a:fillRect/>
          </a:stretch>
        </p:blipFill>
        <p:spPr>
          <a:xfrm>
            <a:off x="765827" y="1469967"/>
            <a:ext cx="6252389" cy="4060389"/>
          </a:xfrm>
        </p:spPr>
      </p:pic>
      <p:sp>
        <p:nvSpPr>
          <p:cNvPr id="6" name="Text Placeholder 5">
            <a:extLst>
              <a:ext uri="{FF2B5EF4-FFF2-40B4-BE49-F238E27FC236}">
                <a16:creationId xmlns:a16="http://schemas.microsoft.com/office/drawing/2014/main" id="{5BDCE604-EE23-824D-A203-DD62E44D7F05}"/>
              </a:ext>
            </a:extLst>
          </p:cNvPr>
          <p:cNvSpPr>
            <a:spLocks noGrp="1"/>
          </p:cNvSpPr>
          <p:nvPr>
            <p:ph type="body" sz="quarter" idx="3"/>
          </p:nvPr>
        </p:nvSpPr>
        <p:spPr>
          <a:xfrm>
            <a:off x="7772171" y="5896768"/>
            <a:ext cx="4129972" cy="823912"/>
          </a:xfrm>
        </p:spPr>
        <p:txBody>
          <a:bodyPr>
            <a:normAutofit fontScale="62500" lnSpcReduction="20000"/>
          </a:bodyPr>
          <a:lstStyle/>
          <a:p>
            <a:r>
              <a:rPr lang="en-GB" dirty="0"/>
              <a:t>This American 1938 life insurance ad tells us a lot about perceptions of diabetes and diabetics. Does it fit with Tuchman’s claims?</a:t>
            </a:r>
          </a:p>
        </p:txBody>
      </p:sp>
      <p:pic>
        <p:nvPicPr>
          <p:cNvPr id="11" name="Content Placeholder 10">
            <a:extLst>
              <a:ext uri="{FF2B5EF4-FFF2-40B4-BE49-F238E27FC236}">
                <a16:creationId xmlns:a16="http://schemas.microsoft.com/office/drawing/2014/main" id="{B781665B-36F5-2742-93BF-22A9D15ADEE9}"/>
              </a:ext>
            </a:extLst>
          </p:cNvPr>
          <p:cNvPicPr>
            <a:picLocks noGrp="1" noChangeAspect="1"/>
          </p:cNvPicPr>
          <p:nvPr>
            <p:ph sz="quarter" idx="4"/>
          </p:nvPr>
        </p:nvPicPr>
        <p:blipFill>
          <a:blip r:embed="rId5"/>
          <a:stretch>
            <a:fillRect/>
          </a:stretch>
        </p:blipFill>
        <p:spPr>
          <a:xfrm>
            <a:off x="7772171" y="0"/>
            <a:ext cx="4129972" cy="6123258"/>
          </a:xfrm>
        </p:spPr>
      </p:pic>
      <p:sp>
        <p:nvSpPr>
          <p:cNvPr id="3" name="TextBox 2">
            <a:extLst>
              <a:ext uri="{FF2B5EF4-FFF2-40B4-BE49-F238E27FC236}">
                <a16:creationId xmlns:a16="http://schemas.microsoft.com/office/drawing/2014/main" id="{E17C9089-98E7-DE48-AC7A-8CB4795B07B1}"/>
              </a:ext>
            </a:extLst>
          </p:cNvPr>
          <p:cNvSpPr txBox="1"/>
          <p:nvPr/>
        </p:nvSpPr>
        <p:spPr>
          <a:xfrm>
            <a:off x="7772172" y="2794821"/>
            <a:ext cx="4129972" cy="3354765"/>
          </a:xfrm>
          <a:prstGeom prst="rect">
            <a:avLst/>
          </a:prstGeom>
          <a:solidFill>
            <a:srgbClr val="FFC000"/>
          </a:solidFill>
        </p:spPr>
        <p:txBody>
          <a:bodyPr wrap="square" rtlCol="0">
            <a:spAutoFit/>
          </a:bodyPr>
          <a:lstStyle/>
          <a:p>
            <a:r>
              <a:rPr lang="en-GB" sz="1200" dirty="0"/>
              <a:t>“How do I know you will be all right? Look at me. I have had diabetes for years – but I use the same methods that will protect you.” </a:t>
            </a:r>
          </a:p>
          <a:p>
            <a:endParaRPr lang="en-GB" sz="800" dirty="0"/>
          </a:p>
          <a:p>
            <a:r>
              <a:rPr lang="en-GB" sz="1200" dirty="0"/>
              <a:t>‘Few doctors who have diabetes die of the disease. Why? Because they know how to keep it under control … Diabetes is more frequent among middle-aged overweight persons and those in whose family there is a history of the disease. But many people predisposed to diabetes may escape it by keeping underweight through correct diet and exercise. … There are more than a hundred thousand people in this country with mild diabetes who need insulin but do not take it. Many of these diabetics prefer to risk the consequences rather than have three or four injections of insulin each day. They no longer have this reason for endangering their lives… The usual reward for obedience to the doctor’s orders is added years of comfort and life. Doctors know this, and that is why few of them die of diabetes.’</a:t>
            </a:r>
          </a:p>
        </p:txBody>
      </p:sp>
    </p:spTree>
    <p:extLst>
      <p:ext uri="{BB962C8B-B14F-4D97-AF65-F5344CB8AC3E}">
        <p14:creationId xmlns:p14="http://schemas.microsoft.com/office/powerpoint/2010/main" val="309237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50AE3-1229-5B42-8B76-8AD008F737CE}"/>
              </a:ext>
            </a:extLst>
          </p:cNvPr>
          <p:cNvSpPr>
            <a:spLocks noGrp="1"/>
          </p:cNvSpPr>
          <p:nvPr>
            <p:ph type="title"/>
          </p:nvPr>
        </p:nvSpPr>
        <p:spPr>
          <a:xfrm>
            <a:off x="4669060" y="49305"/>
            <a:ext cx="7445930" cy="736017"/>
          </a:xfrm>
        </p:spPr>
        <p:txBody>
          <a:bodyPr>
            <a:normAutofit fontScale="90000"/>
          </a:bodyPr>
          <a:lstStyle/>
          <a:p>
            <a:r>
              <a:rPr lang="en-GB" dirty="0"/>
              <a:t>More seminar conversation starters</a:t>
            </a:r>
          </a:p>
        </p:txBody>
      </p:sp>
      <p:sp>
        <p:nvSpPr>
          <p:cNvPr id="6" name="Text Placeholder 5">
            <a:extLst>
              <a:ext uri="{FF2B5EF4-FFF2-40B4-BE49-F238E27FC236}">
                <a16:creationId xmlns:a16="http://schemas.microsoft.com/office/drawing/2014/main" id="{5BDCE604-EE23-824D-A203-DD62E44D7F05}"/>
              </a:ext>
            </a:extLst>
          </p:cNvPr>
          <p:cNvSpPr>
            <a:spLocks noGrp="1"/>
          </p:cNvSpPr>
          <p:nvPr>
            <p:ph type="body" sz="quarter" idx="3"/>
          </p:nvPr>
        </p:nvSpPr>
        <p:spPr>
          <a:xfrm>
            <a:off x="4414345" y="921921"/>
            <a:ext cx="4217276" cy="938265"/>
          </a:xfrm>
        </p:spPr>
        <p:txBody>
          <a:bodyPr>
            <a:normAutofit fontScale="77500" lnSpcReduction="20000"/>
          </a:bodyPr>
          <a:lstStyle/>
          <a:p>
            <a:r>
              <a:rPr lang="en-GB" dirty="0"/>
              <a:t>Material culture (STUFF) and marketing are great sources for historians. What can these examples tell you about understandings of diabetes? </a:t>
            </a:r>
          </a:p>
        </p:txBody>
      </p:sp>
      <p:pic>
        <p:nvPicPr>
          <p:cNvPr id="8" name="Content Placeholder 7">
            <a:extLst>
              <a:ext uri="{FF2B5EF4-FFF2-40B4-BE49-F238E27FC236}">
                <a16:creationId xmlns:a16="http://schemas.microsoft.com/office/drawing/2014/main" id="{5528DAE5-63EE-034B-9F4C-62900C927932}"/>
              </a:ext>
            </a:extLst>
          </p:cNvPr>
          <p:cNvPicPr>
            <a:picLocks noGrp="1" noChangeAspect="1"/>
          </p:cNvPicPr>
          <p:nvPr>
            <p:ph sz="half" idx="2"/>
          </p:nvPr>
        </p:nvPicPr>
        <p:blipFill rotWithShape="1">
          <a:blip r:embed="rId2"/>
          <a:srcRect t="6480" r="6096" b="5554"/>
          <a:stretch/>
        </p:blipFill>
        <p:spPr>
          <a:xfrm>
            <a:off x="189869" y="244366"/>
            <a:ext cx="4092870" cy="5809222"/>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4" name="Content Placeholder 13">
            <a:extLst>
              <a:ext uri="{FF2B5EF4-FFF2-40B4-BE49-F238E27FC236}">
                <a16:creationId xmlns:a16="http://schemas.microsoft.com/office/drawing/2014/main" id="{C629B059-CBA3-DA49-A430-2E721A94EE11}"/>
              </a:ext>
            </a:extLst>
          </p:cNvPr>
          <p:cNvPicPr>
            <a:picLocks noGrp="1" noChangeAspect="1"/>
          </p:cNvPicPr>
          <p:nvPr>
            <p:ph sz="quarter" idx="4"/>
          </p:nvPr>
        </p:nvPicPr>
        <p:blipFill>
          <a:blip r:embed="rId3"/>
          <a:stretch>
            <a:fillRect/>
          </a:stretch>
        </p:blipFill>
        <p:spPr>
          <a:xfrm>
            <a:off x="4523437" y="1983816"/>
            <a:ext cx="4035777" cy="1786672"/>
          </a:xfrm>
        </p:spPr>
      </p:pic>
      <p:pic>
        <p:nvPicPr>
          <p:cNvPr id="16" name="Picture 15">
            <a:extLst>
              <a:ext uri="{FF2B5EF4-FFF2-40B4-BE49-F238E27FC236}">
                <a16:creationId xmlns:a16="http://schemas.microsoft.com/office/drawing/2014/main" id="{84A3B790-D9F7-A24D-A46C-3DD677EB7FD4}"/>
              </a:ext>
            </a:extLst>
          </p:cNvPr>
          <p:cNvPicPr>
            <a:picLocks noChangeAspect="1"/>
          </p:cNvPicPr>
          <p:nvPr/>
        </p:nvPicPr>
        <p:blipFill>
          <a:blip r:embed="rId4"/>
          <a:stretch>
            <a:fillRect/>
          </a:stretch>
        </p:blipFill>
        <p:spPr>
          <a:xfrm>
            <a:off x="8799912" y="627576"/>
            <a:ext cx="3153227" cy="4451614"/>
          </a:xfrm>
          <a:prstGeom prst="rect">
            <a:avLst/>
          </a:prstGeom>
        </p:spPr>
      </p:pic>
      <p:pic>
        <p:nvPicPr>
          <p:cNvPr id="18" name="Picture 17">
            <a:extLst>
              <a:ext uri="{FF2B5EF4-FFF2-40B4-BE49-F238E27FC236}">
                <a16:creationId xmlns:a16="http://schemas.microsoft.com/office/drawing/2014/main" id="{371B8241-4D65-CB48-AAD9-895D171EE653}"/>
              </a:ext>
            </a:extLst>
          </p:cNvPr>
          <p:cNvPicPr>
            <a:picLocks noChangeAspect="1"/>
          </p:cNvPicPr>
          <p:nvPr/>
        </p:nvPicPr>
        <p:blipFill rotWithShape="1">
          <a:blip r:embed="rId5"/>
          <a:srcRect l="14124" t="23602" r="19669" b="17069"/>
          <a:stretch/>
        </p:blipFill>
        <p:spPr>
          <a:xfrm>
            <a:off x="5213415" y="4439202"/>
            <a:ext cx="2970196" cy="1771636"/>
          </a:xfrm>
          <a:prstGeom prst="rect">
            <a:avLst/>
          </a:prstGeom>
        </p:spPr>
      </p:pic>
      <p:sp>
        <p:nvSpPr>
          <p:cNvPr id="19" name="TextBox 18">
            <a:extLst>
              <a:ext uri="{FF2B5EF4-FFF2-40B4-BE49-F238E27FC236}">
                <a16:creationId xmlns:a16="http://schemas.microsoft.com/office/drawing/2014/main" id="{C3B592A8-A1BE-BD40-9077-02F008D8988E}"/>
              </a:ext>
            </a:extLst>
          </p:cNvPr>
          <p:cNvSpPr txBox="1"/>
          <p:nvPr/>
        </p:nvSpPr>
        <p:spPr>
          <a:xfrm>
            <a:off x="1" y="6210838"/>
            <a:ext cx="4833224" cy="647161"/>
          </a:xfrm>
          <a:prstGeom prst="rect">
            <a:avLst/>
          </a:prstGeom>
          <a:noFill/>
        </p:spPr>
        <p:txBody>
          <a:bodyPr wrap="square" rtlCol="0">
            <a:spAutoFit/>
          </a:bodyPr>
          <a:lstStyle/>
          <a:p>
            <a:r>
              <a:rPr lang="en-GB" dirty="0"/>
              <a:t>1940 Magazine Advertisement, Metropolitan Life Insurance Company (Who is this FOR?)</a:t>
            </a:r>
          </a:p>
        </p:txBody>
      </p:sp>
      <p:sp>
        <p:nvSpPr>
          <p:cNvPr id="20" name="TextBox 19">
            <a:extLst>
              <a:ext uri="{FF2B5EF4-FFF2-40B4-BE49-F238E27FC236}">
                <a16:creationId xmlns:a16="http://schemas.microsoft.com/office/drawing/2014/main" id="{15B2F716-BB16-EB4B-ACC7-06AC371A49DE}"/>
              </a:ext>
            </a:extLst>
          </p:cNvPr>
          <p:cNvSpPr txBox="1"/>
          <p:nvPr/>
        </p:nvSpPr>
        <p:spPr>
          <a:xfrm>
            <a:off x="5052848" y="6210838"/>
            <a:ext cx="3712780" cy="646331"/>
          </a:xfrm>
          <a:prstGeom prst="rect">
            <a:avLst/>
          </a:prstGeom>
          <a:noFill/>
        </p:spPr>
        <p:txBody>
          <a:bodyPr wrap="square" rtlCol="0">
            <a:spAutoFit/>
          </a:bodyPr>
          <a:lstStyle/>
          <a:p>
            <a:r>
              <a:rPr lang="en-GB" dirty="0"/>
              <a:t>1991 Blood Glucose Meter, National Museum of American History</a:t>
            </a:r>
          </a:p>
        </p:txBody>
      </p:sp>
      <p:sp>
        <p:nvSpPr>
          <p:cNvPr id="21" name="TextBox 20">
            <a:extLst>
              <a:ext uri="{FF2B5EF4-FFF2-40B4-BE49-F238E27FC236}">
                <a16:creationId xmlns:a16="http://schemas.microsoft.com/office/drawing/2014/main" id="{A1D7AD56-1E76-864F-AD08-E17EBC1D343D}"/>
              </a:ext>
            </a:extLst>
          </p:cNvPr>
          <p:cNvSpPr txBox="1"/>
          <p:nvPr/>
        </p:nvSpPr>
        <p:spPr>
          <a:xfrm>
            <a:off x="4414345" y="3770488"/>
            <a:ext cx="4144869" cy="646331"/>
          </a:xfrm>
          <a:prstGeom prst="rect">
            <a:avLst/>
          </a:prstGeom>
          <a:noFill/>
        </p:spPr>
        <p:txBody>
          <a:bodyPr wrap="square" rtlCol="0">
            <a:spAutoFit/>
          </a:bodyPr>
          <a:lstStyle/>
          <a:p>
            <a:r>
              <a:rPr lang="en-GB" dirty="0"/>
              <a:t>1955 Insulin Jet-Injector Advertisement, National Museum of American History</a:t>
            </a:r>
          </a:p>
        </p:txBody>
      </p:sp>
      <p:sp>
        <p:nvSpPr>
          <p:cNvPr id="22" name="TextBox 21">
            <a:extLst>
              <a:ext uri="{FF2B5EF4-FFF2-40B4-BE49-F238E27FC236}">
                <a16:creationId xmlns:a16="http://schemas.microsoft.com/office/drawing/2014/main" id="{469B6006-D256-1B4E-9B29-F10742E33705}"/>
              </a:ext>
            </a:extLst>
          </p:cNvPr>
          <p:cNvSpPr txBox="1"/>
          <p:nvPr/>
        </p:nvSpPr>
        <p:spPr>
          <a:xfrm>
            <a:off x="8765628" y="5135974"/>
            <a:ext cx="3349362" cy="1538883"/>
          </a:xfrm>
          <a:prstGeom prst="rect">
            <a:avLst/>
          </a:prstGeom>
          <a:noFill/>
        </p:spPr>
        <p:txBody>
          <a:bodyPr wrap="square" rtlCol="0">
            <a:spAutoFit/>
          </a:bodyPr>
          <a:lstStyle/>
          <a:p>
            <a:r>
              <a:rPr lang="en-GB" b="1" dirty="0"/>
              <a:t>And what can this very different source tell us? </a:t>
            </a:r>
            <a:r>
              <a:rPr lang="en-GB" dirty="0"/>
              <a:t>Diana Mara Henry (photographer). </a:t>
            </a:r>
            <a:r>
              <a:rPr lang="en-GB" i="1" dirty="0"/>
              <a:t>Child self-administers insulin, ca. 1975. </a:t>
            </a:r>
            <a:r>
              <a:rPr lang="en-GB" sz="1100" dirty="0">
                <a:hlinkClick r:id="rId6"/>
              </a:rPr>
              <a:t>https://credo.library.umass.edu/view/full/muph051-s01b-i00361</a:t>
            </a:r>
            <a:endParaRPr lang="en-GB" sz="1100" dirty="0"/>
          </a:p>
        </p:txBody>
      </p:sp>
    </p:spTree>
    <p:extLst>
      <p:ext uri="{BB962C8B-B14F-4D97-AF65-F5344CB8AC3E}">
        <p14:creationId xmlns:p14="http://schemas.microsoft.com/office/powerpoint/2010/main" val="2309690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B2AFC6-2818-9E46-BEDB-F930A93643B0}"/>
              </a:ext>
            </a:extLst>
          </p:cNvPr>
          <p:cNvSpPr>
            <a:spLocks noGrp="1"/>
          </p:cNvSpPr>
          <p:nvPr>
            <p:ph type="title"/>
          </p:nvPr>
        </p:nvSpPr>
        <p:spPr>
          <a:xfrm>
            <a:off x="838200" y="365125"/>
            <a:ext cx="10515600" cy="729157"/>
          </a:xfrm>
        </p:spPr>
        <p:txBody>
          <a:bodyPr/>
          <a:lstStyle/>
          <a:p>
            <a:r>
              <a:rPr lang="en-GB" dirty="0"/>
              <a:t>A few more fun extras:</a:t>
            </a:r>
          </a:p>
        </p:txBody>
      </p:sp>
      <p:sp>
        <p:nvSpPr>
          <p:cNvPr id="4" name="Content Placeholder 3">
            <a:extLst>
              <a:ext uri="{FF2B5EF4-FFF2-40B4-BE49-F238E27FC236}">
                <a16:creationId xmlns:a16="http://schemas.microsoft.com/office/drawing/2014/main" id="{FF5A297F-C27A-3546-A900-C5E075881FDD}"/>
              </a:ext>
            </a:extLst>
          </p:cNvPr>
          <p:cNvSpPr>
            <a:spLocks noGrp="1"/>
          </p:cNvSpPr>
          <p:nvPr>
            <p:ph idx="1"/>
          </p:nvPr>
        </p:nvSpPr>
        <p:spPr>
          <a:xfrm>
            <a:off x="149901" y="1304144"/>
            <a:ext cx="11842229" cy="5553856"/>
          </a:xfrm>
        </p:spPr>
        <p:txBody>
          <a:bodyPr>
            <a:normAutofit/>
          </a:bodyPr>
          <a:lstStyle/>
          <a:p>
            <a:r>
              <a:rPr lang="en-GB" dirty="0">
                <a:hlinkClick r:id="rId2"/>
              </a:rPr>
              <a:t>https://www.theatlantic.com/magazine/archive/2007/11/the-war-on-fat/306506/</a:t>
            </a:r>
            <a:r>
              <a:rPr lang="en-GB" dirty="0"/>
              <a:t> This ‘general readership’ article explores the long and contradictory history of overweight in America. Read it for: the propaganda of ‘fat’ in the Cold War… </a:t>
            </a:r>
            <a:r>
              <a:rPr lang="en-GB" sz="1900" dirty="0"/>
              <a:t>“We shall match the Russians potato for potato, calorie for calorie. We shall fight on the beaches; we shall fight on the picnic grounds; we shall fight in the all-night hamburger stands. We shall never surrender! And if the American nation should last a thousand years, history will say, "This was their fattest hour!”</a:t>
            </a:r>
          </a:p>
          <a:p>
            <a:pPr marL="0" indent="0">
              <a:buNone/>
            </a:pPr>
            <a:endParaRPr lang="en-GB" dirty="0"/>
          </a:p>
          <a:p>
            <a:r>
              <a:rPr lang="en-GB" dirty="0"/>
              <a:t>Want to see the ‘stuff’ of the diabetes story? Have a look at the collections of the </a:t>
            </a:r>
            <a:r>
              <a:rPr lang="en-GB" dirty="0">
                <a:hlinkClick r:id="rId3"/>
              </a:rPr>
              <a:t>National Museum of American History</a:t>
            </a:r>
            <a:r>
              <a:rPr lang="en-GB" dirty="0"/>
              <a:t>, and the </a:t>
            </a:r>
            <a:r>
              <a:rPr lang="en-GB" dirty="0">
                <a:hlinkClick r:id="rId4"/>
              </a:rPr>
              <a:t>Science Museum</a:t>
            </a:r>
            <a:r>
              <a:rPr lang="en-GB" dirty="0"/>
              <a:t>!</a:t>
            </a:r>
          </a:p>
          <a:p>
            <a:pPr marL="0" indent="0">
              <a:buNone/>
            </a:pPr>
            <a:endParaRPr lang="en-GB" dirty="0"/>
          </a:p>
          <a:p>
            <a:r>
              <a:rPr lang="en-GB" dirty="0"/>
              <a:t>Are you thinking about using photographs as evidence? Read this: </a:t>
            </a:r>
            <a:r>
              <a:rPr lang="en-GB" dirty="0">
                <a:hlinkClick r:id="rId5"/>
              </a:rPr>
              <a:t>http://blog.royalhistsoc.org/2020/09/07/photographs-sensitive-sources/</a:t>
            </a:r>
            <a:endParaRPr lang="en-GB" dirty="0"/>
          </a:p>
          <a:p>
            <a:endParaRPr lang="en-GB" dirty="0"/>
          </a:p>
        </p:txBody>
      </p:sp>
    </p:spTree>
    <p:extLst>
      <p:ext uri="{BB962C8B-B14F-4D97-AF65-F5344CB8AC3E}">
        <p14:creationId xmlns:p14="http://schemas.microsoft.com/office/powerpoint/2010/main" val="3609702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62A36-0B8D-A648-AAE8-189C46C23A7E}"/>
              </a:ext>
            </a:extLst>
          </p:cNvPr>
          <p:cNvSpPr>
            <a:spLocks noGrp="1"/>
          </p:cNvSpPr>
          <p:nvPr>
            <p:ph type="title"/>
          </p:nvPr>
        </p:nvSpPr>
        <p:spPr/>
        <p:txBody>
          <a:bodyPr/>
          <a:lstStyle/>
          <a:p>
            <a:r>
              <a:rPr lang="en-GB" dirty="0"/>
              <a:t>Headline Ideas</a:t>
            </a:r>
          </a:p>
        </p:txBody>
      </p:sp>
      <p:sp>
        <p:nvSpPr>
          <p:cNvPr id="3" name="Content Placeholder 2">
            <a:extLst>
              <a:ext uri="{FF2B5EF4-FFF2-40B4-BE49-F238E27FC236}">
                <a16:creationId xmlns:a16="http://schemas.microsoft.com/office/drawing/2014/main" id="{2BB415B2-7E49-9D41-A857-FF35A4CB12A2}"/>
              </a:ext>
            </a:extLst>
          </p:cNvPr>
          <p:cNvSpPr>
            <a:spLocks noGrp="1"/>
          </p:cNvSpPr>
          <p:nvPr>
            <p:ph idx="1"/>
          </p:nvPr>
        </p:nvSpPr>
        <p:spPr/>
        <p:txBody>
          <a:bodyPr/>
          <a:lstStyle/>
          <a:p>
            <a:r>
              <a:rPr lang="en-GB" dirty="0"/>
              <a:t>Biomedicine, like public health (Part 1), is a part of the global society in which it operates. It is not neutral, morally or politically. This makes it a great window for ‘seeing’ both continuity and change in how we think about ourselves and others.</a:t>
            </a:r>
          </a:p>
          <a:p>
            <a:r>
              <a:rPr lang="en-GB" dirty="0"/>
              <a:t>Today, biomedicine has a lot of ‘cultural capital’ and can be powerfully influential on politics, policy-making and society. This is not natural or inevitable: the authority we invest in medical science and medical practitioners has deep historical roots. Crucially for us, many of the phenomena that underpin biomedicine’s power and prevalence today ALSO helped to make the ‘modern world’ as we experience it today.</a:t>
            </a:r>
          </a:p>
        </p:txBody>
      </p:sp>
    </p:spTree>
    <p:extLst>
      <p:ext uri="{BB962C8B-B14F-4D97-AF65-F5344CB8AC3E}">
        <p14:creationId xmlns:p14="http://schemas.microsoft.com/office/powerpoint/2010/main" val="3794092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06A2B-B662-014C-9A5D-8C6382D2BA78}"/>
              </a:ext>
            </a:extLst>
          </p:cNvPr>
          <p:cNvSpPr>
            <a:spLocks noGrp="1"/>
          </p:cNvSpPr>
          <p:nvPr>
            <p:ph type="title"/>
          </p:nvPr>
        </p:nvSpPr>
        <p:spPr>
          <a:xfrm>
            <a:off x="254833" y="166344"/>
            <a:ext cx="8001271" cy="973344"/>
          </a:xfrm>
        </p:spPr>
        <p:txBody>
          <a:bodyPr/>
          <a:lstStyle/>
          <a:p>
            <a:r>
              <a:rPr lang="en-GB" dirty="0"/>
              <a:t>Key concepts &amp; unit case studies</a:t>
            </a:r>
          </a:p>
        </p:txBody>
      </p:sp>
      <p:sp>
        <p:nvSpPr>
          <p:cNvPr id="3" name="Content Placeholder 2">
            <a:extLst>
              <a:ext uri="{FF2B5EF4-FFF2-40B4-BE49-F238E27FC236}">
                <a16:creationId xmlns:a16="http://schemas.microsoft.com/office/drawing/2014/main" id="{CC329E7C-DDBD-9E4A-ADE6-0EDBE62E368E}"/>
              </a:ext>
            </a:extLst>
          </p:cNvPr>
          <p:cNvSpPr>
            <a:spLocks noGrp="1"/>
          </p:cNvSpPr>
          <p:nvPr>
            <p:ph idx="1"/>
          </p:nvPr>
        </p:nvSpPr>
        <p:spPr>
          <a:xfrm>
            <a:off x="254833" y="1139688"/>
            <a:ext cx="7298906" cy="5247860"/>
          </a:xfrm>
        </p:spPr>
        <p:txBody>
          <a:bodyPr>
            <a:normAutofit fontScale="92500" lnSpcReduction="10000"/>
          </a:bodyPr>
          <a:lstStyle/>
          <a:p>
            <a:pPr marL="0" indent="0">
              <a:buNone/>
            </a:pPr>
            <a:r>
              <a:rPr lang="en-GB" b="1" dirty="0"/>
              <a:t>Concepts:</a:t>
            </a:r>
          </a:p>
          <a:p>
            <a:r>
              <a:rPr lang="en-GB" dirty="0"/>
              <a:t>Medicalisation</a:t>
            </a:r>
          </a:p>
          <a:p>
            <a:r>
              <a:rPr lang="en-GB" dirty="0"/>
              <a:t>‘Making up people’ (a phrase coined by philosopher Ian Hacking. </a:t>
            </a:r>
          </a:p>
          <a:p>
            <a:pPr marL="1371600" lvl="3" indent="0">
              <a:buNone/>
            </a:pPr>
            <a:r>
              <a:rPr lang="en-GB" dirty="0"/>
              <a:t>Pro Tip: you can read Ian Hacking talking about this himself here: </a:t>
            </a:r>
            <a:r>
              <a:rPr lang="en-GB" dirty="0">
                <a:hlinkClick r:id="rId3"/>
              </a:rPr>
              <a:t>https://www.lrb.co.uk/the-paper/v28/n16/ian-hacking/making-up-people</a:t>
            </a:r>
            <a:r>
              <a:rPr lang="en-GB" dirty="0"/>
              <a:t> ; his case study is ‘multiple personality’)</a:t>
            </a:r>
          </a:p>
          <a:p>
            <a:endParaRPr lang="en-GB" dirty="0"/>
          </a:p>
          <a:p>
            <a:pPr marL="0" indent="0">
              <a:buNone/>
            </a:pPr>
            <a:r>
              <a:rPr lang="en-GB" b="1" dirty="0"/>
              <a:t>‘Biomedicine’ case studies:</a:t>
            </a:r>
          </a:p>
          <a:p>
            <a:r>
              <a:rPr lang="en-GB" dirty="0"/>
              <a:t>Making up ‘the average man’</a:t>
            </a:r>
          </a:p>
          <a:p>
            <a:r>
              <a:rPr lang="en-GB" dirty="0"/>
              <a:t>Making obesity ‘epidemic’ </a:t>
            </a:r>
          </a:p>
          <a:p>
            <a:r>
              <a:rPr lang="en-GB" dirty="0"/>
              <a:t>Making the eugenic diabetic (See your readings and be ready to discuss in seminar! ‘Starter’ primary sources are at the end of the lecture)</a:t>
            </a:r>
          </a:p>
        </p:txBody>
      </p:sp>
      <p:pic>
        <p:nvPicPr>
          <p:cNvPr id="5" name="Picture 4">
            <a:extLst>
              <a:ext uri="{FF2B5EF4-FFF2-40B4-BE49-F238E27FC236}">
                <a16:creationId xmlns:a16="http://schemas.microsoft.com/office/drawing/2014/main" id="{10834A71-7079-8D4D-9C02-F507760E444E}"/>
              </a:ext>
            </a:extLst>
          </p:cNvPr>
          <p:cNvPicPr>
            <a:picLocks noChangeAspect="1"/>
          </p:cNvPicPr>
          <p:nvPr/>
        </p:nvPicPr>
        <p:blipFill>
          <a:blip r:embed="rId4"/>
          <a:stretch>
            <a:fillRect/>
          </a:stretch>
        </p:blipFill>
        <p:spPr>
          <a:xfrm>
            <a:off x="8018469" y="776982"/>
            <a:ext cx="3923928" cy="5711686"/>
          </a:xfrm>
          <a:prstGeom prst="rect">
            <a:avLst/>
          </a:prstGeom>
        </p:spPr>
      </p:pic>
      <p:sp>
        <p:nvSpPr>
          <p:cNvPr id="6" name="TextBox 5">
            <a:extLst>
              <a:ext uri="{FF2B5EF4-FFF2-40B4-BE49-F238E27FC236}">
                <a16:creationId xmlns:a16="http://schemas.microsoft.com/office/drawing/2014/main" id="{EB5B3F47-E4D2-DC43-AA83-C826D8CABD91}"/>
              </a:ext>
            </a:extLst>
          </p:cNvPr>
          <p:cNvSpPr txBox="1"/>
          <p:nvPr/>
        </p:nvSpPr>
        <p:spPr>
          <a:xfrm>
            <a:off x="6074491" y="6488668"/>
            <a:ext cx="6117509" cy="307777"/>
          </a:xfrm>
          <a:prstGeom prst="rect">
            <a:avLst/>
          </a:prstGeom>
          <a:noFill/>
        </p:spPr>
        <p:txBody>
          <a:bodyPr wrap="none" rtlCol="0">
            <a:spAutoFit/>
          </a:bodyPr>
          <a:lstStyle/>
          <a:p>
            <a:r>
              <a:rPr lang="en-GB" sz="1400" dirty="0"/>
              <a:t>Henry </a:t>
            </a:r>
            <a:r>
              <a:rPr lang="en-GB" sz="1400" dirty="0" err="1"/>
              <a:t>Dreyfuss</a:t>
            </a:r>
            <a:r>
              <a:rPr lang="en-GB" sz="1400" dirty="0"/>
              <a:t> Associates, Whitney Library of Design, 1969 (first published 1959)</a:t>
            </a:r>
          </a:p>
        </p:txBody>
      </p:sp>
      <p:sp>
        <p:nvSpPr>
          <p:cNvPr id="7" name="TextBox 6">
            <a:extLst>
              <a:ext uri="{FF2B5EF4-FFF2-40B4-BE49-F238E27FC236}">
                <a16:creationId xmlns:a16="http://schemas.microsoft.com/office/drawing/2014/main" id="{FE88AABA-8001-D748-8AC0-320C33BD99A2}"/>
              </a:ext>
            </a:extLst>
          </p:cNvPr>
          <p:cNvSpPr txBox="1"/>
          <p:nvPr/>
        </p:nvSpPr>
        <p:spPr>
          <a:xfrm>
            <a:off x="8102660" y="238095"/>
            <a:ext cx="3839737" cy="646331"/>
          </a:xfrm>
          <a:prstGeom prst="rect">
            <a:avLst/>
          </a:prstGeom>
          <a:noFill/>
        </p:spPr>
        <p:txBody>
          <a:bodyPr wrap="square" rtlCol="0">
            <a:spAutoFit/>
          </a:bodyPr>
          <a:lstStyle/>
          <a:p>
            <a:r>
              <a:rPr lang="en-GB" dirty="0"/>
              <a:t>Joe and Josephine, the average (mean) Americans, 1959</a:t>
            </a:r>
          </a:p>
        </p:txBody>
      </p:sp>
    </p:spTree>
    <p:extLst>
      <p:ext uri="{BB962C8B-B14F-4D97-AF65-F5344CB8AC3E}">
        <p14:creationId xmlns:p14="http://schemas.microsoft.com/office/powerpoint/2010/main" val="3826690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69D71-AB02-CC45-8A9F-C755D53B8BF3}"/>
              </a:ext>
            </a:extLst>
          </p:cNvPr>
          <p:cNvSpPr>
            <a:spLocks noGrp="1"/>
          </p:cNvSpPr>
          <p:nvPr>
            <p:ph type="title"/>
          </p:nvPr>
        </p:nvSpPr>
        <p:spPr>
          <a:xfrm>
            <a:off x="638175" y="91663"/>
            <a:ext cx="10927556" cy="1325563"/>
          </a:xfrm>
        </p:spPr>
        <p:txBody>
          <a:bodyPr>
            <a:normAutofit fontScale="90000"/>
          </a:bodyPr>
          <a:lstStyle/>
          <a:p>
            <a:r>
              <a:rPr lang="en-GB" b="1" dirty="0"/>
              <a:t>Making up </a:t>
            </a:r>
            <a:r>
              <a:rPr lang="en-GB" b="1" dirty="0" err="1"/>
              <a:t>l’homme</a:t>
            </a:r>
            <a:r>
              <a:rPr lang="en-GB" b="1" dirty="0"/>
              <a:t> </a:t>
            </a:r>
            <a:r>
              <a:rPr lang="en-GB" b="1" dirty="0" err="1"/>
              <a:t>moyen</a:t>
            </a:r>
            <a:r>
              <a:rPr lang="en-GB" b="1" dirty="0"/>
              <a:t> (‘the average man’) Context: A classifying, quantifying, measuring age…</a:t>
            </a:r>
          </a:p>
        </p:txBody>
      </p:sp>
      <p:sp>
        <p:nvSpPr>
          <p:cNvPr id="3" name="Content Placeholder 2">
            <a:extLst>
              <a:ext uri="{FF2B5EF4-FFF2-40B4-BE49-F238E27FC236}">
                <a16:creationId xmlns:a16="http://schemas.microsoft.com/office/drawing/2014/main" id="{0AEAD065-297A-234C-A2F3-4262635376CE}"/>
              </a:ext>
            </a:extLst>
          </p:cNvPr>
          <p:cNvSpPr>
            <a:spLocks noGrp="1"/>
          </p:cNvSpPr>
          <p:nvPr>
            <p:ph sz="half" idx="1"/>
          </p:nvPr>
        </p:nvSpPr>
        <p:spPr>
          <a:xfrm>
            <a:off x="587726" y="1576904"/>
            <a:ext cx="5468983" cy="3808990"/>
          </a:xfrm>
        </p:spPr>
        <p:txBody>
          <a:bodyPr>
            <a:noAutofit/>
          </a:bodyPr>
          <a:lstStyle/>
          <a:p>
            <a:pPr indent="0">
              <a:buNone/>
            </a:pPr>
            <a:r>
              <a:rPr lang="en-GB" dirty="0"/>
              <a:t>Measurement comes to medicine with a vengeance in the 18th and especially 19th centuries</a:t>
            </a:r>
          </a:p>
          <a:p>
            <a:pPr lvl="1" indent="0"/>
            <a:r>
              <a:rPr lang="en-GB" sz="2800" i="1" dirty="0" err="1"/>
              <a:t>méthode</a:t>
            </a:r>
            <a:r>
              <a:rPr lang="en-GB" sz="2800" i="1" dirty="0"/>
              <a:t> </a:t>
            </a:r>
            <a:r>
              <a:rPr lang="en-GB" sz="2800" i="1" dirty="0" err="1"/>
              <a:t>numérique</a:t>
            </a:r>
            <a:r>
              <a:rPr lang="en-GB" sz="2800" i="1" dirty="0"/>
              <a:t> </a:t>
            </a:r>
            <a:endParaRPr lang="en-GB" sz="2800" dirty="0"/>
          </a:p>
          <a:p>
            <a:pPr lvl="1" indent="0"/>
            <a:r>
              <a:rPr lang="en-GB" sz="2800" dirty="0"/>
              <a:t> </a:t>
            </a:r>
            <a:r>
              <a:rPr lang="en-GB" sz="2800" i="1" dirty="0" err="1"/>
              <a:t>méthode</a:t>
            </a:r>
            <a:r>
              <a:rPr lang="en-GB" sz="2800" i="1" dirty="0"/>
              <a:t> </a:t>
            </a:r>
            <a:r>
              <a:rPr lang="en-GB" sz="2800" i="1" dirty="0" err="1"/>
              <a:t>anatomo-clinique</a:t>
            </a:r>
            <a:endParaRPr lang="en-GB" sz="2800" i="1" dirty="0"/>
          </a:p>
          <a:p>
            <a:pPr lvl="1" indent="0"/>
            <a:r>
              <a:rPr lang="en-GB" sz="2800" i="1" dirty="0"/>
              <a:t>statistics</a:t>
            </a:r>
            <a:r>
              <a:rPr lang="en-GB" sz="2800" dirty="0"/>
              <a:t>  </a:t>
            </a:r>
          </a:p>
          <a:p>
            <a:pPr indent="0">
              <a:buNone/>
            </a:pPr>
            <a:r>
              <a:rPr lang="en-GB" dirty="0"/>
              <a:t>Quantification is at the heart of these rapidly diffusing if controversial innovations.</a:t>
            </a:r>
          </a:p>
        </p:txBody>
      </p:sp>
      <p:pic>
        <p:nvPicPr>
          <p:cNvPr id="6" name="Content Placeholder 5">
            <a:extLst>
              <a:ext uri="{FF2B5EF4-FFF2-40B4-BE49-F238E27FC236}">
                <a16:creationId xmlns:a16="http://schemas.microsoft.com/office/drawing/2014/main" id="{687ABD52-90BF-D34D-96AB-7C3A83263701}"/>
              </a:ext>
            </a:extLst>
          </p:cNvPr>
          <p:cNvPicPr>
            <a:picLocks noGrp="1" noChangeAspect="1"/>
          </p:cNvPicPr>
          <p:nvPr>
            <p:ph sz="half" idx="2"/>
          </p:nvPr>
        </p:nvPicPr>
        <p:blipFill>
          <a:blip r:embed="rId3"/>
          <a:stretch>
            <a:fillRect/>
          </a:stretch>
        </p:blipFill>
        <p:spPr>
          <a:xfrm>
            <a:off x="6268640" y="1417226"/>
            <a:ext cx="5085160" cy="4128347"/>
          </a:xfrm>
        </p:spPr>
      </p:pic>
      <p:sp>
        <p:nvSpPr>
          <p:cNvPr id="7" name="TextBox 6">
            <a:extLst>
              <a:ext uri="{FF2B5EF4-FFF2-40B4-BE49-F238E27FC236}">
                <a16:creationId xmlns:a16="http://schemas.microsoft.com/office/drawing/2014/main" id="{0DE0ABBF-4D9B-164E-AD83-E23C158C44D5}"/>
              </a:ext>
            </a:extLst>
          </p:cNvPr>
          <p:cNvSpPr txBox="1"/>
          <p:nvPr/>
        </p:nvSpPr>
        <p:spPr>
          <a:xfrm>
            <a:off x="4550569" y="6376569"/>
            <a:ext cx="7641431" cy="307777"/>
          </a:xfrm>
          <a:prstGeom prst="rect">
            <a:avLst/>
          </a:prstGeom>
          <a:noFill/>
        </p:spPr>
        <p:txBody>
          <a:bodyPr wrap="square" rtlCol="0">
            <a:spAutoFit/>
          </a:bodyPr>
          <a:lstStyle/>
          <a:p>
            <a:r>
              <a:rPr lang="en-GB" sz="1400" dirty="0"/>
              <a:t>William Farr, </a:t>
            </a:r>
            <a:r>
              <a:rPr lang="en-US" sz="1400" dirty="0"/>
              <a:t>Report on the mortality of cholera … London: HMSO, 1852 courtesy Wellcome Library</a:t>
            </a:r>
            <a:endParaRPr lang="en-GB" sz="1400" dirty="0"/>
          </a:p>
        </p:txBody>
      </p:sp>
      <p:sp>
        <p:nvSpPr>
          <p:cNvPr id="8" name="Rectangle 7">
            <a:extLst>
              <a:ext uri="{FF2B5EF4-FFF2-40B4-BE49-F238E27FC236}">
                <a16:creationId xmlns:a16="http://schemas.microsoft.com/office/drawing/2014/main" id="{17D753AC-392D-9E4C-9B23-10128A1F8741}"/>
              </a:ext>
            </a:extLst>
          </p:cNvPr>
          <p:cNvSpPr/>
          <p:nvPr/>
        </p:nvSpPr>
        <p:spPr>
          <a:xfrm>
            <a:off x="988220" y="5749924"/>
            <a:ext cx="11203780" cy="830997"/>
          </a:xfrm>
          <a:prstGeom prst="rect">
            <a:avLst/>
          </a:prstGeom>
        </p:spPr>
        <p:txBody>
          <a:bodyPr wrap="square">
            <a:spAutoFit/>
          </a:bodyPr>
          <a:lstStyle/>
          <a:p>
            <a:r>
              <a:rPr lang="en-US" sz="1200" dirty="0"/>
              <a:t>Chart showing temperature and mortality of London for every week of 11 years, 1840-50. The shaded black </a:t>
            </a:r>
            <a:r>
              <a:rPr lang="en-US" sz="1200" dirty="0" err="1"/>
              <a:t>colour</a:t>
            </a:r>
            <a:r>
              <a:rPr lang="en-US" sz="1200" dirty="0"/>
              <a:t> denotes the extent by which the weekly deaths exceed the average; the yellow </a:t>
            </a:r>
            <a:r>
              <a:rPr lang="en-US" sz="1200" dirty="0" err="1"/>
              <a:t>colour</a:t>
            </a:r>
            <a:r>
              <a:rPr lang="en-US" sz="1200" dirty="0"/>
              <a:t> denotes the extent by which the weekly deaths are below the average; the red </a:t>
            </a:r>
            <a:r>
              <a:rPr lang="en-US" sz="1200" dirty="0" err="1"/>
              <a:t>colour</a:t>
            </a:r>
            <a:r>
              <a:rPr lang="en-US" sz="1200" dirty="0"/>
              <a:t> denotes the extent by which the mean temperature of the week exceeds the mean temperature of the years 1771-1849; the solid black denotes the extent by which the mean weekly temperature is below the mean temperature of the years 1771-1849. </a:t>
            </a:r>
            <a:endParaRPr lang="en-GB" sz="1200" dirty="0"/>
          </a:p>
        </p:txBody>
      </p:sp>
    </p:spTree>
    <p:extLst>
      <p:ext uri="{BB962C8B-B14F-4D97-AF65-F5344CB8AC3E}">
        <p14:creationId xmlns:p14="http://schemas.microsoft.com/office/powerpoint/2010/main" val="1863261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3" descr="bertillonagecard.jpg">
            <a:extLst>
              <a:ext uri="{FF2B5EF4-FFF2-40B4-BE49-F238E27FC236}">
                <a16:creationId xmlns:a16="http://schemas.microsoft.com/office/drawing/2014/main" id="{0E3E726E-BBFB-0C4F-B8EC-F5E38D47BF18}"/>
              </a:ext>
            </a:extLst>
          </p:cNvPr>
          <p:cNvPicPr>
            <a:picLocks noChangeAspect="1"/>
          </p:cNvPicPr>
          <p:nvPr/>
        </p:nvPicPr>
        <p:blipFill>
          <a:blip r:embed="rId3" cstate="print"/>
          <a:stretch>
            <a:fillRect/>
          </a:stretch>
        </p:blipFill>
        <p:spPr>
          <a:xfrm>
            <a:off x="70710" y="77938"/>
            <a:ext cx="4054605" cy="4561432"/>
          </a:xfrm>
          <a:prstGeom prst="rect">
            <a:avLst/>
          </a:prstGeom>
        </p:spPr>
      </p:pic>
      <p:sp>
        <p:nvSpPr>
          <p:cNvPr id="3" name="Title 1">
            <a:extLst>
              <a:ext uri="{FF2B5EF4-FFF2-40B4-BE49-F238E27FC236}">
                <a16:creationId xmlns:a16="http://schemas.microsoft.com/office/drawing/2014/main" id="{F1678582-E8E2-014B-93C1-C2A5377FBF50}"/>
              </a:ext>
            </a:extLst>
          </p:cNvPr>
          <p:cNvSpPr txBox="1">
            <a:spLocks/>
          </p:cNvSpPr>
          <p:nvPr/>
        </p:nvSpPr>
        <p:spPr>
          <a:xfrm>
            <a:off x="4014787" y="28575"/>
            <a:ext cx="8051005" cy="637580"/>
          </a:xfrm>
          <a:prstGeom prst="rect">
            <a:avLst/>
          </a:prstGeom>
          <a:no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t>Context: Cultures of Quantification</a:t>
            </a:r>
          </a:p>
        </p:txBody>
      </p:sp>
      <p:pic>
        <p:nvPicPr>
          <p:cNvPr id="4" name="Content Placeholder 17" descr="CraniologyTopinard1885.jpg">
            <a:extLst>
              <a:ext uri="{FF2B5EF4-FFF2-40B4-BE49-F238E27FC236}">
                <a16:creationId xmlns:a16="http://schemas.microsoft.com/office/drawing/2014/main" id="{AABBBF12-C410-DD47-8A36-E94DF86AA7DD}"/>
              </a:ext>
            </a:extLst>
          </p:cNvPr>
          <p:cNvPicPr>
            <a:picLocks noChangeAspect="1"/>
          </p:cNvPicPr>
          <p:nvPr/>
        </p:nvPicPr>
        <p:blipFill rotWithShape="1">
          <a:blip r:embed="rId4" cstate="print"/>
          <a:srcRect t="6198" b="7033"/>
          <a:stretch/>
        </p:blipFill>
        <p:spPr>
          <a:xfrm>
            <a:off x="7418560" y="2924322"/>
            <a:ext cx="4492971" cy="3687271"/>
          </a:xfrm>
          <a:prstGeom prst="rect">
            <a:avLst/>
          </a:prstGeom>
        </p:spPr>
      </p:pic>
      <p:pic>
        <p:nvPicPr>
          <p:cNvPr id="5" name="Picture 4" descr="electrocardiogram.jpg">
            <a:extLst>
              <a:ext uri="{FF2B5EF4-FFF2-40B4-BE49-F238E27FC236}">
                <a16:creationId xmlns:a16="http://schemas.microsoft.com/office/drawing/2014/main" id="{D11152F3-8011-D541-AC50-CA7D60D01199}"/>
              </a:ext>
            </a:extLst>
          </p:cNvPr>
          <p:cNvPicPr>
            <a:picLocks noChangeAspect="1"/>
          </p:cNvPicPr>
          <p:nvPr/>
        </p:nvPicPr>
        <p:blipFill rotWithShape="1">
          <a:blip r:embed="rId5" cstate="print"/>
          <a:srcRect l="5564" t="58585" r="2880" b="5129"/>
          <a:stretch/>
        </p:blipFill>
        <p:spPr>
          <a:xfrm>
            <a:off x="258638" y="4875820"/>
            <a:ext cx="5063455" cy="1817468"/>
          </a:xfrm>
          <a:prstGeom prst="rect">
            <a:avLst/>
          </a:prstGeom>
        </p:spPr>
      </p:pic>
      <p:pic>
        <p:nvPicPr>
          <p:cNvPr id="6" name="Picture 5" descr="sphygmography1882.jpg">
            <a:extLst>
              <a:ext uri="{FF2B5EF4-FFF2-40B4-BE49-F238E27FC236}">
                <a16:creationId xmlns:a16="http://schemas.microsoft.com/office/drawing/2014/main" id="{8DF30F27-A4F9-E44F-AD0E-8277F7F1A0EB}"/>
              </a:ext>
            </a:extLst>
          </p:cNvPr>
          <p:cNvPicPr>
            <a:picLocks noChangeAspect="1"/>
          </p:cNvPicPr>
          <p:nvPr/>
        </p:nvPicPr>
        <p:blipFill rotWithShape="1">
          <a:blip r:embed="rId6" cstate="print"/>
          <a:srcRect r="920" b="12522"/>
          <a:stretch/>
        </p:blipFill>
        <p:spPr>
          <a:xfrm>
            <a:off x="5418310" y="720323"/>
            <a:ext cx="6493221" cy="2149831"/>
          </a:xfrm>
          <a:prstGeom prst="rect">
            <a:avLst/>
          </a:prstGeom>
        </p:spPr>
      </p:pic>
      <p:sp>
        <p:nvSpPr>
          <p:cNvPr id="7" name="TextBox 6">
            <a:extLst>
              <a:ext uri="{FF2B5EF4-FFF2-40B4-BE49-F238E27FC236}">
                <a16:creationId xmlns:a16="http://schemas.microsoft.com/office/drawing/2014/main" id="{8B9B625A-DD39-B446-AA78-0C0AEAD49308}"/>
              </a:ext>
            </a:extLst>
          </p:cNvPr>
          <p:cNvSpPr txBox="1"/>
          <p:nvPr/>
        </p:nvSpPr>
        <p:spPr>
          <a:xfrm>
            <a:off x="4395061" y="3008154"/>
            <a:ext cx="2967375" cy="1631216"/>
          </a:xfrm>
          <a:prstGeom prst="rect">
            <a:avLst/>
          </a:prstGeom>
          <a:noFill/>
        </p:spPr>
        <p:txBody>
          <a:bodyPr wrap="square" rtlCol="0">
            <a:spAutoFit/>
          </a:bodyPr>
          <a:lstStyle/>
          <a:p>
            <a:r>
              <a:rPr lang="en-GB" sz="2000" dirty="0">
                <a:latin typeface="+mn-lt"/>
              </a:rPr>
              <a:t>Clockwise from top left</a:t>
            </a:r>
          </a:p>
          <a:p>
            <a:r>
              <a:rPr lang="en-GB" sz="2000" dirty="0" err="1">
                <a:latin typeface="+mn-lt"/>
              </a:rPr>
              <a:t>Bertillonage</a:t>
            </a:r>
            <a:r>
              <a:rPr lang="en-GB" sz="2000" dirty="0">
                <a:latin typeface="+mn-lt"/>
              </a:rPr>
              <a:t> c. 1900s</a:t>
            </a:r>
          </a:p>
          <a:p>
            <a:r>
              <a:rPr lang="en-GB" sz="2000" dirty="0" err="1">
                <a:latin typeface="+mn-lt"/>
              </a:rPr>
              <a:t>Sphygmograph</a:t>
            </a:r>
            <a:r>
              <a:rPr lang="en-GB" sz="2000" dirty="0">
                <a:latin typeface="+mn-lt"/>
              </a:rPr>
              <a:t>, 1882</a:t>
            </a:r>
          </a:p>
          <a:p>
            <a:r>
              <a:rPr lang="en-GB" sz="2000" dirty="0" err="1">
                <a:latin typeface="+mn-lt"/>
              </a:rPr>
              <a:t>Craniometry</a:t>
            </a:r>
            <a:r>
              <a:rPr lang="en-GB" sz="2000" dirty="0">
                <a:latin typeface="+mn-lt"/>
              </a:rPr>
              <a:t> c. 1870s</a:t>
            </a:r>
          </a:p>
          <a:p>
            <a:r>
              <a:rPr lang="en-GB" sz="2000" dirty="0">
                <a:latin typeface="+mn-lt"/>
              </a:rPr>
              <a:t>Electrocardiograph, 1913</a:t>
            </a:r>
          </a:p>
        </p:txBody>
      </p:sp>
    </p:spTree>
    <p:extLst>
      <p:ext uri="{BB962C8B-B14F-4D97-AF65-F5344CB8AC3E}">
        <p14:creationId xmlns:p14="http://schemas.microsoft.com/office/powerpoint/2010/main" val="1949384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28D6A4-6879-2349-870C-AAF6F6CEF8EA}"/>
              </a:ext>
            </a:extLst>
          </p:cNvPr>
          <p:cNvSpPr>
            <a:spLocks noGrp="1"/>
          </p:cNvSpPr>
          <p:nvPr>
            <p:ph type="title"/>
          </p:nvPr>
        </p:nvSpPr>
        <p:spPr>
          <a:xfrm>
            <a:off x="5107502" y="117693"/>
            <a:ext cx="6246298" cy="1230259"/>
          </a:xfrm>
        </p:spPr>
        <p:txBody>
          <a:bodyPr>
            <a:normAutofit fontScale="90000"/>
          </a:bodyPr>
          <a:lstStyle/>
          <a:p>
            <a:r>
              <a:rPr lang="en-GB" b="1" dirty="0"/>
              <a:t>Making up </a:t>
            </a:r>
            <a:r>
              <a:rPr lang="en-GB" b="1" dirty="0" err="1"/>
              <a:t>l’homme</a:t>
            </a:r>
            <a:r>
              <a:rPr lang="en-GB" b="1" dirty="0"/>
              <a:t> </a:t>
            </a:r>
            <a:r>
              <a:rPr lang="en-GB" b="1" dirty="0" err="1"/>
              <a:t>moyen</a:t>
            </a:r>
            <a:r>
              <a:rPr lang="en-GB" b="1" dirty="0"/>
              <a:t> (‘the average man’): </a:t>
            </a:r>
            <a:r>
              <a:rPr lang="en-GB" b="1" dirty="0" err="1"/>
              <a:t>Quetelet</a:t>
            </a:r>
            <a:endParaRPr lang="en-GB" b="1" dirty="0"/>
          </a:p>
        </p:txBody>
      </p:sp>
      <p:pic>
        <p:nvPicPr>
          <p:cNvPr id="6" name="Content Placeholder 5">
            <a:extLst>
              <a:ext uri="{FF2B5EF4-FFF2-40B4-BE49-F238E27FC236}">
                <a16:creationId xmlns:a16="http://schemas.microsoft.com/office/drawing/2014/main" id="{0FCDC5E6-E7F7-7D40-AF28-E32F35B67EB2}"/>
              </a:ext>
            </a:extLst>
          </p:cNvPr>
          <p:cNvPicPr>
            <a:picLocks noGrp="1" noChangeAspect="1"/>
          </p:cNvPicPr>
          <p:nvPr>
            <p:ph idx="1"/>
          </p:nvPr>
        </p:nvPicPr>
        <p:blipFill>
          <a:blip r:embed="rId3"/>
          <a:stretch>
            <a:fillRect/>
          </a:stretch>
        </p:blipFill>
        <p:spPr>
          <a:xfrm>
            <a:off x="5253794" y="1347952"/>
            <a:ext cx="6100006" cy="4351338"/>
          </a:xfrm>
          <a:prstGeom prst="rect">
            <a:avLst/>
          </a:prstGeom>
        </p:spPr>
      </p:pic>
      <p:sp>
        <p:nvSpPr>
          <p:cNvPr id="7" name="TextBox 6">
            <a:extLst>
              <a:ext uri="{FF2B5EF4-FFF2-40B4-BE49-F238E27FC236}">
                <a16:creationId xmlns:a16="http://schemas.microsoft.com/office/drawing/2014/main" id="{C6AC581A-1AEA-8243-ABEC-A4983BCBE8B0}"/>
              </a:ext>
            </a:extLst>
          </p:cNvPr>
          <p:cNvSpPr txBox="1"/>
          <p:nvPr/>
        </p:nvSpPr>
        <p:spPr>
          <a:xfrm>
            <a:off x="351244" y="370933"/>
            <a:ext cx="4250909" cy="6186309"/>
          </a:xfrm>
          <a:prstGeom prst="rect">
            <a:avLst/>
          </a:prstGeom>
          <a:noFill/>
        </p:spPr>
        <p:txBody>
          <a:bodyPr wrap="square" rtlCol="0">
            <a:spAutoFit/>
          </a:bodyPr>
          <a:lstStyle/>
          <a:p>
            <a:r>
              <a:rPr lang="en-GB" b="1" dirty="0"/>
              <a:t>‘This determination of the average man is </a:t>
            </a:r>
            <a:r>
              <a:rPr lang="en-GB" b="1" dirty="0">
                <a:solidFill>
                  <a:srgbClr val="FF0000"/>
                </a:solidFill>
              </a:rPr>
              <a:t>not merely a matter of speculative curiosity</a:t>
            </a:r>
            <a:r>
              <a:rPr lang="en-GB" b="1" dirty="0"/>
              <a:t>; it may be of the most important service to the science of man the social system. … </a:t>
            </a:r>
            <a:r>
              <a:rPr lang="en-GB" b="1" i="1" dirty="0">
                <a:solidFill>
                  <a:srgbClr val="FF0000"/>
                </a:solidFill>
              </a:rPr>
              <a:t>The average man, indeed, is in a nation what the </a:t>
            </a:r>
            <a:r>
              <a:rPr lang="en-GB" b="1" i="1" dirty="0" err="1">
                <a:solidFill>
                  <a:srgbClr val="FF0000"/>
                </a:solidFill>
              </a:rPr>
              <a:t>center</a:t>
            </a:r>
            <a:r>
              <a:rPr lang="en-GB" b="1" i="1" dirty="0">
                <a:solidFill>
                  <a:srgbClr val="FF0000"/>
                </a:solidFill>
              </a:rPr>
              <a:t> of gravity is in a body</a:t>
            </a:r>
            <a:r>
              <a:rPr lang="en-GB" b="1" dirty="0">
                <a:solidFill>
                  <a:srgbClr val="FF0000"/>
                </a:solidFill>
              </a:rPr>
              <a:t>;</a:t>
            </a:r>
            <a:r>
              <a:rPr lang="en-GB" b="1" dirty="0"/>
              <a:t> it is by having that central point in view that we arrive at the apprehension of all the phenomena...’ </a:t>
            </a:r>
          </a:p>
          <a:p>
            <a:pPr algn="r"/>
            <a:r>
              <a:rPr lang="en-GB" b="1" dirty="0"/>
              <a:t>August </a:t>
            </a:r>
            <a:r>
              <a:rPr lang="en-GB" b="1" dirty="0" err="1"/>
              <a:t>Quetelet</a:t>
            </a:r>
            <a:r>
              <a:rPr lang="en-GB" b="1" dirty="0"/>
              <a:t>, 1830</a:t>
            </a:r>
          </a:p>
          <a:p>
            <a:endParaRPr lang="en-GB" b="1" dirty="0"/>
          </a:p>
          <a:p>
            <a:pPr indent="0">
              <a:buNone/>
            </a:pPr>
            <a:endParaRPr lang="en-US" b="1" dirty="0"/>
          </a:p>
          <a:p>
            <a:pPr indent="0">
              <a:buNone/>
            </a:pPr>
            <a:r>
              <a:rPr lang="en-US" b="1" dirty="0"/>
              <a:t>‘The study of diseases and of the deformities, to which they give place, has shown the </a:t>
            </a:r>
            <a:r>
              <a:rPr lang="en-US" b="1" dirty="0">
                <a:solidFill>
                  <a:srgbClr val="FF0000"/>
                </a:solidFill>
              </a:rPr>
              <a:t>benefits derivable from corporeal measurements</a:t>
            </a:r>
            <a:r>
              <a:rPr lang="en-US" b="1" dirty="0"/>
              <a:t>; but in order to </a:t>
            </a:r>
            <a:r>
              <a:rPr lang="en-US" b="1" dirty="0" err="1"/>
              <a:t>recognise</a:t>
            </a:r>
            <a:r>
              <a:rPr lang="en-US" b="1" dirty="0"/>
              <a:t> whatever is an anomaly, it is essentially necessary to have established </a:t>
            </a:r>
            <a:r>
              <a:rPr lang="en-US" b="1" dirty="0">
                <a:solidFill>
                  <a:srgbClr val="FF0000"/>
                </a:solidFill>
              </a:rPr>
              <a:t>the type constituting the normal </a:t>
            </a:r>
            <a:r>
              <a:rPr lang="en-GB" b="1" dirty="0">
                <a:solidFill>
                  <a:srgbClr val="FF0000"/>
                </a:solidFill>
              </a:rPr>
              <a:t>or healthy condition</a:t>
            </a:r>
            <a:r>
              <a:rPr lang="en-GB" b="1" dirty="0"/>
              <a:t>.’ </a:t>
            </a:r>
          </a:p>
          <a:p>
            <a:pPr indent="0" algn="r">
              <a:buNone/>
            </a:pPr>
            <a:r>
              <a:rPr lang="en-GB" b="1" dirty="0"/>
              <a:t>Auguste </a:t>
            </a:r>
            <a:r>
              <a:rPr lang="en-GB" b="1" dirty="0" err="1"/>
              <a:t>Quetelet</a:t>
            </a:r>
            <a:r>
              <a:rPr lang="en-GB" b="1" dirty="0"/>
              <a:t>, 1830</a:t>
            </a:r>
          </a:p>
          <a:p>
            <a:endParaRPr lang="en-GB" dirty="0"/>
          </a:p>
        </p:txBody>
      </p:sp>
      <p:sp>
        <p:nvSpPr>
          <p:cNvPr id="8" name="TextBox 7">
            <a:extLst>
              <a:ext uri="{FF2B5EF4-FFF2-40B4-BE49-F238E27FC236}">
                <a16:creationId xmlns:a16="http://schemas.microsoft.com/office/drawing/2014/main" id="{A6CAA4E8-255F-564D-8D0C-7D9316AF6F31}"/>
              </a:ext>
            </a:extLst>
          </p:cNvPr>
          <p:cNvSpPr txBox="1"/>
          <p:nvPr/>
        </p:nvSpPr>
        <p:spPr>
          <a:xfrm>
            <a:off x="5178972" y="5699290"/>
            <a:ext cx="6826469" cy="1477328"/>
          </a:xfrm>
          <a:prstGeom prst="rect">
            <a:avLst/>
          </a:prstGeom>
          <a:noFill/>
        </p:spPr>
        <p:txBody>
          <a:bodyPr wrap="square" rtlCol="0">
            <a:spAutoFit/>
          </a:bodyPr>
          <a:lstStyle/>
          <a:p>
            <a:r>
              <a:rPr lang="en-GB" dirty="0" err="1"/>
              <a:t>Quetelet</a:t>
            </a:r>
            <a:r>
              <a:rPr lang="en-GB" dirty="0"/>
              <a:t>, AD. 1870. ‘Tables Of Human Development: Echelle De La </a:t>
            </a:r>
            <a:r>
              <a:rPr lang="en-GB" dirty="0" err="1"/>
              <a:t>Croissance</a:t>
            </a:r>
            <a:r>
              <a:rPr lang="en-GB" dirty="0"/>
              <a:t> De </a:t>
            </a:r>
            <a:r>
              <a:rPr lang="en-GB" dirty="0" err="1"/>
              <a:t>L’Homme</a:t>
            </a:r>
            <a:r>
              <a:rPr lang="en-GB" dirty="0"/>
              <a:t>.’ In </a:t>
            </a:r>
            <a:r>
              <a:rPr lang="en-GB" i="1" dirty="0"/>
              <a:t>Sur </a:t>
            </a:r>
            <a:r>
              <a:rPr lang="en-GB" i="1" dirty="0" err="1"/>
              <a:t>l’homme</a:t>
            </a:r>
            <a:r>
              <a:rPr lang="en-GB" i="1" dirty="0"/>
              <a:t> et le </a:t>
            </a:r>
            <a:r>
              <a:rPr lang="en-GB" i="1" dirty="0" err="1"/>
              <a:t>développement</a:t>
            </a:r>
            <a:r>
              <a:rPr lang="en-GB" i="1" dirty="0"/>
              <a:t> de </a:t>
            </a:r>
            <a:r>
              <a:rPr lang="en-GB" i="1" dirty="0" err="1"/>
              <a:t>ses</a:t>
            </a:r>
            <a:r>
              <a:rPr lang="en-GB" i="1" dirty="0"/>
              <a:t> </a:t>
            </a:r>
            <a:r>
              <a:rPr lang="en-GB" i="1" dirty="0" err="1"/>
              <a:t>facultés</a:t>
            </a:r>
            <a:r>
              <a:rPr lang="en-GB" i="1" dirty="0"/>
              <a:t> </a:t>
            </a:r>
            <a:r>
              <a:rPr lang="en-GB" i="1" dirty="0" err="1"/>
              <a:t>ou</a:t>
            </a:r>
            <a:r>
              <a:rPr lang="en-GB" i="1" dirty="0"/>
              <a:t> </a:t>
            </a:r>
            <a:r>
              <a:rPr lang="en-GB" i="1" dirty="0" err="1"/>
              <a:t>essai</a:t>
            </a:r>
            <a:r>
              <a:rPr lang="en-GB" i="1" dirty="0"/>
              <a:t> de physique </a:t>
            </a:r>
            <a:r>
              <a:rPr lang="en-GB" i="1" dirty="0" err="1"/>
              <a:t>sociale</a:t>
            </a:r>
            <a:r>
              <a:rPr lang="en-GB" i="1" dirty="0"/>
              <a:t>.</a:t>
            </a:r>
            <a:r>
              <a:rPr lang="en-GB" dirty="0"/>
              <a:t> Plate. New York. New York Academy of Medicine Library.</a:t>
            </a:r>
          </a:p>
          <a:p>
            <a:endParaRPr lang="en-GB" dirty="0"/>
          </a:p>
        </p:txBody>
      </p:sp>
    </p:spTree>
    <p:extLst>
      <p:ext uri="{BB962C8B-B14F-4D97-AF65-F5344CB8AC3E}">
        <p14:creationId xmlns:p14="http://schemas.microsoft.com/office/powerpoint/2010/main" val="2700324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CA793-53A8-394C-8365-E13121E91EFA}"/>
              </a:ext>
            </a:extLst>
          </p:cNvPr>
          <p:cNvSpPr>
            <a:spLocks noGrp="1"/>
          </p:cNvSpPr>
          <p:nvPr>
            <p:ph type="title"/>
          </p:nvPr>
        </p:nvSpPr>
        <p:spPr>
          <a:xfrm>
            <a:off x="7209402" y="73026"/>
            <a:ext cx="4915064" cy="916944"/>
          </a:xfrm>
        </p:spPr>
        <p:txBody>
          <a:bodyPr>
            <a:normAutofit fontScale="90000"/>
          </a:bodyPr>
          <a:lstStyle/>
          <a:p>
            <a:pPr algn="ctr"/>
            <a:r>
              <a:rPr lang="en-GB" b="1" dirty="0"/>
              <a:t>Making up the Obese</a:t>
            </a:r>
          </a:p>
        </p:txBody>
      </p:sp>
      <p:pic>
        <p:nvPicPr>
          <p:cNvPr id="5" name="Content Placeholder 4">
            <a:extLst>
              <a:ext uri="{FF2B5EF4-FFF2-40B4-BE49-F238E27FC236}">
                <a16:creationId xmlns:a16="http://schemas.microsoft.com/office/drawing/2014/main" id="{552F58FE-9FDE-4B48-80E3-DCA8E4EB1AD3}"/>
              </a:ext>
            </a:extLst>
          </p:cNvPr>
          <p:cNvPicPr>
            <a:picLocks noGrp="1" noChangeAspect="1"/>
          </p:cNvPicPr>
          <p:nvPr>
            <p:ph idx="1"/>
          </p:nvPr>
        </p:nvPicPr>
        <p:blipFill>
          <a:blip r:embed="rId3"/>
          <a:stretch>
            <a:fillRect/>
          </a:stretch>
        </p:blipFill>
        <p:spPr>
          <a:xfrm>
            <a:off x="117459" y="73026"/>
            <a:ext cx="6986146" cy="4969690"/>
          </a:xfrm>
        </p:spPr>
      </p:pic>
      <p:sp>
        <p:nvSpPr>
          <p:cNvPr id="6" name="Rectangle 5">
            <a:extLst>
              <a:ext uri="{FF2B5EF4-FFF2-40B4-BE49-F238E27FC236}">
                <a16:creationId xmlns:a16="http://schemas.microsoft.com/office/drawing/2014/main" id="{59F64F08-5D25-3F4E-8659-3D440D43ED04}"/>
              </a:ext>
            </a:extLst>
          </p:cNvPr>
          <p:cNvSpPr/>
          <p:nvPr/>
        </p:nvSpPr>
        <p:spPr>
          <a:xfrm>
            <a:off x="57004" y="5159727"/>
            <a:ext cx="7046602" cy="1200329"/>
          </a:xfrm>
          <a:prstGeom prst="rect">
            <a:avLst/>
          </a:prstGeom>
        </p:spPr>
        <p:txBody>
          <a:bodyPr wrap="square">
            <a:spAutoFit/>
          </a:bodyPr>
          <a:lstStyle/>
          <a:p>
            <a:r>
              <a:rPr lang="en-GB" dirty="0">
                <a:solidFill>
                  <a:srgbClr val="121212"/>
                </a:solidFill>
                <a:latin typeface="Helvetica Neue Medium Web" panose="02000503000000020004" pitchFamily="2" charset="0"/>
              </a:rPr>
              <a:t>‘A fat man who is supports his stomach on a wheelbarrow is followed to a restaurant by a poor, thin man carrying a basket of food on his head’.</a:t>
            </a:r>
            <a:r>
              <a:rPr lang="en-GB" dirty="0"/>
              <a:t> London (59 Strand): M. </a:t>
            </a:r>
            <a:r>
              <a:rPr lang="en-GB" dirty="0" err="1"/>
              <a:t>Darly</a:t>
            </a:r>
            <a:r>
              <a:rPr lang="en-GB" dirty="0"/>
              <a:t>, Feby 24 1777. Courtesy Wellcome Library</a:t>
            </a:r>
          </a:p>
        </p:txBody>
      </p:sp>
      <p:pic>
        <p:nvPicPr>
          <p:cNvPr id="8" name="Picture 7">
            <a:extLst>
              <a:ext uri="{FF2B5EF4-FFF2-40B4-BE49-F238E27FC236}">
                <a16:creationId xmlns:a16="http://schemas.microsoft.com/office/drawing/2014/main" id="{066422D8-B580-7641-9D95-373C93FD3010}"/>
              </a:ext>
            </a:extLst>
          </p:cNvPr>
          <p:cNvPicPr>
            <a:picLocks noChangeAspect="1"/>
          </p:cNvPicPr>
          <p:nvPr/>
        </p:nvPicPr>
        <p:blipFill>
          <a:blip r:embed="rId4"/>
          <a:stretch>
            <a:fillRect/>
          </a:stretch>
        </p:blipFill>
        <p:spPr>
          <a:xfrm>
            <a:off x="8136542" y="915565"/>
            <a:ext cx="3060783" cy="4321105"/>
          </a:xfrm>
          <a:prstGeom prst="rect">
            <a:avLst/>
          </a:prstGeom>
        </p:spPr>
      </p:pic>
      <p:sp>
        <p:nvSpPr>
          <p:cNvPr id="9" name="TextBox 8">
            <a:extLst>
              <a:ext uri="{FF2B5EF4-FFF2-40B4-BE49-F238E27FC236}">
                <a16:creationId xmlns:a16="http://schemas.microsoft.com/office/drawing/2014/main" id="{27277473-42C4-B941-972D-A2AE7BCB2012}"/>
              </a:ext>
            </a:extLst>
          </p:cNvPr>
          <p:cNvSpPr txBox="1"/>
          <p:nvPr/>
        </p:nvSpPr>
        <p:spPr>
          <a:xfrm>
            <a:off x="7436114" y="5236670"/>
            <a:ext cx="4755886" cy="1477328"/>
          </a:xfrm>
          <a:prstGeom prst="rect">
            <a:avLst/>
          </a:prstGeom>
          <a:noFill/>
        </p:spPr>
        <p:txBody>
          <a:bodyPr wrap="square" rtlCol="0">
            <a:spAutoFit/>
          </a:bodyPr>
          <a:lstStyle/>
          <a:p>
            <a:r>
              <a:rPr lang="en-GB" dirty="0"/>
              <a:t>1951 Pharma ad encouraging doctors to prescribe appetite suppressant </a:t>
            </a:r>
            <a:r>
              <a:rPr lang="en-GB" dirty="0" err="1"/>
              <a:t>Norodin</a:t>
            </a:r>
            <a:r>
              <a:rPr lang="en-GB" dirty="0"/>
              <a:t> (</a:t>
            </a:r>
            <a:r>
              <a:rPr lang="en-GB" dirty="0" err="1"/>
              <a:t>metamphetamine</a:t>
            </a:r>
            <a:r>
              <a:rPr lang="en-GB" dirty="0"/>
              <a:t>): “useful in reducing the desire for food and counteracting the low spirits associated with the rigours of an enforced diet”</a:t>
            </a:r>
          </a:p>
        </p:txBody>
      </p:sp>
    </p:spTree>
    <p:extLst>
      <p:ext uri="{BB962C8B-B14F-4D97-AF65-F5344CB8AC3E}">
        <p14:creationId xmlns:p14="http://schemas.microsoft.com/office/powerpoint/2010/main" val="454255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B2A07-0711-D94C-9B45-27D3D6EC9EB3}"/>
              </a:ext>
            </a:extLst>
          </p:cNvPr>
          <p:cNvSpPr>
            <a:spLocks noGrp="1"/>
          </p:cNvSpPr>
          <p:nvPr>
            <p:ph type="title" idx="4294967295"/>
          </p:nvPr>
        </p:nvSpPr>
        <p:spPr>
          <a:xfrm>
            <a:off x="0" y="62427"/>
            <a:ext cx="11808372" cy="915035"/>
          </a:xfrm>
        </p:spPr>
        <p:txBody>
          <a:bodyPr>
            <a:normAutofit fontScale="90000"/>
          </a:bodyPr>
          <a:lstStyle/>
          <a:p>
            <a:r>
              <a:rPr lang="en-GB" dirty="0"/>
              <a:t>From corpulence as a wonder and symbol of prosperity…</a:t>
            </a:r>
          </a:p>
        </p:txBody>
      </p:sp>
      <p:pic>
        <p:nvPicPr>
          <p:cNvPr id="7" name="Picture 6">
            <a:extLst>
              <a:ext uri="{FF2B5EF4-FFF2-40B4-BE49-F238E27FC236}">
                <a16:creationId xmlns:a16="http://schemas.microsoft.com/office/drawing/2014/main" id="{664B747E-29F1-7B46-9FCE-ABCD8576A02C}"/>
              </a:ext>
            </a:extLst>
          </p:cNvPr>
          <p:cNvPicPr>
            <a:picLocks noChangeAspect="1"/>
          </p:cNvPicPr>
          <p:nvPr/>
        </p:nvPicPr>
        <p:blipFill>
          <a:blip r:embed="rId3"/>
          <a:stretch>
            <a:fillRect/>
          </a:stretch>
        </p:blipFill>
        <p:spPr>
          <a:xfrm>
            <a:off x="156622" y="838039"/>
            <a:ext cx="6993040" cy="5531230"/>
          </a:xfrm>
          <a:prstGeom prst="rect">
            <a:avLst/>
          </a:prstGeom>
        </p:spPr>
      </p:pic>
      <p:pic>
        <p:nvPicPr>
          <p:cNvPr id="17" name="Picture 16">
            <a:extLst>
              <a:ext uri="{FF2B5EF4-FFF2-40B4-BE49-F238E27FC236}">
                <a16:creationId xmlns:a16="http://schemas.microsoft.com/office/drawing/2014/main" id="{8366BB98-4E19-2446-93C4-B9056346DA9E}"/>
              </a:ext>
            </a:extLst>
          </p:cNvPr>
          <p:cNvPicPr>
            <a:picLocks noChangeAspect="1"/>
          </p:cNvPicPr>
          <p:nvPr/>
        </p:nvPicPr>
        <p:blipFill>
          <a:blip r:embed="rId4"/>
          <a:stretch>
            <a:fillRect/>
          </a:stretch>
        </p:blipFill>
        <p:spPr>
          <a:xfrm>
            <a:off x="6974395" y="1068542"/>
            <a:ext cx="5015797" cy="3585849"/>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8" name="TextBox 17">
            <a:extLst>
              <a:ext uri="{FF2B5EF4-FFF2-40B4-BE49-F238E27FC236}">
                <a16:creationId xmlns:a16="http://schemas.microsoft.com/office/drawing/2014/main" id="{E86ADC60-17C7-164D-A884-A713AC9A1893}"/>
              </a:ext>
            </a:extLst>
          </p:cNvPr>
          <p:cNvSpPr txBox="1"/>
          <p:nvPr/>
        </p:nvSpPr>
        <p:spPr>
          <a:xfrm>
            <a:off x="7227973" y="4801456"/>
            <a:ext cx="4762219" cy="1200329"/>
          </a:xfrm>
          <a:prstGeom prst="rect">
            <a:avLst/>
          </a:prstGeom>
          <a:noFill/>
        </p:spPr>
        <p:txBody>
          <a:bodyPr wrap="square" rtlCol="0">
            <a:spAutoFit/>
          </a:bodyPr>
          <a:lstStyle/>
          <a:p>
            <a:r>
              <a:rPr lang="en-GB" dirty="0"/>
              <a:t>James </a:t>
            </a:r>
            <a:r>
              <a:rPr lang="en-GB" dirty="0" err="1"/>
              <a:t>Gillray</a:t>
            </a:r>
            <a:r>
              <a:rPr lang="en-GB" dirty="0"/>
              <a:t>, London, 1792 – Undernourished leek-eating (revolutionary) Frenchman extolls liberty; over-fed beef-eating Briton complains about his taxes. Wellcome Images.  </a:t>
            </a:r>
          </a:p>
        </p:txBody>
      </p:sp>
      <p:sp>
        <p:nvSpPr>
          <p:cNvPr id="19" name="TextBox 18">
            <a:extLst>
              <a:ext uri="{FF2B5EF4-FFF2-40B4-BE49-F238E27FC236}">
                <a16:creationId xmlns:a16="http://schemas.microsoft.com/office/drawing/2014/main" id="{40DCA4C6-F327-4A43-80E2-F059B82408F5}"/>
              </a:ext>
            </a:extLst>
          </p:cNvPr>
          <p:cNvSpPr txBox="1"/>
          <p:nvPr/>
        </p:nvSpPr>
        <p:spPr>
          <a:xfrm>
            <a:off x="0" y="6257211"/>
            <a:ext cx="11990192" cy="646331"/>
          </a:xfrm>
          <a:prstGeom prst="rect">
            <a:avLst/>
          </a:prstGeom>
          <a:noFill/>
        </p:spPr>
        <p:txBody>
          <a:bodyPr wrap="square" rtlCol="0">
            <a:spAutoFit/>
          </a:bodyPr>
          <a:lstStyle/>
          <a:p>
            <a:r>
              <a:rPr lang="en-GB" dirty="0"/>
              <a:t>Biographical leaflet praising the ‘extraordinary persons and manners’ of England’s fattest men, John Fairburn, London, 1806. Wellcome Images. </a:t>
            </a:r>
          </a:p>
        </p:txBody>
      </p:sp>
    </p:spTree>
    <p:extLst>
      <p:ext uri="{BB962C8B-B14F-4D97-AF65-F5344CB8AC3E}">
        <p14:creationId xmlns:p14="http://schemas.microsoft.com/office/powerpoint/2010/main" val="3301667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687992-03BB-8F45-932D-D93C6D4B42E8}"/>
              </a:ext>
            </a:extLst>
          </p:cNvPr>
          <p:cNvPicPr>
            <a:picLocks noChangeAspect="1"/>
          </p:cNvPicPr>
          <p:nvPr/>
        </p:nvPicPr>
        <p:blipFill>
          <a:blip r:embed="rId3"/>
          <a:stretch>
            <a:fillRect/>
          </a:stretch>
        </p:blipFill>
        <p:spPr>
          <a:xfrm>
            <a:off x="6858000" y="117692"/>
            <a:ext cx="5070061" cy="6220713"/>
          </a:xfrm>
          <a:prstGeom prst="rect">
            <a:avLst/>
          </a:prstGeom>
        </p:spPr>
      </p:pic>
      <p:sp>
        <p:nvSpPr>
          <p:cNvPr id="6" name="Rectangle 5">
            <a:extLst>
              <a:ext uri="{FF2B5EF4-FFF2-40B4-BE49-F238E27FC236}">
                <a16:creationId xmlns:a16="http://schemas.microsoft.com/office/drawing/2014/main" id="{EB886E72-16FB-6147-BFD7-497831DDEE4E}"/>
              </a:ext>
            </a:extLst>
          </p:cNvPr>
          <p:cNvSpPr/>
          <p:nvPr/>
        </p:nvSpPr>
        <p:spPr>
          <a:xfrm>
            <a:off x="158244" y="1972409"/>
            <a:ext cx="5582194" cy="4524315"/>
          </a:xfrm>
          <a:prstGeom prst="rect">
            <a:avLst/>
          </a:prstGeom>
        </p:spPr>
        <p:txBody>
          <a:bodyPr wrap="square">
            <a:spAutoFit/>
          </a:bodyPr>
          <a:lstStyle/>
          <a:p>
            <a:r>
              <a:rPr lang="en-US" sz="2400" dirty="0"/>
              <a:t>“The popular expression applied to persons of a rounded form, moderate embonpoint, clear skin, and a ruddy color,—that they are ‘in good condition,’—accords with science. This condition is most commonly accompanied by healthy internal organs, a very desirable and hopeful state. . .” </a:t>
            </a:r>
          </a:p>
          <a:p>
            <a:endParaRPr lang="en-US" sz="2400" dirty="0"/>
          </a:p>
          <a:p>
            <a:r>
              <a:rPr lang="en-US" sz="2400" dirty="0"/>
              <a:t>“</a:t>
            </a:r>
            <a:r>
              <a:rPr lang="en-US" sz="2400" b="1" dirty="0"/>
              <a:t>In so far as lightweights are concerned we must confess that we are more afraid of them than of over‐ weights</a:t>
            </a:r>
            <a:r>
              <a:rPr lang="en-US" sz="2400" dirty="0"/>
              <a:t>” (Edward H. Hamill 1907) </a:t>
            </a:r>
          </a:p>
        </p:txBody>
      </p:sp>
      <p:sp>
        <p:nvSpPr>
          <p:cNvPr id="7" name="TextBox 6">
            <a:extLst>
              <a:ext uri="{FF2B5EF4-FFF2-40B4-BE49-F238E27FC236}">
                <a16:creationId xmlns:a16="http://schemas.microsoft.com/office/drawing/2014/main" id="{A9FC52BE-E51A-F844-ABB1-068A54462D03}"/>
              </a:ext>
            </a:extLst>
          </p:cNvPr>
          <p:cNvSpPr txBox="1"/>
          <p:nvPr/>
        </p:nvSpPr>
        <p:spPr>
          <a:xfrm>
            <a:off x="252290" y="117693"/>
            <a:ext cx="5488148" cy="1200329"/>
          </a:xfrm>
          <a:prstGeom prst="rect">
            <a:avLst/>
          </a:prstGeom>
          <a:noFill/>
        </p:spPr>
        <p:txBody>
          <a:bodyPr wrap="square" rtlCol="0">
            <a:spAutoFit/>
          </a:bodyPr>
          <a:lstStyle/>
          <a:p>
            <a:r>
              <a:rPr lang="en-GB" sz="3600" dirty="0"/>
              <a:t>To healthy roundedness… (and dangerous deprivation)</a:t>
            </a:r>
          </a:p>
        </p:txBody>
      </p:sp>
      <p:sp>
        <p:nvSpPr>
          <p:cNvPr id="2" name="TextBox 1">
            <a:extLst>
              <a:ext uri="{FF2B5EF4-FFF2-40B4-BE49-F238E27FC236}">
                <a16:creationId xmlns:a16="http://schemas.microsoft.com/office/drawing/2014/main" id="{C99DB474-2B50-3D44-99E5-39907F4F68BF}"/>
              </a:ext>
            </a:extLst>
          </p:cNvPr>
          <p:cNvSpPr txBox="1"/>
          <p:nvPr/>
        </p:nvSpPr>
        <p:spPr>
          <a:xfrm>
            <a:off x="6858000" y="6338405"/>
            <a:ext cx="5249457" cy="523220"/>
          </a:xfrm>
          <a:prstGeom prst="rect">
            <a:avLst/>
          </a:prstGeom>
          <a:noFill/>
        </p:spPr>
        <p:txBody>
          <a:bodyPr wrap="square" rtlCol="0">
            <a:spAutoFit/>
          </a:bodyPr>
          <a:lstStyle/>
          <a:p>
            <a:r>
              <a:rPr lang="en-GB" sz="1400" i="1" dirty="0"/>
              <a:t>Delineator</a:t>
            </a:r>
            <a:r>
              <a:rPr lang="en-GB" sz="1400" dirty="0"/>
              <a:t>, March 1933, page 97. “Dangerous to be skinny.” Ad for Ironized Yeast Courtesy </a:t>
            </a:r>
            <a:r>
              <a:rPr lang="en-GB" sz="1400" dirty="0">
                <a:hlinkClick r:id="rId4"/>
              </a:rPr>
              <a:t>witness2fashion.wordpress.com</a:t>
            </a:r>
            <a:endParaRPr lang="en-GB" sz="1400" dirty="0"/>
          </a:p>
        </p:txBody>
      </p:sp>
      <p:pic>
        <p:nvPicPr>
          <p:cNvPr id="4" name="Picture 3">
            <a:extLst>
              <a:ext uri="{FF2B5EF4-FFF2-40B4-BE49-F238E27FC236}">
                <a16:creationId xmlns:a16="http://schemas.microsoft.com/office/drawing/2014/main" id="{8F14B120-F779-7445-9068-096AB4702DBD}"/>
              </a:ext>
            </a:extLst>
          </p:cNvPr>
          <p:cNvPicPr>
            <a:picLocks noChangeAspect="1"/>
          </p:cNvPicPr>
          <p:nvPr/>
        </p:nvPicPr>
        <p:blipFill rotWithShape="1">
          <a:blip r:embed="rId5"/>
          <a:srcRect l="-1" t="3801" r="556" b="2979"/>
          <a:stretch/>
        </p:blipFill>
        <p:spPr>
          <a:xfrm>
            <a:off x="5830136" y="585027"/>
            <a:ext cx="4379299" cy="5753378"/>
          </a:xfrm>
          <a:prstGeom prst="rect">
            <a:avLst/>
          </a:prstGeom>
        </p:spPr>
      </p:pic>
    </p:spTree>
    <p:extLst>
      <p:ext uri="{BB962C8B-B14F-4D97-AF65-F5344CB8AC3E}">
        <p14:creationId xmlns:p14="http://schemas.microsoft.com/office/powerpoint/2010/main" val="34201650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12561</TotalTime>
  <Words>4328</Words>
  <Application>Microsoft Macintosh PowerPoint</Application>
  <PresentationFormat>Widescreen</PresentationFormat>
  <Paragraphs>137</Paragraphs>
  <Slides>15</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Helvetica Neue Medium Web</vt:lpstr>
      <vt:lpstr>Office Theme</vt:lpstr>
      <vt:lpstr>Making the Modern World: Health, Medicine and Modernity</vt:lpstr>
      <vt:lpstr>Headline Ideas</vt:lpstr>
      <vt:lpstr>Key concepts &amp; unit case studies</vt:lpstr>
      <vt:lpstr>Making up l’homme moyen (‘the average man’) Context: A classifying, quantifying, measuring age…</vt:lpstr>
      <vt:lpstr>PowerPoint Presentation</vt:lpstr>
      <vt:lpstr>Making up l’homme moyen (‘the average man’): Quetelet</vt:lpstr>
      <vt:lpstr>Making up the Obese</vt:lpstr>
      <vt:lpstr>From corpulence as a wonder and symbol of prosperity…</vt:lpstr>
      <vt:lpstr>PowerPoint Presentation</vt:lpstr>
      <vt:lpstr>PowerPoint Presentation</vt:lpstr>
      <vt:lpstr>…to the ‘obesity epidemic’</vt:lpstr>
      <vt:lpstr>A word about the readings…</vt:lpstr>
      <vt:lpstr>Seminar conversation starters (to go with Tuchman reading)</vt:lpstr>
      <vt:lpstr>More seminar conversation starters</vt:lpstr>
      <vt:lpstr>A few more fun extras: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the Modern World: Health, Medicine and Modernity</dc:title>
  <dc:creator>Microsoft Office User</dc:creator>
  <cp:lastModifiedBy>Microsoft Office User</cp:lastModifiedBy>
  <cp:revision>92</cp:revision>
  <dcterms:created xsi:type="dcterms:W3CDTF">2020-09-02T12:24:07Z</dcterms:created>
  <dcterms:modified xsi:type="dcterms:W3CDTF">2020-09-24T14:33:13Z</dcterms:modified>
</cp:coreProperties>
</file>