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25"/>
  </p:notesMasterIdLst>
  <p:handoutMasterIdLst>
    <p:handoutMasterId r:id="rId26"/>
  </p:handoutMasterIdLst>
  <p:sldIdLst>
    <p:sldId id="270" r:id="rId4"/>
    <p:sldId id="330" r:id="rId5"/>
    <p:sldId id="331" r:id="rId6"/>
    <p:sldId id="321" r:id="rId7"/>
    <p:sldId id="332" r:id="rId8"/>
    <p:sldId id="334" r:id="rId9"/>
    <p:sldId id="320" r:id="rId10"/>
    <p:sldId id="333" r:id="rId11"/>
    <p:sldId id="329" r:id="rId12"/>
    <p:sldId id="322" r:id="rId13"/>
    <p:sldId id="280" r:id="rId14"/>
    <p:sldId id="324" r:id="rId15"/>
    <p:sldId id="313" r:id="rId16"/>
    <p:sldId id="308" r:id="rId17"/>
    <p:sldId id="326" r:id="rId18"/>
    <p:sldId id="328" r:id="rId19"/>
    <p:sldId id="310" r:id="rId20"/>
    <p:sldId id="319" r:id="rId21"/>
    <p:sldId id="314" r:id="rId22"/>
    <p:sldId id="325" r:id="rId23"/>
    <p:sldId id="327" r:id="rId24"/>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36" autoAdjust="0"/>
    <p:restoredTop sz="90952"/>
  </p:normalViewPr>
  <p:slideViewPr>
    <p:cSldViewPr showGuides="1">
      <p:cViewPr varScale="1">
        <p:scale>
          <a:sx n="155" d="100"/>
          <a:sy n="155" d="100"/>
        </p:scale>
        <p:origin x="584" y="176"/>
      </p:cViewPr>
      <p:guideLst>
        <p:guide orient="horz" pos="1620"/>
        <p:guide pos="2880"/>
      </p:guideLst>
    </p:cSldViewPr>
  </p:slideViewPr>
  <p:notesTextViewPr>
    <p:cViewPr>
      <p:scale>
        <a:sx n="1" d="1"/>
        <a:sy n="1" d="1"/>
      </p:scale>
      <p:origin x="0" y="0"/>
    </p:cViewPr>
  </p:notesTextViewPr>
  <p:sorterViewPr>
    <p:cViewPr>
      <p:scale>
        <a:sx n="146" d="100"/>
        <a:sy n="14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sciencedirect.com/science/article/pii/S0899900715002932"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sciencedirect.com/science/article/pii/S0140673614602117"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sng" kern="1200" dirty="0">
                <a:solidFill>
                  <a:schemeClr val="tx1"/>
                </a:solidFill>
                <a:effectLst/>
                <a:latin typeface="Times New Roman" pitchFamily="18" charset="0"/>
                <a:ea typeface="+mn-ea"/>
                <a:cs typeface="+mn-cs"/>
                <a:hlinkClick r:id="rId3"/>
              </a:rPr>
              <a:t>The prevalence of vitamin D deficiency among dark-skinned populations according to their stage of migration and region of birth: A meta-analysis</a:t>
            </a:r>
            <a:endParaRPr lang="en-US" sz="1200" b="1" i="0" kern="1200" dirty="0">
              <a:solidFill>
                <a:schemeClr val="tx1"/>
              </a:solidFill>
              <a:effectLst/>
              <a:latin typeface="Times New Roman" pitchFamily="18" charset="0"/>
              <a:ea typeface="+mn-ea"/>
              <a:cs typeface="+mn-cs"/>
            </a:endParaRPr>
          </a:p>
          <a:p>
            <a:r>
              <a:rPr lang="en-US" sz="1200" b="0" i="0" kern="1200" dirty="0">
                <a:solidFill>
                  <a:schemeClr val="tx1"/>
                </a:solidFill>
                <a:effectLst/>
                <a:latin typeface="Times New Roman" pitchFamily="18" charset="0"/>
                <a:ea typeface="+mn-ea"/>
                <a:cs typeface="+mn-cs"/>
              </a:rPr>
              <a:t>Original Research Article</a:t>
            </a:r>
          </a:p>
          <a:p>
            <a:r>
              <a:rPr lang="en-US" sz="1200" b="0" i="1" kern="1200" dirty="0">
                <a:solidFill>
                  <a:schemeClr val="tx1"/>
                </a:solidFill>
                <a:effectLst/>
                <a:latin typeface="Times New Roman" pitchFamily="18" charset="0"/>
                <a:ea typeface="+mn-ea"/>
                <a:cs typeface="+mn-cs"/>
              </a:rPr>
              <a:t>Nutrition, Volume 32, Issue 1, January 2016, Pages 21-32</a:t>
            </a:r>
          </a:p>
          <a:p>
            <a:r>
              <a:rPr lang="en-US" sz="1200" b="0" i="0" kern="1200" dirty="0">
                <a:solidFill>
                  <a:schemeClr val="tx1"/>
                </a:solidFill>
                <a:effectLst/>
                <a:latin typeface="Times New Roman" pitchFamily="18" charset="0"/>
                <a:ea typeface="+mn-ea"/>
                <a:cs typeface="+mn-cs"/>
              </a:rPr>
              <a:t>Catherine A. Martin, Usha Gowda, Andre M.N. </a:t>
            </a:r>
            <a:r>
              <a:rPr lang="en-US" sz="1200" b="0" i="0" kern="1200" dirty="0" err="1">
                <a:solidFill>
                  <a:schemeClr val="tx1"/>
                </a:solidFill>
                <a:effectLst/>
                <a:latin typeface="Times New Roman" pitchFamily="18" charset="0"/>
                <a:ea typeface="+mn-ea"/>
                <a:cs typeface="+mn-cs"/>
              </a:rPr>
              <a:t>Renzaho</a:t>
            </a:r>
            <a:endParaRPr lang="en-US" sz="1200" b="0" i="0" kern="1200" dirty="0">
              <a:solidFill>
                <a:schemeClr val="tx1"/>
              </a:solidFill>
              <a:effectLst/>
              <a:latin typeface="Times New Roman" pitchFamily="18" charset="0"/>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10</a:t>
            </a:fld>
            <a:endParaRPr lang="en-GB" altLang="en-US"/>
          </a:p>
        </p:txBody>
      </p:sp>
    </p:spTree>
    <p:extLst>
      <p:ext uri="{BB962C8B-B14F-4D97-AF65-F5344CB8AC3E}">
        <p14:creationId xmlns:p14="http://schemas.microsoft.com/office/powerpoint/2010/main" val="1254899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From MH160-1453 Samples of locally produced nutritional guidance</a:t>
            </a:r>
            <a:r>
              <a:rPr lang="en-GB" baseline="0" dirty="0"/>
              <a:t> </a:t>
            </a:r>
            <a:r>
              <a:rPr lang="en-GB" dirty="0"/>
              <a:t>sent to Vaughan (to remind him of the importance of nutritionists in stopping rickets.</a:t>
            </a:r>
            <a:r>
              <a:rPr lang="en-GB" baseline="0" dirty="0"/>
              <a:t> This is from Lancashire Area Health Authority c. 1981</a:t>
            </a:r>
            <a:endParaRPr lang="en-GB" dirty="0"/>
          </a:p>
        </p:txBody>
      </p:sp>
      <p:sp>
        <p:nvSpPr>
          <p:cNvPr id="4" name="Slide Number Placeholder 3"/>
          <p:cNvSpPr>
            <a:spLocks noGrp="1"/>
          </p:cNvSpPr>
          <p:nvPr>
            <p:ph type="sldNum" sz="quarter" idx="10"/>
          </p:nvPr>
        </p:nvSpPr>
        <p:spPr/>
        <p:txBody>
          <a:bodyPr/>
          <a:lstStyle/>
          <a:p>
            <a:fld id="{3C3CEDEB-C32B-4411-AA3A-DFCFCBEF2F64}" type="slidenum">
              <a:rPr lang="en-GB" smtClean="0"/>
              <a:pPr/>
              <a:t>13</a:t>
            </a:fld>
            <a:endParaRPr lang="en-GB"/>
          </a:p>
        </p:txBody>
      </p:sp>
    </p:spTree>
    <p:extLst>
      <p:ext uri="{BB962C8B-B14F-4D97-AF65-F5344CB8AC3E}">
        <p14:creationId xmlns:p14="http://schemas.microsoft.com/office/powerpoint/2010/main" val="659857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NATIONAL HEALTH SERVICE</a:t>
            </a:r>
          </a:p>
          <a:p>
            <a:r>
              <a:rPr lang="en-US" i="1" dirty="0"/>
              <a:t>HC Deb 23 January 1980 </a:t>
            </a:r>
            <a:r>
              <a:rPr lang="en-US" i="1" dirty="0" err="1"/>
              <a:t>vol</a:t>
            </a:r>
            <a:r>
              <a:rPr lang="en-US" i="1" dirty="0"/>
              <a:t> 977 cc454-580 at column 573-4.</a:t>
            </a:r>
            <a:endParaRPr lang="en-US" dirty="0"/>
          </a:p>
          <a:p>
            <a:endParaRPr lang="en-GB" dirty="0"/>
          </a:p>
        </p:txBody>
      </p:sp>
      <p:sp>
        <p:nvSpPr>
          <p:cNvPr id="4" name="Slide Number Placeholder 3"/>
          <p:cNvSpPr>
            <a:spLocks noGrp="1"/>
          </p:cNvSpPr>
          <p:nvPr>
            <p:ph type="sldNum" sz="quarter" idx="10"/>
          </p:nvPr>
        </p:nvSpPr>
        <p:spPr/>
        <p:txBody>
          <a:bodyPr/>
          <a:lstStyle/>
          <a:p>
            <a:fld id="{3C3CEDEB-C32B-4411-AA3A-DFCFCBEF2F64}" type="slidenum">
              <a:rPr lang="en-GB" smtClean="0"/>
              <a:pPr/>
              <a:t>17</a:t>
            </a:fld>
            <a:endParaRPr lang="en-GB"/>
          </a:p>
        </p:txBody>
      </p:sp>
    </p:spTree>
    <p:extLst>
      <p:ext uri="{BB962C8B-B14F-4D97-AF65-F5344CB8AC3E}">
        <p14:creationId xmlns:p14="http://schemas.microsoft.com/office/powerpoint/2010/main" val="1488085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Success stories are sufficiently rare these days not to allow even quite a little one to pass unremarked, and Dr Gerard Vaughan is enthusiastic about this one anyway. The "Stop Rickets" campaign, which the Minister of Health launched last year and was due to end in March… is to carry on and provides the story. Most people are probably unaware that it has been taking place because it has been aimed at the immigrant population, particularly the Asians, among whom rickets is prevalent. The campaign, as well as proving effective in tackling a wholly preventable disease, has, to Dr Vaughan's delight, had some beneficial side effects. It has greatly improved links with the Asian community and, best of all these days, has not cost a lot of money. … Of all the immigrant communities, the Asians tend to be the most isolated, partly because they cling to their traditional social habits, which means that women remain firmly within the family unit and simply do not know about diet deficiencies, and partly because of language problems. Rickets among the population generally was eradicated during the last war and to most people is a thing of the past. Dr Vaughan says that some of the health authority chairmen he has talked to insisted that they did not have it in their areas but when pressed to investigate came up with quite a different picture. In Sheffield, for instance, four general practitioners found 17 patients with rickets "just like that,“ and in Glasgow, where the disease was once commonplace, the Scottish Home and Health Department found that about one-third of Asian children were vulnerable. Apart from the communications link, which is proving valuable in helping improve race relations generally, one of the other reasons Dr Vaughan is carrying on with the scheme is that it has brought a lot of other illnesses to light, including active TB and various dietary and malnutrition problems. The trouble is that a diet suitable to the Indian subcontinent simply does not contain the vitamins and oils needed in Britain's climate, and the campaign helps people understand what changes they must make. Dr Vaughan's pleasure at the economical nature of it all stems from the fact that the first year's budget of £70 000 is not yet exhausted, and that, of course, makes getting next year's money to allow it to carry on rather </a:t>
            </a:r>
            <a:r>
              <a:rPr lang="en-GB" dirty="0"/>
              <a:t>easier.</a:t>
            </a:r>
          </a:p>
          <a:p>
            <a:endParaRPr lang="en-GB" dirty="0"/>
          </a:p>
        </p:txBody>
      </p:sp>
      <p:sp>
        <p:nvSpPr>
          <p:cNvPr id="4" name="Slide Number Placeholder 3"/>
          <p:cNvSpPr>
            <a:spLocks noGrp="1"/>
          </p:cNvSpPr>
          <p:nvPr>
            <p:ph type="sldNum" sz="quarter" idx="10"/>
          </p:nvPr>
        </p:nvSpPr>
        <p:spPr/>
        <p:txBody>
          <a:bodyPr/>
          <a:lstStyle/>
          <a:p>
            <a:fld id="{3C3CEDEB-C32B-4411-AA3A-DFCFCBEF2F64}" type="slidenum">
              <a:rPr lang="en-GB" smtClean="0"/>
              <a:pPr/>
              <a:t>19</a:t>
            </a:fld>
            <a:endParaRPr lang="en-GB"/>
          </a:p>
        </p:txBody>
      </p:sp>
    </p:spTree>
    <p:extLst>
      <p:ext uri="{BB962C8B-B14F-4D97-AF65-F5344CB8AC3E}">
        <p14:creationId xmlns:p14="http://schemas.microsoft.com/office/powerpoint/2010/main" val="616524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TNA MH160/1451 ‘Rickets Campaign – Press Launch Notes for MS(H)’s Speech’, 18 February 1981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20</a:t>
            </a:fld>
            <a:endParaRPr lang="en-GB" altLang="en-US"/>
          </a:p>
        </p:txBody>
      </p:sp>
    </p:spTree>
    <p:extLst>
      <p:ext uri="{BB962C8B-B14F-4D97-AF65-F5344CB8AC3E}">
        <p14:creationId xmlns:p14="http://schemas.microsoft.com/office/powerpoint/2010/main" val="2069419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a:solidFill>
                  <a:schemeClr val="tx1"/>
                </a:solidFill>
                <a:effectLst/>
                <a:latin typeface="Times New Roman" pitchFamily="18" charset="0"/>
                <a:ea typeface="+mn-ea"/>
                <a:cs typeface="+mn-cs"/>
              </a:rPr>
              <a:t>Michael </a:t>
            </a:r>
            <a:r>
              <a:rPr lang="en-US" sz="1200" b="0" i="0" kern="1200" dirty="0" err="1">
                <a:solidFill>
                  <a:schemeClr val="tx1"/>
                </a:solidFill>
                <a:effectLst/>
                <a:latin typeface="Times New Roman" pitchFamily="18" charset="0"/>
                <a:ea typeface="+mn-ea"/>
                <a:cs typeface="+mn-cs"/>
              </a:rPr>
              <a:t>Goldacre</a:t>
            </a:r>
            <a:r>
              <a:rPr lang="en-US" sz="1200" b="0" i="0" kern="1200" dirty="0">
                <a:solidFill>
                  <a:schemeClr val="tx1"/>
                </a:solidFill>
                <a:effectLst/>
                <a:latin typeface="Times New Roman" pitchFamily="18" charset="0"/>
                <a:ea typeface="+mn-ea"/>
                <a:cs typeface="+mn-cs"/>
              </a:rPr>
              <a:t>, Nick Hall, David G R </a:t>
            </a:r>
            <a:r>
              <a:rPr lang="en-US" sz="1200" b="0" i="0" kern="1200" dirty="0" err="1">
                <a:solidFill>
                  <a:schemeClr val="tx1"/>
                </a:solidFill>
                <a:effectLst/>
                <a:latin typeface="Times New Roman" pitchFamily="18" charset="0"/>
                <a:ea typeface="+mn-ea"/>
                <a:cs typeface="+mn-cs"/>
              </a:rPr>
              <a:t>Yeates</a:t>
            </a:r>
            <a:r>
              <a:rPr lang="en-US" sz="1200" b="0" i="0" kern="1200" dirty="0">
                <a:solidFill>
                  <a:schemeClr val="tx1"/>
                </a:solidFill>
                <a:effectLst/>
                <a:latin typeface="Times New Roman" pitchFamily="18" charset="0"/>
                <a:ea typeface="+mn-ea"/>
                <a:cs typeface="+mn-cs"/>
              </a:rPr>
              <a:t>,</a:t>
            </a:r>
            <a:r>
              <a:rPr lang="en-US" sz="1200" b="0" i="0" kern="1200" baseline="0" dirty="0">
                <a:solidFill>
                  <a:schemeClr val="tx1"/>
                </a:solidFill>
                <a:effectLst/>
                <a:latin typeface="Times New Roman" pitchFamily="18" charset="0"/>
                <a:ea typeface="+mn-ea"/>
                <a:cs typeface="+mn-cs"/>
              </a:rPr>
              <a:t> </a:t>
            </a:r>
            <a:r>
              <a:rPr lang="en-US" sz="1200" b="0" i="0" u="none" strike="noStrike" kern="1200" dirty="0">
                <a:solidFill>
                  <a:schemeClr val="tx1"/>
                </a:solidFill>
                <a:effectLst/>
                <a:latin typeface="Times New Roman" pitchFamily="18" charset="0"/>
                <a:ea typeface="+mn-ea"/>
                <a:cs typeface="+mn-cs"/>
                <a:hlinkClick r:id="rId3"/>
              </a:rPr>
              <a:t>Hospitalisation for children with rickets in England: a historical perspective</a:t>
            </a:r>
            <a:endParaRPr lang="en-US" sz="1200" b="1" i="0" kern="1200" dirty="0">
              <a:solidFill>
                <a:schemeClr val="tx1"/>
              </a:solidFill>
              <a:effectLst/>
              <a:latin typeface="Times New Roman" pitchFamily="18" charset="0"/>
              <a:ea typeface="+mn-ea"/>
              <a:cs typeface="+mn-cs"/>
            </a:endParaRPr>
          </a:p>
          <a:p>
            <a:r>
              <a:rPr lang="en-US" sz="1200" b="0" i="1" kern="1200" dirty="0">
                <a:solidFill>
                  <a:schemeClr val="tx1"/>
                </a:solidFill>
                <a:effectLst/>
                <a:latin typeface="Times New Roman" pitchFamily="18" charset="0"/>
                <a:ea typeface="+mn-ea"/>
                <a:cs typeface="+mn-cs"/>
              </a:rPr>
              <a:t>The Lancet</a:t>
            </a:r>
            <a:r>
              <a:rPr lang="en-US" sz="1200" b="0" i="1" kern="1200" baseline="0" dirty="0">
                <a:solidFill>
                  <a:schemeClr val="tx1"/>
                </a:solidFill>
                <a:effectLst/>
                <a:latin typeface="Times New Roman" pitchFamily="18" charset="0"/>
                <a:ea typeface="+mn-ea"/>
                <a:cs typeface="+mn-cs"/>
              </a:rPr>
              <a:t> </a:t>
            </a:r>
            <a:r>
              <a:rPr lang="en-US" sz="1200" b="0" i="1" kern="1200" dirty="0">
                <a:solidFill>
                  <a:schemeClr val="tx1"/>
                </a:solidFill>
                <a:effectLst/>
                <a:latin typeface="Times New Roman" pitchFamily="18" charset="0"/>
                <a:ea typeface="+mn-ea"/>
                <a:cs typeface="+mn-cs"/>
              </a:rPr>
              <a:t>15–21 February 2014,  597-598</a:t>
            </a:r>
          </a:p>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21</a:t>
            </a:fld>
            <a:endParaRPr lang="en-GB" altLang="en-US"/>
          </a:p>
        </p:txBody>
      </p:sp>
    </p:spTree>
    <p:extLst>
      <p:ext uri="{BB962C8B-B14F-4D97-AF65-F5344CB8AC3E}">
        <p14:creationId xmlns:p14="http://schemas.microsoft.com/office/powerpoint/2010/main" val="20987783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13/06/2025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13/06/2025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13/06/2025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13/06/2025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13/06/2025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13/06/2025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13/06/2025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13/06/2025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13/06/2025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13/06/2025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13/06/2025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13/06/2025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13/06/2025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13/06/2025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13/06/2025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13/06/2025</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13/06/2025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13/06/2025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13/06/2025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13/06/2025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13/06/2025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13/06/2025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13/06/2025</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13/06/2025</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9.png"/><Relationship Id="rId1" Type="http://schemas.openxmlformats.org/officeDocument/2006/relationships/slideLayout" Target="../slideLayouts/slideLayout5.xml"/><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microsoft.com/office/2007/relationships/hdphoto" Target="../media/hdphoto3.wdp"/></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5.xml"/><Relationship Id="rId4" Type="http://schemas.microsoft.com/office/2007/relationships/hdphoto" Target="../media/hdphoto5.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image" Target="../media/image16.tiff"/><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779662"/>
            <a:ext cx="6840760" cy="1800200"/>
          </a:xfrm>
        </p:spPr>
        <p:txBody>
          <a:bodyPr/>
          <a:lstStyle/>
          <a:p>
            <a:r>
              <a:rPr lang="en-US" sz="4400" b="0" dirty="0"/>
              <a:t>Writing for other audiences:</a:t>
            </a:r>
            <a:br>
              <a:rPr lang="en-US" sz="4400" b="0" dirty="0"/>
            </a:br>
            <a:r>
              <a:rPr lang="en-US" sz="4400" b="0" dirty="0"/>
              <a:t>A case study</a:t>
            </a:r>
            <a:endParaRPr lang="en-GB" dirty="0"/>
          </a:p>
        </p:txBody>
      </p:sp>
      <p:sp>
        <p:nvSpPr>
          <p:cNvPr id="3" name="Subtitle 2"/>
          <p:cNvSpPr>
            <a:spLocks noGrp="1"/>
          </p:cNvSpPr>
          <p:nvPr>
            <p:ph type="subTitle" idx="1"/>
          </p:nvPr>
        </p:nvSpPr>
        <p:spPr>
          <a:xfrm>
            <a:off x="323528" y="3795886"/>
            <a:ext cx="3376464" cy="1224136"/>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pPr>
              <a:spcBef>
                <a:spcPts val="0"/>
              </a:spcBef>
            </a:pPr>
            <a:r>
              <a:rPr lang="en-GB" sz="1800" dirty="0" err="1">
                <a:solidFill>
                  <a:srgbClr val="C00000"/>
                </a:solidFill>
              </a:rPr>
              <a:t>www.peopleshistorynhs.org</a:t>
            </a:r>
            <a:endParaRPr lang="en-GB" sz="1800" dirty="0">
              <a:solidFill>
                <a:srgbClr val="C00000"/>
              </a:solidFill>
            </a:endParaRPr>
          </a:p>
        </p:txBody>
      </p:sp>
    </p:spTree>
    <p:extLst>
      <p:ext uri="{BB962C8B-B14F-4D97-AF65-F5344CB8AC3E}">
        <p14:creationId xmlns:p14="http://schemas.microsoft.com/office/powerpoint/2010/main" val="15708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6894"/>
            <a:ext cx="9144000" cy="619461"/>
          </a:xfrm>
        </p:spPr>
        <p:txBody>
          <a:bodyPr/>
          <a:lstStyle/>
          <a:p>
            <a:pPr algn="ctr"/>
            <a:r>
              <a:rPr lang="en-GB" sz="3600" dirty="0"/>
              <a:t>General Information about Primary Rickets</a:t>
            </a:r>
          </a:p>
        </p:txBody>
      </p:sp>
      <p:sp>
        <p:nvSpPr>
          <p:cNvPr id="4" name="Content Placeholder 3"/>
          <p:cNvSpPr>
            <a:spLocks noGrp="1"/>
          </p:cNvSpPr>
          <p:nvPr>
            <p:ph sz="half" idx="1"/>
          </p:nvPr>
        </p:nvSpPr>
        <p:spPr>
          <a:xfrm>
            <a:off x="66836" y="977600"/>
            <a:ext cx="5103667" cy="3341753"/>
          </a:xfrm>
        </p:spPr>
        <p:txBody>
          <a:bodyPr/>
          <a:lstStyle/>
          <a:p>
            <a:r>
              <a:rPr lang="en-GB" sz="2000" dirty="0"/>
              <a:t>A global problem (</a:t>
            </a:r>
            <a:r>
              <a:rPr lang="en-GB" sz="2000" dirty="0" err="1"/>
              <a:t>inc.</a:t>
            </a:r>
            <a:r>
              <a:rPr lang="en-GB" sz="2000" dirty="0"/>
              <a:t> 77% of ‘dark-skinned migrants’; higher among pregnant women).</a:t>
            </a:r>
          </a:p>
          <a:p>
            <a:r>
              <a:rPr lang="en-GB" sz="2000" dirty="0"/>
              <a:t>At-risk populations: infants; young children; pregnant/breastfeeding mothers; housebound elderly.</a:t>
            </a:r>
          </a:p>
          <a:p>
            <a:r>
              <a:rPr lang="en-GB" sz="2000" dirty="0"/>
              <a:t>BUT especially those with dark skin; cultural practices of seclusion/modest dress; sedentary/indoor lifestyles; UV avoidance.</a:t>
            </a:r>
          </a:p>
          <a:p>
            <a:pPr marL="0" indent="0">
              <a:buNone/>
            </a:pPr>
            <a:endParaRPr lang="en-GB" sz="900" dirty="0"/>
          </a:p>
        </p:txBody>
      </p:sp>
      <p:sp>
        <p:nvSpPr>
          <p:cNvPr id="7" name="TextBox 6"/>
          <p:cNvSpPr txBox="1"/>
          <p:nvPr/>
        </p:nvSpPr>
        <p:spPr>
          <a:xfrm>
            <a:off x="539552" y="4587974"/>
            <a:ext cx="5472608" cy="461665"/>
          </a:xfrm>
          <a:prstGeom prst="rect">
            <a:avLst/>
          </a:prstGeom>
          <a:noFill/>
        </p:spPr>
        <p:txBody>
          <a:bodyPr wrap="square" rtlCol="0">
            <a:spAutoFit/>
          </a:bodyPr>
          <a:lstStyle/>
          <a:p>
            <a:r>
              <a:rPr lang="en-GB" b="1" dirty="0">
                <a:latin typeface="+mn-lt"/>
              </a:rPr>
              <a:t>SO: migrant AND local populations at risk</a:t>
            </a:r>
          </a:p>
        </p:txBody>
      </p:sp>
      <p:pic>
        <p:nvPicPr>
          <p:cNvPr id="8" name="Content Placeholder 3" descr="StroudRicketsLancet1963.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rot="16200000">
            <a:off x="5342884" y="1072848"/>
            <a:ext cx="3714816"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5930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6" descr="MH160_1448c.JPG"/>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Effect>
                      <a14:saturation sat="0"/>
                    </a14:imgEffect>
                    <a14:imgEffect>
                      <a14:brightnessContrast bright="40000" contrast="-20000"/>
                    </a14:imgEffect>
                  </a14:imgLayer>
                </a14:imgProps>
              </a:ext>
              <a:ext uri="{28A0092B-C50C-407E-A947-70E740481C1C}">
                <a14:useLocalDpi xmlns:a14="http://schemas.microsoft.com/office/drawing/2010/main"/>
              </a:ext>
            </a:extLst>
          </a:blip>
          <a:srcRect/>
          <a:stretch/>
        </p:blipFill>
        <p:spPr>
          <a:xfrm>
            <a:off x="6444208" y="86315"/>
            <a:ext cx="2594384" cy="4409879"/>
          </a:xfrm>
          <a:prstGeom prst="rect">
            <a:avLst/>
          </a:prstGeom>
        </p:spPr>
      </p:pic>
      <p:pic>
        <p:nvPicPr>
          <p:cNvPr id="9" name="Content Placeholder 6" descr="RicketsStBarts1891.jpg"/>
          <p:cNvPicPr>
            <a:picLocks noChangeAspect="1"/>
          </p:cNvPicPr>
          <p:nvPr/>
        </p:nvPicPr>
        <p:blipFill>
          <a:blip r:embed="rId4" cstate="print"/>
          <a:stretch>
            <a:fillRect/>
          </a:stretch>
        </p:blipFill>
        <p:spPr bwMode="auto">
          <a:xfrm>
            <a:off x="550730" y="637334"/>
            <a:ext cx="1944216" cy="4225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sz="half" idx="1"/>
          </p:nvPr>
        </p:nvSpPr>
        <p:spPr>
          <a:xfrm>
            <a:off x="69892" y="123478"/>
            <a:ext cx="4934156" cy="588389"/>
          </a:xfrm>
        </p:spPr>
        <p:txBody>
          <a:bodyPr/>
          <a:lstStyle/>
          <a:p>
            <a:r>
              <a:rPr lang="en-GB" dirty="0"/>
              <a:t>From ‘The English </a:t>
            </a:r>
            <a:r>
              <a:rPr lang="en-GB"/>
              <a:t>Disease’ ...</a:t>
            </a:r>
            <a:endParaRPr lang="en-GB" dirty="0"/>
          </a:p>
        </p:txBody>
      </p:sp>
      <p:sp>
        <p:nvSpPr>
          <p:cNvPr id="3" name="Content Placeholder 2"/>
          <p:cNvSpPr>
            <a:spLocks noGrp="1"/>
          </p:cNvSpPr>
          <p:nvPr>
            <p:ph sz="half" idx="2"/>
          </p:nvPr>
        </p:nvSpPr>
        <p:spPr>
          <a:xfrm>
            <a:off x="3779912" y="4578664"/>
            <a:ext cx="3312368" cy="432362"/>
          </a:xfrm>
        </p:spPr>
        <p:txBody>
          <a:bodyPr/>
          <a:lstStyle/>
          <a:p>
            <a:r>
              <a:rPr lang="en-GB" dirty="0"/>
              <a:t>To ‘Asian Rickets’</a:t>
            </a:r>
          </a:p>
        </p:txBody>
      </p:sp>
      <p:pic>
        <p:nvPicPr>
          <p:cNvPr id="11" name="Content Placeholder 9" descr="RationingExtras.jpg"/>
          <p:cNvPicPr>
            <a:picLocks noChangeAspect="1"/>
          </p:cNvPicPr>
          <p:nvPr/>
        </p:nvPicPr>
        <p:blipFill>
          <a:blip r:embed="rId5" cstate="print"/>
          <a:stretch>
            <a:fillRect/>
          </a:stretch>
        </p:blipFill>
        <p:spPr bwMode="auto">
          <a:xfrm>
            <a:off x="3563888" y="1555190"/>
            <a:ext cx="1809530" cy="2836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576036" y="764834"/>
            <a:ext cx="3868172" cy="707886"/>
          </a:xfrm>
          <a:prstGeom prst="rect">
            <a:avLst/>
          </a:prstGeom>
          <a:noFill/>
        </p:spPr>
        <p:txBody>
          <a:bodyPr wrap="square" rtlCol="0">
            <a:spAutoFit/>
          </a:bodyPr>
          <a:lstStyle/>
          <a:p>
            <a:r>
              <a:rPr lang="is-IS" sz="2000" dirty="0">
                <a:latin typeface="+mn-lt"/>
              </a:rPr>
              <a:t>…v</a:t>
            </a:r>
            <a:r>
              <a:rPr lang="en-GB" sz="2000" dirty="0" err="1">
                <a:latin typeface="+mn-lt"/>
              </a:rPr>
              <a:t>ia</a:t>
            </a:r>
            <a:r>
              <a:rPr lang="en-GB" sz="2000" dirty="0">
                <a:latin typeface="+mn-lt"/>
              </a:rPr>
              <a:t> mass wartime fortification and supplementation programme</a:t>
            </a:r>
            <a:r>
              <a:rPr lang="is-IS" sz="2000" dirty="0">
                <a:latin typeface="+mn-lt"/>
              </a:rPr>
              <a:t>…</a:t>
            </a:r>
            <a:endParaRPr lang="en-GB" sz="2000" dirty="0">
              <a:latin typeface="+mn-lt"/>
            </a:endParaRPr>
          </a:p>
        </p:txBody>
      </p:sp>
    </p:spTree>
    <p:extLst>
      <p:ext uri="{BB962C8B-B14F-4D97-AF65-F5344CB8AC3E}">
        <p14:creationId xmlns:p14="http://schemas.microsoft.com/office/powerpoint/2010/main" val="2691507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55"/>
            <a:ext cx="9144000" cy="841504"/>
          </a:xfrm>
        </p:spPr>
        <p:txBody>
          <a:bodyPr/>
          <a:lstStyle/>
          <a:p>
            <a:pPr algn="ctr"/>
            <a:r>
              <a:rPr lang="en-GB" sz="3200" b="0" dirty="0"/>
              <a:t>First Response</a:t>
            </a:r>
            <a:br>
              <a:rPr lang="en-GB" sz="3200" dirty="0"/>
            </a:br>
            <a:r>
              <a:rPr lang="en-GB" sz="3200" dirty="0"/>
              <a:t>Migrants: Assimilate for Health</a:t>
            </a:r>
          </a:p>
        </p:txBody>
      </p:sp>
      <p:sp>
        <p:nvSpPr>
          <p:cNvPr id="3" name="Content Placeholder 2"/>
          <p:cNvSpPr>
            <a:spLocks noGrp="1"/>
          </p:cNvSpPr>
          <p:nvPr>
            <p:ph idx="1"/>
          </p:nvPr>
        </p:nvSpPr>
        <p:spPr>
          <a:xfrm>
            <a:off x="827584" y="987574"/>
            <a:ext cx="7344816" cy="3415258"/>
          </a:xfrm>
        </p:spPr>
        <p:txBody>
          <a:bodyPr/>
          <a:lstStyle/>
          <a:p>
            <a:r>
              <a:rPr lang="en-GB" sz="2000" dirty="0"/>
              <a:t>‘The </a:t>
            </a:r>
            <a:r>
              <a:rPr lang="en-GB" sz="2000" u="sng" dirty="0"/>
              <a:t>problem of this racial group</a:t>
            </a:r>
            <a:r>
              <a:rPr lang="en-GB" sz="2000" dirty="0"/>
              <a:t> is circumscribed and ought to be evanescent.’ </a:t>
            </a:r>
          </a:p>
          <a:p>
            <a:pPr marL="285750" lvl="1" indent="0" algn="r">
              <a:buNone/>
            </a:pPr>
            <a:r>
              <a:rPr lang="en-GB" sz="1800" dirty="0"/>
              <a:t>G. C.  </a:t>
            </a:r>
            <a:r>
              <a:rPr lang="en-GB" sz="1800" dirty="0" err="1"/>
              <a:t>Arneil</a:t>
            </a:r>
            <a:r>
              <a:rPr lang="en-GB" sz="1800" dirty="0"/>
              <a:t> and J.C. Crosbie, </a:t>
            </a:r>
            <a:r>
              <a:rPr lang="en-GB" sz="1800" i="1" dirty="0"/>
              <a:t>Lancet</a:t>
            </a:r>
            <a:r>
              <a:rPr lang="en-GB" sz="1800" dirty="0"/>
              <a:t>, 1963</a:t>
            </a:r>
          </a:p>
          <a:p>
            <a:pPr marL="285750" lvl="1" indent="0" algn="r">
              <a:buNone/>
            </a:pPr>
            <a:r>
              <a:rPr lang="en-US" sz="1400" dirty="0"/>
              <a:t> </a:t>
            </a:r>
          </a:p>
          <a:p>
            <a:r>
              <a:rPr lang="en-GB" sz="2000" dirty="0"/>
              <a:t>‘The solution lies in </a:t>
            </a:r>
            <a:r>
              <a:rPr lang="en-GB" sz="2000" u="sng" dirty="0"/>
              <a:t>adequate education </a:t>
            </a:r>
            <a:r>
              <a:rPr lang="en-GB" sz="2000" dirty="0"/>
              <a:t>of Asian women immigrants firstly to speak English and secondly in the elements of child care in this climate.’</a:t>
            </a:r>
            <a:r>
              <a:rPr lang="en-GB" sz="1800" dirty="0"/>
              <a:t> </a:t>
            </a:r>
          </a:p>
          <a:p>
            <a:pPr marL="0" indent="0" algn="r">
              <a:buNone/>
            </a:pPr>
            <a:r>
              <a:rPr lang="en-GB" sz="1800" i="1" dirty="0"/>
              <a:t>Lancet</a:t>
            </a:r>
            <a:r>
              <a:rPr lang="en-GB" sz="1800" dirty="0"/>
              <a:t>, 1963</a:t>
            </a:r>
          </a:p>
          <a:p>
            <a:r>
              <a:rPr lang="en-GB" sz="2000" dirty="0"/>
              <a:t>‘Rickets had been almost completely eliminated from this country since the war … but rickets appeared again with people </a:t>
            </a:r>
            <a:r>
              <a:rPr lang="is-IS" sz="2000" dirty="0"/>
              <a:t>…</a:t>
            </a:r>
            <a:r>
              <a:rPr lang="en-GB" sz="2000" dirty="0"/>
              <a:t>who </a:t>
            </a:r>
            <a:r>
              <a:rPr lang="is-IS" sz="2000" dirty="0"/>
              <a:t>…</a:t>
            </a:r>
            <a:r>
              <a:rPr lang="en-GB" sz="2000" dirty="0"/>
              <a:t> had </a:t>
            </a:r>
            <a:r>
              <a:rPr lang="en-GB" sz="2000" u="sng" dirty="0"/>
              <a:t>no idea of the uses of welfare foods.’</a:t>
            </a:r>
          </a:p>
          <a:p>
            <a:pPr marL="0" indent="0" algn="ctr">
              <a:buNone/>
            </a:pPr>
            <a:r>
              <a:rPr lang="en-GB" sz="1800" i="1" dirty="0"/>
              <a:t>                                                                                   Guardian</a:t>
            </a:r>
            <a:r>
              <a:rPr lang="en-GB" sz="1800" dirty="0"/>
              <a:t>, 1965</a:t>
            </a:r>
          </a:p>
          <a:p>
            <a:endParaRPr lang="en-GB" sz="1800" dirty="0"/>
          </a:p>
        </p:txBody>
      </p:sp>
    </p:spTree>
    <p:extLst>
      <p:ext uri="{BB962C8B-B14F-4D97-AF65-F5344CB8AC3E}">
        <p14:creationId xmlns:p14="http://schemas.microsoft.com/office/powerpoint/2010/main" val="1104353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504" y="195486"/>
            <a:ext cx="2952328" cy="4320480"/>
          </a:xfrm>
          <a:noFill/>
        </p:spPr>
        <p:txBody>
          <a:bodyPr/>
          <a:lstStyle/>
          <a:p>
            <a:r>
              <a:rPr lang="en-GB" sz="3200" b="0" dirty="0"/>
              <a:t>Dress and play like us; </a:t>
            </a:r>
            <a:br>
              <a:rPr lang="en-GB" sz="3200" b="0" dirty="0"/>
            </a:br>
            <a:r>
              <a:rPr lang="en-GB" sz="3200" b="0" dirty="0"/>
              <a:t>Do not cover; Change diet;</a:t>
            </a:r>
            <a:br>
              <a:rPr lang="en-GB" sz="3200" b="0" dirty="0"/>
            </a:br>
            <a:r>
              <a:rPr lang="en-GB" sz="3200" b="0" dirty="0"/>
              <a:t>Eat foods already selected for fortification. </a:t>
            </a:r>
            <a:r>
              <a:rPr lang="en-GB" sz="2000" b="0" dirty="0"/>
              <a:t>(all chosen to ensure health of poor British families)</a:t>
            </a:r>
          </a:p>
        </p:txBody>
      </p:sp>
      <p:sp>
        <p:nvSpPr>
          <p:cNvPr id="2" name="Rectangle 1"/>
          <p:cNvSpPr/>
          <p:nvPr/>
        </p:nvSpPr>
        <p:spPr>
          <a:xfrm>
            <a:off x="3203848" y="4587974"/>
            <a:ext cx="4320480" cy="369332"/>
          </a:xfrm>
          <a:prstGeom prst="rect">
            <a:avLst/>
          </a:prstGeom>
        </p:spPr>
        <p:txBody>
          <a:bodyPr wrap="square">
            <a:spAutoFit/>
          </a:bodyPr>
          <a:lstStyle/>
          <a:p>
            <a:r>
              <a:rPr lang="en-GB" sz="1800" dirty="0">
                <a:latin typeface="+mj-lt"/>
              </a:rPr>
              <a:t>Bedfordshire Local Health Authority c. 1970s</a:t>
            </a:r>
          </a:p>
        </p:txBody>
      </p:sp>
      <p:pic>
        <p:nvPicPr>
          <p:cNvPr id="5" name="Content Placeholder 3" descr="MH160_1452k.JPG"/>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5137"/>
                    </a14:imgEffect>
                    <a14:imgEffect>
                      <a14:saturation sat="107000"/>
                    </a14:imgEffect>
                    <a14:imgEffect>
                      <a14:brightnessContrast bright="20000" contrast="52000"/>
                    </a14:imgEffect>
                  </a14:imgLayer>
                </a14:imgProps>
              </a:ext>
              <a:ext uri="{28A0092B-C50C-407E-A947-70E740481C1C}">
                <a14:useLocalDpi xmlns:a14="http://schemas.microsoft.com/office/drawing/2010/main"/>
              </a:ext>
            </a:extLst>
          </a:blip>
          <a:srcRect/>
          <a:stretch>
            <a:fillRect/>
          </a:stretch>
        </p:blipFill>
        <p:spPr>
          <a:xfrm>
            <a:off x="3463590" y="195486"/>
            <a:ext cx="5356881" cy="410938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47664" y="123478"/>
            <a:ext cx="6120680" cy="1224136"/>
          </a:xfrm>
          <a:noFill/>
        </p:spPr>
        <p:txBody>
          <a:bodyPr/>
          <a:lstStyle/>
          <a:p>
            <a:pPr algn="ctr"/>
            <a:r>
              <a:rPr lang="en-GB" sz="4000" b="1" dirty="0"/>
              <a:t>‘Asian Rickets’: Blaming ‘Cultural’ Difference</a:t>
            </a:r>
          </a:p>
        </p:txBody>
      </p:sp>
      <p:sp>
        <p:nvSpPr>
          <p:cNvPr id="3" name="Content Placeholder 2"/>
          <p:cNvSpPr>
            <a:spLocks noGrp="1"/>
          </p:cNvSpPr>
          <p:nvPr>
            <p:ph idx="1"/>
          </p:nvPr>
        </p:nvSpPr>
        <p:spPr>
          <a:xfrm>
            <a:off x="539552" y="1347614"/>
            <a:ext cx="8064896" cy="2952328"/>
          </a:xfrm>
        </p:spPr>
        <p:txBody>
          <a:bodyPr>
            <a:normAutofit/>
          </a:bodyPr>
          <a:lstStyle/>
          <a:p>
            <a:pPr marL="0" indent="0">
              <a:buNone/>
            </a:pPr>
            <a:endParaRPr lang="en-GB" sz="1050" dirty="0"/>
          </a:p>
          <a:p>
            <a:pPr marL="0" indent="0">
              <a:buNone/>
            </a:pPr>
            <a:r>
              <a:rPr lang="en-GB" sz="2700" dirty="0"/>
              <a:t>‘the lack of sunshine in the UK is not … entirely at fault, </a:t>
            </a:r>
            <a:r>
              <a:rPr lang="en-GB" sz="2700" u="sng" dirty="0"/>
              <a:t>so much as the dietary habits and social customs </a:t>
            </a:r>
            <a:r>
              <a:rPr lang="en-GB" sz="2700" dirty="0"/>
              <a:t>which prevent the necessary exposure to sunlight here as in their own countries.’</a:t>
            </a:r>
          </a:p>
          <a:p>
            <a:pPr marL="0" indent="0">
              <a:buNone/>
            </a:pPr>
            <a:endParaRPr lang="en-GB" sz="1000" dirty="0"/>
          </a:p>
          <a:p>
            <a:pPr marL="0" indent="0" algn="r">
              <a:buNone/>
            </a:pPr>
            <a:r>
              <a:rPr lang="en-GB" sz="2700" dirty="0"/>
              <a:t>COMA(Nutrition) Panel on Child Nutrition, January 1976</a:t>
            </a:r>
          </a:p>
          <a:p>
            <a:pPr marL="0" indent="0">
              <a:buNone/>
            </a:pPr>
            <a:endParaRPr lang="en-US" sz="1275" dirty="0"/>
          </a:p>
          <a:p>
            <a:pPr marL="0" indent="0" algn="r">
              <a:buNone/>
            </a:pPr>
            <a:endParaRPr lang="en-GB" sz="2100" dirty="0"/>
          </a:p>
        </p:txBody>
      </p:sp>
    </p:spTree>
    <p:extLst>
      <p:ext uri="{BB962C8B-B14F-4D97-AF65-F5344CB8AC3E}">
        <p14:creationId xmlns:p14="http://schemas.microsoft.com/office/powerpoint/2010/main" val="3937828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1966" y="123478"/>
            <a:ext cx="5236498" cy="936104"/>
          </a:xfrm>
        </p:spPr>
        <p:txBody>
          <a:bodyPr/>
          <a:lstStyle/>
          <a:p>
            <a:pPr algn="ctr"/>
            <a:r>
              <a:rPr lang="en-GB" sz="3600" dirty="0"/>
              <a:t>‘Asian Rickets’: Factors Identified by Migrants</a:t>
            </a:r>
          </a:p>
        </p:txBody>
      </p:sp>
      <p:sp>
        <p:nvSpPr>
          <p:cNvPr id="3" name="Content Placeholder 2"/>
          <p:cNvSpPr>
            <a:spLocks noGrp="1"/>
          </p:cNvSpPr>
          <p:nvPr>
            <p:ph idx="1"/>
          </p:nvPr>
        </p:nvSpPr>
        <p:spPr>
          <a:xfrm>
            <a:off x="3275856" y="1131590"/>
            <a:ext cx="5688632" cy="3312368"/>
          </a:xfrm>
        </p:spPr>
        <p:txBody>
          <a:bodyPr/>
          <a:lstStyle/>
          <a:p>
            <a:pPr marL="0" indent="0">
              <a:buNone/>
            </a:pPr>
            <a:r>
              <a:rPr lang="en-GB" sz="2000" dirty="0"/>
              <a:t>‘The racial violence and panic are so high that the Immigrant adults or children, no one can come out in the park for fresh air or in the sun shine to have ultraviolet irradiation.</a:t>
            </a:r>
            <a:r>
              <a:rPr lang="en-US" sz="2000" dirty="0"/>
              <a:t>’ </a:t>
            </a:r>
          </a:p>
          <a:p>
            <a:pPr marL="0" indent="0">
              <a:buNone/>
            </a:pPr>
            <a:endParaRPr lang="en-US" sz="2000" dirty="0"/>
          </a:p>
          <a:p>
            <a:pPr marL="0" indent="0">
              <a:buNone/>
            </a:pPr>
            <a:r>
              <a:rPr lang="en-GB" sz="2000" dirty="0"/>
              <a:t>‘overcrowding; damaged environment; no ventilation; no sun shine facilities; repeated attacks of infections.’</a:t>
            </a:r>
            <a:r>
              <a:rPr lang="en-US" sz="2000" dirty="0"/>
              <a:t> </a:t>
            </a:r>
          </a:p>
          <a:p>
            <a:pPr marL="0" indent="0" algn="r">
              <a:buNone/>
            </a:pPr>
            <a:r>
              <a:rPr lang="en-GB" sz="2000" dirty="0"/>
              <a:t>Dr </a:t>
            </a:r>
            <a:r>
              <a:rPr lang="en-GB" sz="2000" dirty="0" err="1"/>
              <a:t>Qudratul</a:t>
            </a:r>
            <a:r>
              <a:rPr lang="en-GB" sz="2000" dirty="0"/>
              <a:t> Islam to Minister Gerard Vaughan, 10 March 1981</a:t>
            </a:r>
            <a:r>
              <a:rPr lang="en-US" sz="2000" dirty="0"/>
              <a:t> </a:t>
            </a:r>
            <a:endParaRPr lang="en-GB" sz="2000"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l="2115" t="3800" r="4820"/>
          <a:stretch/>
        </p:blipFill>
        <p:spPr>
          <a:xfrm>
            <a:off x="107505" y="150788"/>
            <a:ext cx="3025690" cy="4725218"/>
          </a:xfrm>
          <a:prstGeom prst="rect">
            <a:avLst/>
          </a:prstGeom>
        </p:spPr>
      </p:pic>
      <p:sp>
        <p:nvSpPr>
          <p:cNvPr id="5" name="TextBox 4"/>
          <p:cNvSpPr txBox="1"/>
          <p:nvPr/>
        </p:nvSpPr>
        <p:spPr>
          <a:xfrm>
            <a:off x="3275856" y="4587974"/>
            <a:ext cx="1498359" cy="338554"/>
          </a:xfrm>
          <a:prstGeom prst="rect">
            <a:avLst/>
          </a:prstGeom>
          <a:noFill/>
        </p:spPr>
        <p:txBody>
          <a:bodyPr wrap="none" rtlCol="0">
            <a:spAutoFit/>
          </a:bodyPr>
          <a:lstStyle/>
          <a:p>
            <a:r>
              <a:rPr lang="de-DE" sz="1600" dirty="0">
                <a:latin typeface="+mn-lt"/>
              </a:rPr>
              <a:t>©</a:t>
            </a:r>
            <a:r>
              <a:rPr lang="en-GB" sz="1600" dirty="0">
                <a:latin typeface="+mn-lt"/>
              </a:rPr>
              <a:t> Getty Images</a:t>
            </a:r>
          </a:p>
        </p:txBody>
      </p:sp>
    </p:spTree>
    <p:extLst>
      <p:ext uri="{BB962C8B-B14F-4D97-AF65-F5344CB8AC3E}">
        <p14:creationId xmlns:p14="http://schemas.microsoft.com/office/powerpoint/2010/main" val="1843237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1450"/>
            <a:ext cx="9144000" cy="600100"/>
          </a:xfrm>
        </p:spPr>
        <p:txBody>
          <a:bodyPr/>
          <a:lstStyle/>
          <a:p>
            <a:pPr algn="ctr"/>
            <a:r>
              <a:rPr lang="en-GB" sz="4000" dirty="0"/>
              <a:t>From ‘Assimilation’ to Cultural Awareness</a:t>
            </a:r>
          </a:p>
        </p:txBody>
      </p:sp>
      <p:sp>
        <p:nvSpPr>
          <p:cNvPr id="3" name="Content Placeholder 2"/>
          <p:cNvSpPr>
            <a:spLocks noGrp="1"/>
          </p:cNvSpPr>
          <p:nvPr>
            <p:ph idx="1"/>
          </p:nvPr>
        </p:nvSpPr>
        <p:spPr>
          <a:xfrm>
            <a:off x="1979712" y="987574"/>
            <a:ext cx="7056784" cy="3374132"/>
          </a:xfrm>
        </p:spPr>
        <p:txBody>
          <a:bodyPr/>
          <a:lstStyle/>
          <a:p>
            <a:pPr marL="0" indent="0">
              <a:buNone/>
            </a:pPr>
            <a:r>
              <a:rPr lang="en-US" sz="2400" dirty="0"/>
              <a:t>‘The first important thing was communication with the community. Second thing was to understand their culture and beliefs… having understood their culture and beliefs … we tried to educate them by telling them what the problem was … so that a need, a felt need comes from the community themselves … we had to get the co-operation of the Asian community and it is by involving them in our decision that we were able to get their confidence … and their goodwill.’</a:t>
            </a:r>
          </a:p>
          <a:p>
            <a:pPr marL="0" indent="0" algn="ctr">
              <a:buNone/>
            </a:pPr>
            <a:endParaRPr lang="en-US" sz="1100" dirty="0"/>
          </a:p>
          <a:p>
            <a:pPr marL="0" indent="0" algn="ctr">
              <a:buNone/>
            </a:pPr>
            <a:r>
              <a:rPr lang="en-US" sz="2400" dirty="0"/>
              <a:t>Dr </a:t>
            </a:r>
            <a:r>
              <a:rPr lang="en-US" sz="2400" dirty="0" err="1"/>
              <a:t>Rafik</a:t>
            </a:r>
            <a:r>
              <a:rPr lang="en-US" sz="2400" dirty="0"/>
              <a:t> </a:t>
            </a:r>
            <a:r>
              <a:rPr lang="en-US" sz="2400" dirty="0" err="1"/>
              <a:t>Gardee</a:t>
            </a:r>
            <a:r>
              <a:rPr lang="en-US" sz="2400" dirty="0"/>
              <a:t>, Glasgow, 1979</a:t>
            </a:r>
            <a:endParaRPr lang="en-GB" sz="2400" dirty="0"/>
          </a:p>
        </p:txBody>
      </p:sp>
      <p:pic>
        <p:nvPicPr>
          <p:cNvPr id="4" name="Content Placeholder 3"/>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a:stretch/>
        </p:blipFill>
        <p:spPr bwMode="auto">
          <a:xfrm>
            <a:off x="155312" y="885970"/>
            <a:ext cx="1669088" cy="3567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6100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95486"/>
            <a:ext cx="8208912" cy="735546"/>
          </a:xfrm>
          <a:noFill/>
        </p:spPr>
        <p:txBody>
          <a:bodyPr/>
          <a:lstStyle/>
          <a:p>
            <a:r>
              <a:rPr lang="en-GB" sz="3600" dirty="0"/>
              <a:t>A New Solution? Community Consultation</a:t>
            </a:r>
          </a:p>
        </p:txBody>
      </p:sp>
      <p:sp>
        <p:nvSpPr>
          <p:cNvPr id="3" name="Content Placeholder 2"/>
          <p:cNvSpPr>
            <a:spLocks noGrp="1"/>
          </p:cNvSpPr>
          <p:nvPr>
            <p:ph idx="1"/>
          </p:nvPr>
        </p:nvSpPr>
        <p:spPr>
          <a:xfrm>
            <a:off x="251520" y="931032"/>
            <a:ext cx="8712968" cy="3728950"/>
          </a:xfrm>
        </p:spPr>
        <p:txBody>
          <a:bodyPr>
            <a:normAutofit fontScale="62500" lnSpcReduction="20000"/>
          </a:bodyPr>
          <a:lstStyle/>
          <a:p>
            <a:pPr marL="0" indent="0">
              <a:lnSpc>
                <a:spcPct val="120000"/>
              </a:lnSpc>
              <a:buNone/>
            </a:pPr>
            <a:r>
              <a:rPr lang="en-US" dirty="0"/>
              <a:t>‘This condition was virtually eradicated until the late 1960s and the early 1970s. At the moment, </a:t>
            </a:r>
            <a:r>
              <a:rPr lang="en-US" u="sng" dirty="0"/>
              <a:t>it is almost entirely a problem of immigrants.</a:t>
            </a:r>
            <a:r>
              <a:rPr lang="en-US" dirty="0">
                <a:solidFill>
                  <a:srgbClr val="FF0000"/>
                </a:solidFill>
              </a:rPr>
              <a:t> </a:t>
            </a:r>
            <a:r>
              <a:rPr lang="is-IS" dirty="0"/>
              <a:t>…</a:t>
            </a:r>
            <a:r>
              <a:rPr lang="en-US" dirty="0"/>
              <a:t> We are having meetings with the leaders of the immigrant community to see how best we can bring the education aspects of this matter to the attention of members of immigrant groups. I believe that this will be successful and that we shall see the end of rickets in this country once again.’</a:t>
            </a:r>
          </a:p>
          <a:p>
            <a:pPr marL="0" indent="0" algn="r">
              <a:lnSpc>
                <a:spcPct val="120000"/>
              </a:lnSpc>
              <a:buNone/>
            </a:pPr>
            <a:endParaRPr lang="en-US" sz="2000" dirty="0"/>
          </a:p>
          <a:p>
            <a:pPr marL="0" indent="0">
              <a:lnSpc>
                <a:spcPct val="120000"/>
              </a:lnSpc>
              <a:buNone/>
            </a:pPr>
            <a:r>
              <a:rPr lang="en-US" dirty="0"/>
              <a:t>‘We are not asking anyone to change their way of life, their diet or their dress. There are several ways of preventing rickets, at least one of which should be acceptable to anybody, whatever their culture.’</a:t>
            </a:r>
          </a:p>
          <a:p>
            <a:pPr indent="0" algn="r">
              <a:buNone/>
            </a:pPr>
            <a:r>
              <a:rPr lang="en-US" b="1" dirty="0"/>
              <a:t>Gerard Vaughan, Minister for Health, 1980</a:t>
            </a:r>
          </a:p>
          <a:p>
            <a:pPr indent="0" algn="r">
              <a:buNone/>
            </a:pPr>
            <a:endParaRPr lang="en-US" dirty="0"/>
          </a:p>
          <a:p>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0011" y="51470"/>
            <a:ext cx="4392488" cy="1623070"/>
          </a:xfrm>
          <a:prstGeom prst="rect">
            <a:avLst/>
          </a:prstGeom>
        </p:spPr>
      </p:pic>
      <p:pic>
        <p:nvPicPr>
          <p:cNvPr id="7" name="Picture 6"/>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brightnessContrast bright="20000"/>
                    </a14:imgEffect>
                  </a14:imgLayer>
                </a14:imgProps>
              </a:ext>
              <a:ext uri="{28A0092B-C50C-407E-A947-70E740481C1C}">
                <a14:useLocalDpi xmlns:a14="http://schemas.microsoft.com/office/drawing/2010/main"/>
              </a:ext>
            </a:extLst>
          </a:blip>
          <a:srcRect/>
          <a:stretch/>
        </p:blipFill>
        <p:spPr>
          <a:xfrm rot="5400000">
            <a:off x="671064" y="1188609"/>
            <a:ext cx="3210381" cy="4392488"/>
          </a:xfrm>
          <a:prstGeom prst="rect">
            <a:avLst/>
          </a:prstGeom>
        </p:spPr>
      </p:pic>
      <p:sp>
        <p:nvSpPr>
          <p:cNvPr id="9" name="Content Placeholder 8"/>
          <p:cNvSpPr>
            <a:spLocks noGrp="1"/>
          </p:cNvSpPr>
          <p:nvPr>
            <p:ph sz="half" idx="2"/>
          </p:nvPr>
        </p:nvSpPr>
        <p:spPr>
          <a:xfrm>
            <a:off x="4644008" y="73560"/>
            <a:ext cx="4392488" cy="4370398"/>
          </a:xfrm>
        </p:spPr>
        <p:txBody>
          <a:bodyPr/>
          <a:lstStyle/>
          <a:p>
            <a:pPr marL="385200" indent="-385200"/>
            <a:r>
              <a:rPr lang="en-GB" dirty="0"/>
              <a:t>Direct consultation with (male, elite) community members</a:t>
            </a:r>
          </a:p>
          <a:p>
            <a:pPr marL="385200" indent="-385200"/>
            <a:r>
              <a:rPr lang="en-GB" dirty="0"/>
              <a:t>Campaign led by NGO, fronted by a professional from and familiar with target population groups</a:t>
            </a:r>
          </a:p>
          <a:p>
            <a:pPr marL="385200" indent="-385200"/>
            <a:r>
              <a:rPr lang="en-GB" dirty="0"/>
              <a:t>Local populations directly engaged in sponsoring, selecting campaign events</a:t>
            </a:r>
          </a:p>
        </p:txBody>
      </p:sp>
    </p:spTree>
    <p:extLst>
      <p:ext uri="{BB962C8B-B14F-4D97-AF65-F5344CB8AC3E}">
        <p14:creationId xmlns:p14="http://schemas.microsoft.com/office/powerpoint/2010/main" val="762225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07504" y="123478"/>
            <a:ext cx="8928992" cy="648072"/>
          </a:xfrm>
          <a:noFill/>
        </p:spPr>
        <p:txBody>
          <a:bodyPr>
            <a:noAutofit/>
          </a:bodyPr>
          <a:lstStyle/>
          <a:p>
            <a:pPr algn="ctr"/>
            <a:r>
              <a:rPr lang="en-GB" sz="3200" dirty="0"/>
              <a:t>Results: Not perfect, not long-term</a:t>
            </a:r>
            <a:r>
              <a:rPr lang="is-IS" sz="3200" dirty="0"/>
              <a:t>… but a start</a:t>
            </a:r>
            <a:endParaRPr lang="en-GB" sz="3200" dirty="0"/>
          </a:p>
        </p:txBody>
      </p:sp>
      <p:sp>
        <p:nvSpPr>
          <p:cNvPr id="4" name="Content Placeholder 3"/>
          <p:cNvSpPr>
            <a:spLocks noGrp="1"/>
          </p:cNvSpPr>
          <p:nvPr>
            <p:ph idx="1"/>
          </p:nvPr>
        </p:nvSpPr>
        <p:spPr>
          <a:xfrm>
            <a:off x="611560" y="1059582"/>
            <a:ext cx="7992888" cy="3312368"/>
          </a:xfrm>
        </p:spPr>
        <p:txBody>
          <a:bodyPr>
            <a:normAutofit fontScale="25000" lnSpcReduction="20000"/>
          </a:bodyPr>
          <a:lstStyle/>
          <a:p>
            <a:pPr marL="0" indent="0" fontAlgn="auto">
              <a:lnSpc>
                <a:spcPct val="120000"/>
              </a:lnSpc>
              <a:spcBef>
                <a:spcPts val="0"/>
              </a:spcBef>
              <a:spcAft>
                <a:spcPts val="0"/>
              </a:spcAft>
              <a:buNone/>
              <a:defRPr/>
            </a:pPr>
            <a:r>
              <a:rPr lang="en-US" sz="8000" dirty="0"/>
              <a:t>‘The campaign, as well as proving effective in tackling a wholly preventable disease, has, to Dr Vaughan's delight, had some beneficial side effects</a:t>
            </a:r>
            <a:r>
              <a:rPr lang="en-US" sz="8000" b="1" dirty="0"/>
              <a:t>. It has greatly improved links with the Asian community </a:t>
            </a:r>
            <a:r>
              <a:rPr lang="en-US" sz="8000" dirty="0"/>
              <a:t>and, best of all these days, has not cost a lot of money. Apart from the communications link, which is proving valuable in helping improve race relations generally, one of the other reasons Dr Vaughan is carrying on with the scheme is that </a:t>
            </a:r>
            <a:r>
              <a:rPr lang="en-US" sz="8000" b="1" dirty="0"/>
              <a:t>it has brought a lot of other illnesses </a:t>
            </a:r>
            <a:r>
              <a:rPr lang="en-US" sz="8000" dirty="0"/>
              <a:t>to light, including active TB and various dietary and malnutrition problems</a:t>
            </a:r>
            <a:r>
              <a:rPr lang="en-GB" sz="8000" dirty="0"/>
              <a:t>.’</a:t>
            </a:r>
          </a:p>
          <a:p>
            <a:pPr marL="108000" indent="0" algn="r">
              <a:buNone/>
            </a:pPr>
            <a:endParaRPr lang="en-GB" sz="5500" dirty="0"/>
          </a:p>
          <a:p>
            <a:pPr marL="108000" indent="0" algn="r">
              <a:buNone/>
            </a:pPr>
            <a:r>
              <a:rPr lang="en-GB" sz="7200" dirty="0"/>
              <a:t>‘Smiles about rickets’ </a:t>
            </a:r>
            <a:r>
              <a:rPr lang="en-GB" sz="7200" i="1" dirty="0"/>
              <a:t>BMJ</a:t>
            </a:r>
            <a:r>
              <a:rPr lang="en-GB" sz="7200" dirty="0"/>
              <a:t>, Jan 1982</a:t>
            </a:r>
          </a:p>
          <a:p>
            <a:pPr marL="108000" indent="0">
              <a:buNone/>
            </a:pP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F41F-AA0F-E653-3F89-07EF4E398D6E}"/>
              </a:ext>
            </a:extLst>
          </p:cNvPr>
          <p:cNvSpPr>
            <a:spLocks noGrp="1"/>
          </p:cNvSpPr>
          <p:nvPr>
            <p:ph type="title"/>
          </p:nvPr>
        </p:nvSpPr>
        <p:spPr>
          <a:xfrm>
            <a:off x="7946" y="30729"/>
            <a:ext cx="9144000" cy="800100"/>
          </a:xfrm>
        </p:spPr>
        <p:txBody>
          <a:bodyPr/>
          <a:lstStyle/>
          <a:p>
            <a:r>
              <a:rPr lang="en-GB" sz="2800" dirty="0"/>
              <a:t>The Ask: a 45 minute talk to Dept of Health nutritionists</a:t>
            </a:r>
          </a:p>
        </p:txBody>
      </p:sp>
      <p:pic>
        <p:nvPicPr>
          <p:cNvPr id="5" name="Content Placeholder 4" descr="A screenshot of a computer&#10;&#10;AI-generated content may be incorrect.">
            <a:extLst>
              <a:ext uri="{FF2B5EF4-FFF2-40B4-BE49-F238E27FC236}">
                <a16:creationId xmlns:a16="http://schemas.microsoft.com/office/drawing/2014/main" id="{30C006C2-7C30-BE7C-F018-18D4BA87236F}"/>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a:fillRect/>
          </a:stretch>
        </p:blipFill>
        <p:spPr>
          <a:xfrm>
            <a:off x="1331640" y="699542"/>
            <a:ext cx="6686457" cy="3744416"/>
          </a:xfrm>
        </p:spPr>
      </p:pic>
    </p:spTree>
    <p:extLst>
      <p:ext uri="{BB962C8B-B14F-4D97-AF65-F5344CB8AC3E}">
        <p14:creationId xmlns:p14="http://schemas.microsoft.com/office/powerpoint/2010/main" val="14712630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504" y="51470"/>
            <a:ext cx="2664296" cy="1084288"/>
          </a:xfrm>
        </p:spPr>
        <p:txBody>
          <a:bodyPr/>
          <a:lstStyle/>
          <a:p>
            <a:r>
              <a:rPr lang="en-GB" sz="3200"/>
              <a:t>Responses to ‘Stop Rickets’</a:t>
            </a:r>
            <a:endParaRPr lang="en-GB" sz="3200" dirty="0"/>
          </a:p>
        </p:txBody>
      </p:sp>
      <p:pic>
        <p:nvPicPr>
          <p:cNvPr id="7" name="Content Placeholder 6"/>
          <p:cNvPicPr>
            <a:picLocks noGrp="1" noChangeAspect="1"/>
          </p:cNvPicPr>
          <p:nvPr>
            <p:ph sz="half" idx="1"/>
          </p:nvPr>
        </p:nvPicPr>
        <p:blipFill rotWithShape="1">
          <a:blip r:embed="rId3" cstate="print">
            <a:extLst>
              <a:ext uri="{28A0092B-C50C-407E-A947-70E740481C1C}">
                <a14:useLocalDpi xmlns:a14="http://schemas.microsoft.com/office/drawing/2010/main"/>
              </a:ext>
            </a:extLst>
          </a:blip>
          <a:srcRect b="-6347"/>
          <a:stretch/>
        </p:blipFill>
        <p:spPr>
          <a:xfrm>
            <a:off x="227111" y="1135758"/>
            <a:ext cx="2425081" cy="3575848"/>
          </a:xfrm>
        </p:spPr>
      </p:pic>
      <p:sp>
        <p:nvSpPr>
          <p:cNvPr id="6" name="Content Placeholder 5"/>
          <p:cNvSpPr>
            <a:spLocks noGrp="1"/>
          </p:cNvSpPr>
          <p:nvPr>
            <p:ph sz="half" idx="2"/>
          </p:nvPr>
        </p:nvSpPr>
        <p:spPr>
          <a:xfrm>
            <a:off x="2709950" y="131047"/>
            <a:ext cx="6398554" cy="4332552"/>
          </a:xfrm>
        </p:spPr>
        <p:txBody>
          <a:bodyPr/>
          <a:lstStyle/>
          <a:p>
            <a:pPr marL="313200" indent="-313200">
              <a:buSzPct val="90000"/>
            </a:pPr>
            <a:r>
              <a:rPr lang="en-GB" sz="2000" dirty="0"/>
              <a:t>‘This is the first time a Government Minister has taken such a measure, almost entirely aimed to the Asian Community; a preventive health education exercise which will have far reaching effects in the community as a whole. We are very grateful.’ </a:t>
            </a:r>
            <a:r>
              <a:rPr lang="en-GB" sz="1800" dirty="0">
                <a:solidFill>
                  <a:srgbClr val="FF0000"/>
                </a:solidFill>
              </a:rPr>
              <a:t>Leicester Stop Rickets Team</a:t>
            </a:r>
          </a:p>
          <a:p>
            <a:pPr marL="313200" indent="-313200">
              <a:buSzPct val="90000"/>
            </a:pPr>
            <a:r>
              <a:rPr lang="en-GB" sz="2000" dirty="0"/>
              <a:t>‘The whole Asian community in Britain is indebted to the Health Minister … for his unique contribution to save their children.’</a:t>
            </a:r>
            <a:r>
              <a:rPr lang="en-US" sz="2000" dirty="0"/>
              <a:t> </a:t>
            </a:r>
            <a:r>
              <a:rPr lang="en-GB" sz="1800" dirty="0">
                <a:solidFill>
                  <a:srgbClr val="FF0000"/>
                </a:solidFill>
              </a:rPr>
              <a:t>Andhra Association</a:t>
            </a:r>
            <a:r>
              <a:rPr lang="en-US" sz="1800" dirty="0">
                <a:solidFill>
                  <a:srgbClr val="FF0000"/>
                </a:solidFill>
              </a:rPr>
              <a:t> </a:t>
            </a:r>
          </a:p>
          <a:p>
            <a:pPr marL="0" indent="0">
              <a:buSzPct val="90000"/>
              <a:buNone/>
            </a:pPr>
            <a:r>
              <a:rPr lang="en-US" sz="1800" b="1" dirty="0"/>
              <a:t>BUT:</a:t>
            </a:r>
            <a:endParaRPr lang="en-GB" sz="1800" b="1" dirty="0"/>
          </a:p>
          <a:p>
            <a:pPr marL="313200" indent="-313200">
              <a:buSzPct val="90000"/>
            </a:pPr>
            <a:r>
              <a:rPr lang="en-GB" sz="2000" dirty="0"/>
              <a:t>‘There are never enough interpreters, there is never any recognition of our own cultural needs, instead the health service is used against us to control us and intimidate us. </a:t>
            </a:r>
            <a:r>
              <a:rPr lang="en-GB" sz="2000" b="1" u="sng" dirty="0"/>
              <a:t>All efforts at Health Education are on the state’s terms and not ours</a:t>
            </a:r>
            <a:r>
              <a:rPr lang="en-GB" sz="2000" dirty="0"/>
              <a:t>…’ </a:t>
            </a:r>
            <a:r>
              <a:rPr lang="en-US" sz="1800" dirty="0">
                <a:solidFill>
                  <a:srgbClr val="FF0000"/>
                </a:solidFill>
              </a:rPr>
              <a:t>Sheffield Black Women’s Group</a:t>
            </a:r>
            <a:endParaRPr lang="en-GB" sz="1800" dirty="0">
              <a:solidFill>
                <a:srgbClr val="FF0000"/>
              </a:solidFill>
            </a:endParaRPr>
          </a:p>
        </p:txBody>
      </p:sp>
    </p:spTree>
    <p:extLst>
      <p:ext uri="{BB962C8B-B14F-4D97-AF65-F5344CB8AC3E}">
        <p14:creationId xmlns:p14="http://schemas.microsoft.com/office/powerpoint/2010/main" val="21207744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5936" y="87474"/>
            <a:ext cx="5148064" cy="504056"/>
          </a:xfrm>
        </p:spPr>
        <p:txBody>
          <a:bodyPr/>
          <a:lstStyle/>
          <a:p>
            <a:pPr algn="ctr"/>
            <a:r>
              <a:rPr lang="en-GB" dirty="0"/>
              <a:t>Outcomes</a:t>
            </a:r>
          </a:p>
        </p:txBody>
      </p:sp>
      <p:sp>
        <p:nvSpPr>
          <p:cNvPr id="7" name="TextBox 6"/>
          <p:cNvSpPr txBox="1"/>
          <p:nvPr/>
        </p:nvSpPr>
        <p:spPr>
          <a:xfrm>
            <a:off x="3995936" y="591530"/>
            <a:ext cx="5040560" cy="4093428"/>
          </a:xfrm>
          <a:prstGeom prst="rect">
            <a:avLst/>
          </a:prstGeom>
          <a:noFill/>
        </p:spPr>
        <p:txBody>
          <a:bodyPr wrap="square" rtlCol="0">
            <a:spAutoFit/>
          </a:bodyPr>
          <a:lstStyle/>
          <a:p>
            <a:pPr marL="342900" marR="0" lvl="0" indent="-342900" defTabSz="914400" eaLnBrk="1" fontAlgn="auto" latinLnBrk="0" hangingPunct="1">
              <a:lnSpc>
                <a:spcPct val="100000"/>
              </a:lnSpc>
              <a:spcBef>
                <a:spcPts val="0"/>
              </a:spcBef>
              <a:spcAft>
                <a:spcPts val="0"/>
              </a:spcAft>
              <a:buClrTx/>
              <a:buSzTx/>
              <a:buFont typeface="Arial" charset="0"/>
              <a:buNone/>
              <a:tabLst/>
              <a:defRPr/>
            </a:pPr>
            <a:r>
              <a:rPr lang="en-GB" sz="2000" dirty="0">
                <a:latin typeface="+mn-lt"/>
              </a:rPr>
              <a:t>Short Term</a:t>
            </a:r>
          </a:p>
          <a:p>
            <a:pPr marL="342900" marR="0" lvl="0" indent="-342900" defTabSz="914400" eaLnBrk="1" fontAlgn="auto" latinLnBrk="0" hangingPunct="1">
              <a:lnSpc>
                <a:spcPct val="100000"/>
              </a:lnSpc>
              <a:spcBef>
                <a:spcPts val="0"/>
              </a:spcBef>
              <a:spcAft>
                <a:spcPts val="0"/>
              </a:spcAft>
              <a:buClrTx/>
              <a:buSzTx/>
              <a:buFont typeface="Arial" charset="0"/>
              <a:buChar char="•"/>
              <a:tabLst/>
              <a:defRPr/>
            </a:pPr>
            <a:r>
              <a:rPr lang="en-GB" sz="2000" dirty="0">
                <a:latin typeface="+mn-lt"/>
              </a:rPr>
              <a:t>Spike in Diagnoses</a:t>
            </a:r>
          </a:p>
          <a:p>
            <a:pPr marL="342900" marR="0" lvl="0" indent="-342900" defTabSz="914400" eaLnBrk="1" fontAlgn="auto" latinLnBrk="0" hangingPunct="1">
              <a:lnSpc>
                <a:spcPct val="100000"/>
              </a:lnSpc>
              <a:spcBef>
                <a:spcPts val="0"/>
              </a:spcBef>
              <a:spcAft>
                <a:spcPts val="0"/>
              </a:spcAft>
              <a:buClrTx/>
              <a:buSzTx/>
              <a:buFont typeface="Arial" charset="0"/>
              <a:buChar char="•"/>
              <a:tabLst/>
              <a:defRPr/>
            </a:pPr>
            <a:r>
              <a:rPr lang="en-GB" sz="2000" dirty="0">
                <a:latin typeface="+mn-lt"/>
              </a:rPr>
              <a:t>Increased community AND professional awareness of rickets (tested one year later)</a:t>
            </a:r>
          </a:p>
          <a:p>
            <a:pPr marL="342900" marR="0" lvl="0" indent="-342900" defTabSz="914400" eaLnBrk="1" fontAlgn="auto" latinLnBrk="0" hangingPunct="1">
              <a:lnSpc>
                <a:spcPct val="100000"/>
              </a:lnSpc>
              <a:spcBef>
                <a:spcPts val="0"/>
              </a:spcBef>
              <a:spcAft>
                <a:spcPts val="0"/>
              </a:spcAft>
              <a:buClrTx/>
              <a:buSzTx/>
              <a:buFont typeface="Arial" charset="0"/>
              <a:buNone/>
              <a:tabLst/>
              <a:defRPr/>
            </a:pPr>
            <a:r>
              <a:rPr lang="en-GB" sz="2000" dirty="0">
                <a:latin typeface="+mn-lt"/>
              </a:rPr>
              <a:t>Long Term</a:t>
            </a:r>
          </a:p>
          <a:p>
            <a:pPr marL="342900" marR="0" lvl="0" indent="-342900" defTabSz="914400" eaLnBrk="1" fontAlgn="auto" latinLnBrk="0" hangingPunct="1">
              <a:lnSpc>
                <a:spcPct val="100000"/>
              </a:lnSpc>
              <a:spcBef>
                <a:spcPts val="0"/>
              </a:spcBef>
              <a:spcAft>
                <a:spcPts val="0"/>
              </a:spcAft>
              <a:buClrTx/>
              <a:buSzTx/>
              <a:buFont typeface="Arial" charset="0"/>
              <a:buChar char="•"/>
              <a:tabLst/>
              <a:defRPr/>
            </a:pPr>
            <a:r>
              <a:rPr lang="en-GB" sz="2000" dirty="0">
                <a:latin typeface="+mn-lt"/>
              </a:rPr>
              <a:t>Reshaped expectations about role of cultural awareness in health provision for migrants</a:t>
            </a:r>
          </a:p>
          <a:p>
            <a:pPr marL="342900" marR="0" lvl="0" indent="-342900" defTabSz="914400" eaLnBrk="1" fontAlgn="auto" latinLnBrk="0" hangingPunct="1">
              <a:lnSpc>
                <a:spcPct val="100000"/>
              </a:lnSpc>
              <a:spcBef>
                <a:spcPts val="0"/>
              </a:spcBef>
              <a:spcAft>
                <a:spcPts val="0"/>
              </a:spcAft>
              <a:buClrTx/>
              <a:buSzTx/>
              <a:buFont typeface="Arial" charset="0"/>
              <a:buChar char="•"/>
              <a:tabLst/>
              <a:defRPr/>
            </a:pPr>
            <a:r>
              <a:rPr lang="en-GB" sz="2000" dirty="0">
                <a:latin typeface="+mn-lt"/>
              </a:rPr>
              <a:t>Viewed migrants as assets in health education, NHS as not ‘transparent’</a:t>
            </a:r>
          </a:p>
          <a:p>
            <a:pPr marL="342900" indent="-342900" fontAlgn="auto">
              <a:spcBef>
                <a:spcPts val="0"/>
              </a:spcBef>
              <a:spcAft>
                <a:spcPts val="0"/>
              </a:spcAft>
              <a:buFont typeface="Arial" charset="0"/>
              <a:buChar char="•"/>
            </a:pPr>
            <a:r>
              <a:rPr lang="en-GB" sz="2000" dirty="0">
                <a:solidFill>
                  <a:srgbClr val="FF0000"/>
                </a:solidFill>
                <a:latin typeface="+mn-lt"/>
              </a:rPr>
              <a:t>Incorporated migrants into the ‘public’ of public health, e.g. </a:t>
            </a:r>
            <a:r>
              <a:rPr lang="en-GB" sz="2000" dirty="0">
                <a:latin typeface="+mn-lt"/>
              </a:rPr>
              <a:t>‘Asian Mother and Baby’ campaign 1983</a:t>
            </a:r>
          </a:p>
        </p:txBody>
      </p:sp>
      <p:pic>
        <p:nvPicPr>
          <p:cNvPr id="8" name="Content Placeholder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79512" y="87474"/>
            <a:ext cx="3672408" cy="4941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401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65261-BACB-F69F-CB3C-28CE71AAA67D}"/>
              </a:ext>
            </a:extLst>
          </p:cNvPr>
          <p:cNvSpPr>
            <a:spLocks noGrp="1"/>
          </p:cNvSpPr>
          <p:nvPr>
            <p:ph type="title"/>
          </p:nvPr>
        </p:nvSpPr>
        <p:spPr/>
        <p:txBody>
          <a:bodyPr/>
          <a:lstStyle/>
          <a:p>
            <a:r>
              <a:rPr lang="en-GB" dirty="0"/>
              <a:t>The academic history</a:t>
            </a:r>
          </a:p>
        </p:txBody>
      </p:sp>
      <p:pic>
        <p:nvPicPr>
          <p:cNvPr id="6" name="Content Placeholder 5" descr="A screenshot of a computer&#10;&#10;AI-generated content may be incorrect.">
            <a:extLst>
              <a:ext uri="{FF2B5EF4-FFF2-40B4-BE49-F238E27FC236}">
                <a16:creationId xmlns:a16="http://schemas.microsoft.com/office/drawing/2014/main" id="{2117708C-402D-D502-80CF-BA921A6CA121}"/>
              </a:ext>
            </a:extLst>
          </p:cNvPr>
          <p:cNvPicPr>
            <a:picLocks noGrp="1" noChangeAspect="1"/>
          </p:cNvPicPr>
          <p:nvPr>
            <p:ph sz="half" idx="1"/>
          </p:nvPr>
        </p:nvPicPr>
        <p:blipFill rotWithShape="1">
          <a:blip r:embed="rId2" cstate="print">
            <a:extLst>
              <a:ext uri="{28A0092B-C50C-407E-A947-70E740481C1C}">
                <a14:useLocalDpi xmlns:a14="http://schemas.microsoft.com/office/drawing/2010/main"/>
              </a:ext>
            </a:extLst>
          </a:blip>
          <a:srcRect/>
          <a:stretch>
            <a:fillRect/>
          </a:stretch>
        </p:blipFill>
        <p:spPr>
          <a:xfrm>
            <a:off x="539552" y="1131590"/>
            <a:ext cx="4795212" cy="3096344"/>
          </a:xfrm>
        </p:spPr>
      </p:pic>
      <p:pic>
        <p:nvPicPr>
          <p:cNvPr id="1026" name="Picture 2" descr="Contagious Communities: Medicine, Migration, and the NHS in Post War  Britain : Bivins, Roberta: Amazon.co.uk: Books">
            <a:extLst>
              <a:ext uri="{FF2B5EF4-FFF2-40B4-BE49-F238E27FC236}">
                <a16:creationId xmlns:a16="http://schemas.microsoft.com/office/drawing/2014/main" id="{213EB1DC-991C-11A5-BF37-3C7DA124605A}"/>
              </a:ext>
            </a:extLst>
          </p:cNvPr>
          <p:cNvPicPr>
            <a:picLocks noGrp="1" noChangeAspect="1" noChangeArrowheads="1"/>
          </p:cNvPicPr>
          <p:nvPr>
            <p:ph sz="half" idx="2"/>
          </p:nvPr>
        </p:nvPicPr>
        <p:blipFill>
          <a:blip r:embed="rId3">
            <a:extLst>
              <a:ext uri="{28A0092B-C50C-407E-A947-70E740481C1C}">
                <a14:useLocalDpi xmlns:a14="http://schemas.microsoft.com/office/drawing/2010/main"/>
              </a:ext>
            </a:extLst>
          </a:blip>
          <a:srcRect/>
          <a:stretch>
            <a:fillRect/>
          </a:stretch>
        </p:blipFill>
        <p:spPr bwMode="auto">
          <a:xfrm>
            <a:off x="6084168" y="142759"/>
            <a:ext cx="2907094" cy="4391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7250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71450"/>
            <a:ext cx="3528392" cy="4128492"/>
          </a:xfrm>
        </p:spPr>
        <p:txBody>
          <a:bodyPr/>
          <a:lstStyle/>
          <a:p>
            <a:pPr algn="ctr"/>
            <a:r>
              <a:rPr lang="en-GB" sz="3600" dirty="0"/>
              <a:t>Converting the Case-Study: </a:t>
            </a:r>
            <a:br>
              <a:rPr lang="en-GB" sz="3600" dirty="0"/>
            </a:br>
            <a:r>
              <a:rPr lang="en-GB" sz="3600" dirty="0"/>
              <a:t>‘Asian’ Rickets and the NHS, 1963-1983 – what can it tell us for today?</a:t>
            </a:r>
          </a:p>
        </p:txBody>
      </p:sp>
      <p:pic>
        <p:nvPicPr>
          <p:cNvPr id="5" name="Content Placeholder 4" descr="MH160_1452i.JPG"/>
          <p:cNvPicPr>
            <a:picLocks noChangeAspect="1"/>
          </p:cNvPicPr>
          <p:nvPr/>
        </p:nvPicPr>
        <p:blipFill>
          <a:blip r:embed="rId2" cstate="print">
            <a:extLst>
              <a:ext uri="{BEBA8EAE-BF5A-486C-A8C5-ECC9F3942E4B}">
                <a14:imgProps xmlns:a14="http://schemas.microsoft.com/office/drawing/2010/main">
                  <a14:imgLayer r:embed="rId3">
                    <a14:imgEffect>
                      <a14:colorTemperature colorTemp="3490"/>
                    </a14:imgEffect>
                    <a14:imgEffect>
                      <a14:brightnessContrast bright="20000" contrast="64000"/>
                    </a14:imgEffect>
                  </a14:imgLayer>
                </a14:imgProps>
              </a:ext>
              <a:ext uri="{28A0092B-C50C-407E-A947-70E740481C1C}">
                <a14:useLocalDpi xmlns:a14="http://schemas.microsoft.com/office/drawing/2010/main"/>
              </a:ext>
            </a:extLst>
          </a:blip>
          <a:srcRect/>
          <a:stretch>
            <a:fillRect/>
          </a:stretch>
        </p:blipFill>
        <p:spPr bwMode="auto">
          <a:xfrm rot="-60000">
            <a:off x="3779912" y="399147"/>
            <a:ext cx="5062298"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3417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92720-F483-62AC-0368-1064E8F70972}"/>
              </a:ext>
            </a:extLst>
          </p:cNvPr>
          <p:cNvSpPr>
            <a:spLocks noGrp="1"/>
          </p:cNvSpPr>
          <p:nvPr>
            <p:ph type="title"/>
          </p:nvPr>
        </p:nvSpPr>
        <p:spPr>
          <a:xfrm>
            <a:off x="685800" y="147017"/>
            <a:ext cx="7772400" cy="800100"/>
          </a:xfrm>
        </p:spPr>
        <p:txBody>
          <a:bodyPr/>
          <a:lstStyle/>
          <a:p>
            <a:r>
              <a:rPr lang="en-GB" sz="2800" dirty="0"/>
              <a:t>How to do it?</a:t>
            </a:r>
          </a:p>
        </p:txBody>
      </p:sp>
      <p:sp>
        <p:nvSpPr>
          <p:cNvPr id="3" name="Content Placeholder 2">
            <a:extLst>
              <a:ext uri="{FF2B5EF4-FFF2-40B4-BE49-F238E27FC236}">
                <a16:creationId xmlns:a16="http://schemas.microsoft.com/office/drawing/2014/main" id="{6F234A90-C667-C5AC-8A7A-3902D90C28D4}"/>
              </a:ext>
            </a:extLst>
          </p:cNvPr>
          <p:cNvSpPr>
            <a:spLocks noGrp="1"/>
          </p:cNvSpPr>
          <p:nvPr>
            <p:ph idx="1"/>
          </p:nvPr>
        </p:nvSpPr>
        <p:spPr>
          <a:xfrm>
            <a:off x="107504" y="1028700"/>
            <a:ext cx="5328592" cy="3086100"/>
          </a:xfrm>
        </p:spPr>
        <p:txBody>
          <a:bodyPr/>
          <a:lstStyle/>
          <a:p>
            <a:r>
              <a:rPr lang="en-GB" sz="2400" dirty="0"/>
              <a:t>Think about what this audience needs? Who are they? What kinds of authority and language do they trust?</a:t>
            </a:r>
          </a:p>
          <a:p>
            <a:r>
              <a:rPr lang="en-GB" sz="2400" dirty="0"/>
              <a:t>Think about what your work can genuinely offer them, focus closely on that, and be confident in your judgement.</a:t>
            </a:r>
          </a:p>
          <a:p>
            <a:r>
              <a:rPr lang="en-GB" sz="2400" dirty="0"/>
              <a:t>Read around the topic for the contemporary problems they want to solve.</a:t>
            </a:r>
          </a:p>
          <a:p>
            <a:endParaRPr lang="en-GB" sz="2400" dirty="0"/>
          </a:p>
          <a:p>
            <a:endParaRPr lang="en-GB" sz="2400" dirty="0"/>
          </a:p>
        </p:txBody>
      </p:sp>
      <p:pic>
        <p:nvPicPr>
          <p:cNvPr id="5" name="Picture 4" descr="A screenshot of a computer&#10;&#10;AI-generated content may be incorrect.">
            <a:extLst>
              <a:ext uri="{FF2B5EF4-FFF2-40B4-BE49-F238E27FC236}">
                <a16:creationId xmlns:a16="http://schemas.microsoft.com/office/drawing/2014/main" id="{BAEB1FF2-C31C-A4C1-AE9B-927569401277}"/>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6516216" y="128789"/>
            <a:ext cx="2404513" cy="2074482"/>
          </a:xfrm>
          <a:prstGeom prst="rect">
            <a:avLst/>
          </a:prstGeom>
        </p:spPr>
      </p:pic>
      <p:pic>
        <p:nvPicPr>
          <p:cNvPr id="7" name="Picture 6" descr="A screenshot of a computer&#10;&#10;AI-generated content may be incorrect.">
            <a:extLst>
              <a:ext uri="{FF2B5EF4-FFF2-40B4-BE49-F238E27FC236}">
                <a16:creationId xmlns:a16="http://schemas.microsoft.com/office/drawing/2014/main" id="{34F0D97D-E758-5930-E82E-425D202872BA}"/>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520275" y="2337651"/>
            <a:ext cx="2405631" cy="2074482"/>
          </a:xfrm>
          <a:prstGeom prst="rect">
            <a:avLst/>
          </a:prstGeom>
        </p:spPr>
      </p:pic>
      <p:pic>
        <p:nvPicPr>
          <p:cNvPr id="9" name="Picture 8" descr="A screenshot of a computer&#10;&#10;AI-generated content may be incorrect.">
            <a:extLst>
              <a:ext uri="{FF2B5EF4-FFF2-40B4-BE49-F238E27FC236}">
                <a16:creationId xmlns:a16="http://schemas.microsoft.com/office/drawing/2014/main" id="{4DC0C7DC-430A-97D5-8A5D-30FA8F50885E}"/>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534388" y="2762628"/>
            <a:ext cx="2386341" cy="1167872"/>
          </a:xfrm>
          <a:prstGeom prst="rect">
            <a:avLst/>
          </a:prstGeom>
        </p:spPr>
      </p:pic>
    </p:spTree>
    <p:extLst>
      <p:ext uri="{BB962C8B-B14F-4D97-AF65-F5344CB8AC3E}">
        <p14:creationId xmlns:p14="http://schemas.microsoft.com/office/powerpoint/2010/main" val="3536960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779662"/>
            <a:ext cx="6840760" cy="1800200"/>
          </a:xfrm>
        </p:spPr>
        <p:txBody>
          <a:bodyPr/>
          <a:lstStyle/>
          <a:p>
            <a:r>
              <a:rPr lang="en-US" sz="4400" b="0" dirty="0"/>
              <a:t>Culture and Co-Production in Migrant Health </a:t>
            </a:r>
            <a:r>
              <a:rPr lang="en-US" sz="4400" b="0" dirty="0" err="1"/>
              <a:t>Programmes</a:t>
            </a:r>
            <a:endParaRPr lang="en-GB" dirty="0"/>
          </a:p>
        </p:txBody>
      </p:sp>
      <p:sp>
        <p:nvSpPr>
          <p:cNvPr id="3" name="Subtitle 2"/>
          <p:cNvSpPr>
            <a:spLocks noGrp="1"/>
          </p:cNvSpPr>
          <p:nvPr>
            <p:ph type="subTitle" idx="1"/>
          </p:nvPr>
        </p:nvSpPr>
        <p:spPr>
          <a:xfrm>
            <a:off x="323528" y="3795886"/>
            <a:ext cx="3376464" cy="1224136"/>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pPr>
              <a:spcBef>
                <a:spcPts val="0"/>
              </a:spcBef>
            </a:pPr>
            <a:r>
              <a:rPr lang="en-GB" sz="1800" dirty="0" err="1">
                <a:solidFill>
                  <a:srgbClr val="C00000"/>
                </a:solidFill>
              </a:rPr>
              <a:t>www.peopleshistorynhs.org</a:t>
            </a:r>
            <a:endParaRPr lang="en-GB" sz="1800" dirty="0">
              <a:solidFill>
                <a:srgbClr val="C00000"/>
              </a:solidFill>
            </a:endParaRPr>
          </a:p>
        </p:txBody>
      </p:sp>
    </p:spTree>
    <p:extLst>
      <p:ext uri="{BB962C8B-B14F-4D97-AF65-F5344CB8AC3E}">
        <p14:creationId xmlns:p14="http://schemas.microsoft.com/office/powerpoint/2010/main" val="2617413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03848" y="0"/>
            <a:ext cx="5940152" cy="1440160"/>
          </a:xfrm>
        </p:spPr>
        <p:txBody>
          <a:bodyPr/>
          <a:lstStyle/>
          <a:p>
            <a:pPr algn="ctr"/>
            <a:r>
              <a:rPr lang="en-GB" sz="3600" dirty="0"/>
              <a:t>The Problem: </a:t>
            </a:r>
            <a:br>
              <a:rPr lang="en-GB" sz="3600" dirty="0"/>
            </a:br>
            <a:r>
              <a:rPr lang="en-GB" sz="3600" dirty="0"/>
              <a:t>Even ‘Free’ is not Enough</a:t>
            </a:r>
          </a:p>
        </p:txBody>
      </p:sp>
      <p:sp>
        <p:nvSpPr>
          <p:cNvPr id="5" name="Content Placeholder 4"/>
          <p:cNvSpPr>
            <a:spLocks noGrp="1"/>
          </p:cNvSpPr>
          <p:nvPr>
            <p:ph idx="1"/>
          </p:nvPr>
        </p:nvSpPr>
        <p:spPr>
          <a:xfrm>
            <a:off x="3236686" y="1357908"/>
            <a:ext cx="5834880" cy="3086100"/>
          </a:xfrm>
        </p:spPr>
        <p:txBody>
          <a:bodyPr/>
          <a:lstStyle/>
          <a:p>
            <a:r>
              <a:rPr lang="en-GB" sz="2800" dirty="0"/>
              <a:t>Providing appropriate, accessible health services to migrants and refugees is challenging</a:t>
            </a:r>
          </a:p>
          <a:p>
            <a:pPr lvl="1"/>
            <a:r>
              <a:rPr lang="en-GB" dirty="0"/>
              <a:t>Politically</a:t>
            </a:r>
          </a:p>
          <a:p>
            <a:pPr lvl="1"/>
            <a:r>
              <a:rPr lang="en-GB" dirty="0"/>
              <a:t>Structurally</a:t>
            </a:r>
          </a:p>
          <a:p>
            <a:pPr lvl="1"/>
            <a:r>
              <a:rPr lang="en-GB" dirty="0"/>
              <a:t>Culturally</a:t>
            </a:r>
          </a:p>
          <a:p>
            <a:endParaRPr lang="en-GB" dirty="0"/>
          </a:p>
        </p:txBody>
      </p:sp>
      <p:pic>
        <p:nvPicPr>
          <p:cNvPr id="6" name="Picture 5"/>
          <p:cNvPicPr>
            <a:picLocks noChangeAspect="1"/>
          </p:cNvPicPr>
          <p:nvPr/>
        </p:nvPicPr>
        <p:blipFill>
          <a:blip r:embed="rId2"/>
          <a:stretch>
            <a:fillRect/>
          </a:stretch>
        </p:blipFill>
        <p:spPr>
          <a:xfrm>
            <a:off x="149789" y="157794"/>
            <a:ext cx="3054059" cy="4286214"/>
          </a:xfrm>
          <a:prstGeom prst="rect">
            <a:avLst/>
          </a:prstGeom>
        </p:spPr>
      </p:pic>
    </p:spTree>
    <p:extLst>
      <p:ext uri="{BB962C8B-B14F-4D97-AF65-F5344CB8AC3E}">
        <p14:creationId xmlns:p14="http://schemas.microsoft.com/office/powerpoint/2010/main" val="66611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D7601-3B02-74D7-7286-BF787A5454A3}"/>
              </a:ext>
            </a:extLst>
          </p:cNvPr>
          <p:cNvSpPr>
            <a:spLocks noGrp="1"/>
          </p:cNvSpPr>
          <p:nvPr>
            <p:ph type="title"/>
          </p:nvPr>
        </p:nvSpPr>
        <p:spPr>
          <a:xfrm>
            <a:off x="179512" y="123478"/>
            <a:ext cx="7772400" cy="800100"/>
          </a:xfrm>
        </p:spPr>
        <p:txBody>
          <a:bodyPr/>
          <a:lstStyle/>
          <a:p>
            <a:r>
              <a:rPr lang="en-GB" dirty="0"/>
              <a:t>What is on THEIR plate? </a:t>
            </a:r>
          </a:p>
        </p:txBody>
      </p:sp>
      <p:pic>
        <p:nvPicPr>
          <p:cNvPr id="5" name="Content Placeholder 4" descr="A screenshot of a computer&#10;&#10;AI-generated content may be incorrect.">
            <a:extLst>
              <a:ext uri="{FF2B5EF4-FFF2-40B4-BE49-F238E27FC236}">
                <a16:creationId xmlns:a16="http://schemas.microsoft.com/office/drawing/2014/main" id="{C260597D-327E-C5DF-4F63-CC233C17F6A4}"/>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208577" y="923578"/>
            <a:ext cx="7168796" cy="4032448"/>
          </a:xfrm>
        </p:spPr>
      </p:pic>
    </p:spTree>
    <p:extLst>
      <p:ext uri="{BB962C8B-B14F-4D97-AF65-F5344CB8AC3E}">
        <p14:creationId xmlns:p14="http://schemas.microsoft.com/office/powerpoint/2010/main" val="3726705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Context: Economic and Crisis Migration during a Global Recession</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3563888" y="35446"/>
            <a:ext cx="3736115" cy="3052644"/>
          </a:xfrm>
        </p:spPr>
      </p:pic>
      <p:sp>
        <p:nvSpPr>
          <p:cNvPr id="4" name="Text Placeholder 3"/>
          <p:cNvSpPr>
            <a:spLocks noGrp="1"/>
          </p:cNvSpPr>
          <p:nvPr>
            <p:ph type="body" sz="half" idx="2"/>
          </p:nvPr>
        </p:nvSpPr>
        <p:spPr>
          <a:xfrm>
            <a:off x="107504" y="1076327"/>
            <a:ext cx="3456384" cy="2287511"/>
          </a:xfrm>
        </p:spPr>
        <p:txBody>
          <a:bodyPr/>
          <a:lstStyle/>
          <a:p>
            <a:r>
              <a:rPr lang="en-GB" sz="1600" b="1" dirty="0"/>
              <a:t>1961-2</a:t>
            </a:r>
            <a:r>
              <a:rPr lang="en-GB" sz="1600" dirty="0"/>
              <a:t> Shift to restrictive immigration policies in Britain prompts ‘beat the ban’ mass migration</a:t>
            </a:r>
          </a:p>
          <a:p>
            <a:endParaRPr lang="en-GB" sz="800" dirty="0"/>
          </a:p>
          <a:p>
            <a:r>
              <a:rPr lang="en-GB" sz="1600" b="1" dirty="0"/>
              <a:t>1968</a:t>
            </a:r>
            <a:r>
              <a:rPr lang="en-GB" sz="1600" dirty="0"/>
              <a:t> Kenya Asian crisis renews flood of migrants, this time forced migrants from ‘Africanizing’ Kenya, </a:t>
            </a:r>
          </a:p>
          <a:p>
            <a:endParaRPr lang="en-GB" sz="800" dirty="0"/>
          </a:p>
          <a:p>
            <a:r>
              <a:rPr lang="en-GB" sz="1600" b="1" dirty="0"/>
              <a:t>1972-3</a:t>
            </a:r>
            <a:r>
              <a:rPr lang="en-GB" sz="1600" dirty="0"/>
              <a:t> Ugandan Asian crisis</a:t>
            </a:r>
          </a:p>
          <a:p>
            <a:endParaRPr lang="en-GB" sz="800"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l="20697" t="2401" r="1986" b="17800"/>
          <a:stretch/>
        </p:blipFill>
        <p:spPr>
          <a:xfrm>
            <a:off x="5292080" y="2372794"/>
            <a:ext cx="3792421" cy="2736304"/>
          </a:xfrm>
          <a:prstGeom prst="rect">
            <a:avLst/>
          </a:prstGeom>
        </p:spPr>
      </p:pic>
      <p:sp>
        <p:nvSpPr>
          <p:cNvPr id="7" name="TextBox 6"/>
          <p:cNvSpPr txBox="1"/>
          <p:nvPr/>
        </p:nvSpPr>
        <p:spPr>
          <a:xfrm>
            <a:off x="2051720" y="4731990"/>
            <a:ext cx="3310182" cy="338554"/>
          </a:xfrm>
          <a:prstGeom prst="rect">
            <a:avLst/>
          </a:prstGeom>
          <a:noFill/>
        </p:spPr>
        <p:txBody>
          <a:bodyPr wrap="square" rtlCol="0">
            <a:spAutoFit/>
          </a:bodyPr>
          <a:lstStyle/>
          <a:p>
            <a:r>
              <a:rPr lang="en-GB" sz="1600" dirty="0">
                <a:latin typeface="+mn-lt"/>
              </a:rPr>
              <a:t>Kenyan Asians, 1968 </a:t>
            </a:r>
            <a:r>
              <a:rPr lang="de-DE" sz="1600" dirty="0">
                <a:latin typeface="+mn-lt"/>
              </a:rPr>
              <a:t>©</a:t>
            </a:r>
            <a:r>
              <a:rPr lang="en-GB" sz="1600" dirty="0">
                <a:latin typeface="+mn-lt"/>
              </a:rPr>
              <a:t> Getty Images</a:t>
            </a:r>
          </a:p>
        </p:txBody>
      </p:sp>
      <p:sp>
        <p:nvSpPr>
          <p:cNvPr id="8" name="TextBox 7"/>
          <p:cNvSpPr txBox="1"/>
          <p:nvPr/>
        </p:nvSpPr>
        <p:spPr>
          <a:xfrm>
            <a:off x="179512" y="3368746"/>
            <a:ext cx="5040560" cy="1200329"/>
          </a:xfrm>
          <a:prstGeom prst="rect">
            <a:avLst/>
          </a:prstGeom>
          <a:noFill/>
        </p:spPr>
        <p:txBody>
          <a:bodyPr wrap="square" rtlCol="0">
            <a:spAutoFit/>
          </a:bodyPr>
          <a:lstStyle/>
          <a:p>
            <a:r>
              <a:rPr lang="en-GB" sz="1800" b="1" u="sng" dirty="0">
                <a:latin typeface="+mn-lt"/>
              </a:rPr>
              <a:t>All cases: </a:t>
            </a:r>
          </a:p>
          <a:p>
            <a:pPr marL="285750" indent="-285750">
              <a:buFont typeface="Arial" charset="0"/>
              <a:buChar char="•"/>
            </a:pPr>
            <a:r>
              <a:rPr lang="en-GB" sz="1800" dirty="0">
                <a:latin typeface="+mn-lt"/>
              </a:rPr>
              <a:t>Prompt local sympathy but also fear/hostility</a:t>
            </a:r>
          </a:p>
          <a:p>
            <a:pPr marL="285750" indent="-285750">
              <a:buFont typeface="Arial" charset="0"/>
              <a:buChar char="•"/>
            </a:pPr>
            <a:r>
              <a:rPr lang="en-GB" sz="1800" dirty="0">
                <a:latin typeface="+mn-lt"/>
              </a:rPr>
              <a:t>Trigger political debate</a:t>
            </a:r>
          </a:p>
          <a:p>
            <a:pPr marL="285750" indent="-285750">
              <a:buFont typeface="Arial" charset="0"/>
              <a:buChar char="•"/>
            </a:pPr>
            <a:r>
              <a:rPr lang="en-GB" sz="1800" dirty="0">
                <a:latin typeface="+mn-lt"/>
              </a:rPr>
              <a:t>Expose new and existing health problems</a:t>
            </a:r>
          </a:p>
        </p:txBody>
      </p:sp>
    </p:spTree>
    <p:extLst>
      <p:ext uri="{BB962C8B-B14F-4D97-AF65-F5344CB8AC3E}">
        <p14:creationId xmlns:p14="http://schemas.microsoft.com/office/powerpoint/2010/main" val="1830021722"/>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4371</TotalTime>
  <Words>1837</Words>
  <Application>Microsoft Macintosh PowerPoint</Application>
  <PresentationFormat>On-screen Show (16:9)</PresentationFormat>
  <Paragraphs>109</Paragraphs>
  <Slides>21</Slides>
  <Notes>6</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21</vt:i4>
      </vt:variant>
    </vt:vector>
  </HeadingPairs>
  <TitlesOfParts>
    <vt:vector size="27" baseType="lpstr">
      <vt:lpstr>Arial</vt:lpstr>
      <vt:lpstr>Calibri</vt:lpstr>
      <vt:lpstr>Times New Roman</vt:lpstr>
      <vt:lpstr>uni_of_warwick_ruby red_16_9</vt:lpstr>
      <vt:lpstr>1_Custom Design</vt:lpstr>
      <vt:lpstr>Custom Design</vt:lpstr>
      <vt:lpstr>Writing for other audiences: A case study</vt:lpstr>
      <vt:lpstr>The Ask: a 45 minute talk to Dept of Health nutritionists</vt:lpstr>
      <vt:lpstr>The academic history</vt:lpstr>
      <vt:lpstr>Converting the Case-Study:  ‘Asian’ Rickets and the NHS, 1963-1983 – what can it tell us for today?</vt:lpstr>
      <vt:lpstr>How to do it?</vt:lpstr>
      <vt:lpstr>Culture and Co-Production in Migrant Health Programmes</vt:lpstr>
      <vt:lpstr>The Problem:  Even ‘Free’ is not Enough</vt:lpstr>
      <vt:lpstr>What is on THEIR plate? </vt:lpstr>
      <vt:lpstr>The Context: Economic and Crisis Migration during a Global Recession</vt:lpstr>
      <vt:lpstr>General Information about Primary Rickets</vt:lpstr>
      <vt:lpstr>PowerPoint Presentation</vt:lpstr>
      <vt:lpstr>First Response Migrants: Assimilate for Health</vt:lpstr>
      <vt:lpstr>Dress and play like us;  Do not cover; Change diet; Eat foods already selected for fortification. (all chosen to ensure health of poor British families)</vt:lpstr>
      <vt:lpstr>‘Asian Rickets’: Blaming ‘Cultural’ Difference</vt:lpstr>
      <vt:lpstr>‘Asian Rickets’: Factors Identified by Migrants</vt:lpstr>
      <vt:lpstr>From ‘Assimilation’ to Cultural Awareness</vt:lpstr>
      <vt:lpstr>A New Solution? Community Consultation</vt:lpstr>
      <vt:lpstr>PowerPoint Presentation</vt:lpstr>
      <vt:lpstr>Results: Not perfect, not long-term… but a start</vt:lpstr>
      <vt:lpstr>Responses to ‘Stop Rickets’</vt:lpstr>
      <vt:lpstr>Outcomes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137</cp:revision>
  <cp:lastPrinted>2017-07-09T15:53:23Z</cp:lastPrinted>
  <dcterms:created xsi:type="dcterms:W3CDTF">2016-05-26T09:13:48Z</dcterms:created>
  <dcterms:modified xsi:type="dcterms:W3CDTF">2025-06-13T10:05:48Z</dcterms:modified>
</cp:coreProperties>
</file>