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4.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5.xml" ContentType="application/vnd.openxmlformats-officedocument.them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6.xml" ContentType="application/vnd.openxmlformats-officedocument.them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1" r:id="rId2"/>
    <p:sldMasterId id="2147483806" r:id="rId3"/>
    <p:sldMasterId id="2147483831" r:id="rId4"/>
    <p:sldMasterId id="2147483856" r:id="rId5"/>
    <p:sldMasterId id="2147483881" r:id="rId6"/>
  </p:sldMasterIdLst>
  <p:notesMasterIdLst>
    <p:notesMasterId r:id="rId20"/>
  </p:notesMasterIdLst>
  <p:handoutMasterIdLst>
    <p:handoutMasterId r:id="rId21"/>
  </p:handoutMasterIdLst>
  <p:sldIdLst>
    <p:sldId id="256" r:id="rId7"/>
    <p:sldId id="258" r:id="rId8"/>
    <p:sldId id="364" r:id="rId9"/>
    <p:sldId id="352" r:id="rId10"/>
    <p:sldId id="358" r:id="rId11"/>
    <p:sldId id="354" r:id="rId12"/>
    <p:sldId id="355" r:id="rId13"/>
    <p:sldId id="367" r:id="rId14"/>
    <p:sldId id="368" r:id="rId15"/>
    <p:sldId id="261" r:id="rId16"/>
    <p:sldId id="357" r:id="rId17"/>
    <p:sldId id="359" r:id="rId18"/>
    <p:sldId id="366" r:id="rId19"/>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e" id="{ABEBBF96-933D-4ADE-AE1A-06C450A86C39}">
          <p14:sldIdLst>
            <p14:sldId id="256"/>
            <p14:sldId id="258"/>
            <p14:sldId id="364"/>
            <p14:sldId id="352"/>
            <p14:sldId id="358"/>
            <p14:sldId id="354"/>
            <p14:sldId id="355"/>
            <p14:sldId id="367"/>
            <p14:sldId id="368"/>
            <p14:sldId id="261"/>
            <p14:sldId id="357"/>
            <p14:sldId id="359"/>
            <p14:sldId id="366"/>
          </p14:sldIdLst>
        </p14:section>
        <p14:section name="Assets" id="{2250CCF0-DAA3-4CD7-B563-1C83EE4A9EE8}">
          <p14:sldIdLst/>
        </p14:section>
        <p14:section name="Presentation" id="{513FA30C-6103-448B-8BE6-B9AC89BE918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F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31" autoAdjust="0"/>
    <p:restoredTop sz="95918" autoAdjust="0"/>
  </p:normalViewPr>
  <p:slideViewPr>
    <p:cSldViewPr snapToGrid="0">
      <p:cViewPr varScale="1">
        <p:scale>
          <a:sx n="116" d="100"/>
          <a:sy n="116" d="100"/>
        </p:scale>
        <p:origin x="224" y="6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4" d="100"/>
        <a:sy n="144" d="100"/>
      </p:scale>
      <p:origin x="0" y="0"/>
    </p:cViewPr>
  </p:sorterViewPr>
  <p:notesViewPr>
    <p:cSldViewPr snapToGrid="0">
      <p:cViewPr varScale="1">
        <p:scale>
          <a:sx n="117" d="100"/>
          <a:sy n="117" d="100"/>
        </p:scale>
        <p:origin x="422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36A93E-21D6-7260-B4CA-702624F8E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1E1B07E-215B-B252-5460-C51F469635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3F8B5B-D173-4426-BBAF-D7AE8121D62E}" type="datetimeFigureOut">
              <a:rPr lang="en-GB" smtClean="0"/>
              <a:t>16/06/2025</a:t>
            </a:fld>
            <a:endParaRPr lang="en-GB"/>
          </a:p>
        </p:txBody>
      </p:sp>
      <p:sp>
        <p:nvSpPr>
          <p:cNvPr id="4" name="Footer Placeholder 3">
            <a:extLst>
              <a:ext uri="{FF2B5EF4-FFF2-40B4-BE49-F238E27FC236}">
                <a16:creationId xmlns:a16="http://schemas.microsoft.com/office/drawing/2014/main" id="{9B2D4238-B7BE-7475-11C6-32646A9398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DF4D755-64E4-2DA6-A761-A7E77CBDBB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A844C1-B26F-4131-9395-099589957D58}" type="slidenum">
              <a:rPr lang="en-GB" smtClean="0"/>
              <a:t>‹#›</a:t>
            </a:fld>
            <a:endParaRPr lang="en-GB"/>
          </a:p>
        </p:txBody>
      </p:sp>
    </p:spTree>
    <p:extLst>
      <p:ext uri="{BB962C8B-B14F-4D97-AF65-F5344CB8AC3E}">
        <p14:creationId xmlns:p14="http://schemas.microsoft.com/office/powerpoint/2010/main" val="159768747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5-08T14:01:25.290"/>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C553F-3012-4BB0-8A17-A95503C494F8}" type="datetimeFigureOut">
              <a:rPr lang="en-GB" smtClean="0"/>
              <a:t>16/06/2025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35119-E922-49E8-9185-26F250BE64A2}" type="slidenum">
              <a:rPr lang="en-GB" smtClean="0"/>
              <a:t>‹#›</a:t>
            </a:fld>
            <a:endParaRPr lang="en-GB"/>
          </a:p>
        </p:txBody>
      </p:sp>
    </p:spTree>
    <p:extLst>
      <p:ext uri="{BB962C8B-B14F-4D97-AF65-F5344CB8AC3E}">
        <p14:creationId xmlns:p14="http://schemas.microsoft.com/office/powerpoint/2010/main" val="3683507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935119-E922-49E8-9185-26F250BE64A2}" type="slidenum">
              <a:rPr lang="en-GB" smtClean="0"/>
              <a:t>1</a:t>
            </a:fld>
            <a:endParaRPr lang="en-GB"/>
          </a:p>
        </p:txBody>
      </p:sp>
    </p:spTree>
    <p:extLst>
      <p:ext uri="{BB962C8B-B14F-4D97-AF65-F5344CB8AC3E}">
        <p14:creationId xmlns:p14="http://schemas.microsoft.com/office/powerpoint/2010/main" val="3421985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1857 Creation of the Divorce Court, which regularly challenged the sanctity of paternal rights to ‘control and custody’ where husbands had not performed their ‘marital duty’ to provide religious education and financial support.</a:t>
            </a:r>
          </a:p>
          <a:p>
            <a:r>
              <a:rPr lang="en-GB" dirty="0"/>
              <a:t> 1886 Guardianship of Infants Act formally introduces a legal responsibility for courts to consider welfare of children in their adjudication of custody. This is in order to control abuses while not recognising ‘rights’ for women or children according to Ben Griffin paper.</a:t>
            </a:r>
          </a:p>
          <a:p>
            <a:endParaRPr lang="en-GB" dirty="0"/>
          </a:p>
        </p:txBody>
      </p:sp>
      <p:sp>
        <p:nvSpPr>
          <p:cNvPr id="4" name="Slide Number Placeholder 3"/>
          <p:cNvSpPr>
            <a:spLocks noGrp="1"/>
          </p:cNvSpPr>
          <p:nvPr>
            <p:ph type="sldNum" sz="quarter" idx="5"/>
          </p:nvPr>
        </p:nvSpPr>
        <p:spPr/>
        <p:txBody>
          <a:bodyPr/>
          <a:lstStyle/>
          <a:p>
            <a:fld id="{7B935119-E922-49E8-9185-26F250BE64A2}" type="slidenum">
              <a:rPr lang="en-GB" smtClean="0"/>
              <a:t>2</a:t>
            </a:fld>
            <a:endParaRPr lang="en-GB"/>
          </a:p>
        </p:txBody>
      </p:sp>
    </p:spTree>
    <p:extLst>
      <p:ext uri="{BB962C8B-B14F-4D97-AF65-F5344CB8AC3E}">
        <p14:creationId xmlns:p14="http://schemas.microsoft.com/office/powerpoint/2010/main" val="3254235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B935119-E922-49E8-9185-26F250BE64A2}" type="slidenum">
              <a:rPr lang="en-GB" smtClean="0"/>
              <a:t>3</a:t>
            </a:fld>
            <a:endParaRPr lang="en-GB"/>
          </a:p>
        </p:txBody>
      </p:sp>
    </p:spTree>
    <p:extLst>
      <p:ext uri="{BB962C8B-B14F-4D97-AF65-F5344CB8AC3E}">
        <p14:creationId xmlns:p14="http://schemas.microsoft.com/office/powerpoint/2010/main" val="424259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GB" b="1" i="0" dirty="0">
                <a:solidFill>
                  <a:srgbClr val="FFFFFF"/>
                </a:solidFill>
                <a:effectLst/>
                <a:latin typeface="Inter"/>
              </a:rPr>
              <a:t>Family Law Reform Bill (blood tests and paternity) (E.6)</a:t>
            </a:r>
          </a:p>
          <a:p>
            <a:pPr>
              <a:buNone/>
            </a:pPr>
            <a:r>
              <a:rPr lang="en-GB" dirty="0"/>
              <a:t>Date:</a:t>
            </a:r>
            <a:r>
              <a:rPr lang="en-GB" b="0" dirty="0">
                <a:effectLst/>
                <a:latin typeface="Inter"/>
              </a:rPr>
              <a:t>1969 </a:t>
            </a:r>
            <a:r>
              <a:rPr lang="en-GB" dirty="0" err="1"/>
              <a:t>Reference:</a:t>
            </a:r>
            <a:r>
              <a:rPr lang="en-GB" b="0" dirty="0" err="1">
                <a:effectLst/>
                <a:latin typeface="Inter"/>
              </a:rPr>
              <a:t>SA</a:t>
            </a:r>
            <a:r>
              <a:rPr lang="en-GB" b="0" dirty="0">
                <a:effectLst/>
                <a:latin typeface="Inter"/>
              </a:rPr>
              <a:t>/MWF/H.36</a:t>
            </a:r>
            <a:endParaRPr lang="en-GB" dirty="0"/>
          </a:p>
        </p:txBody>
      </p:sp>
      <p:sp>
        <p:nvSpPr>
          <p:cNvPr id="4" name="Slide Number Placeholder 3"/>
          <p:cNvSpPr>
            <a:spLocks noGrp="1"/>
          </p:cNvSpPr>
          <p:nvPr>
            <p:ph type="sldNum" sz="quarter" idx="5"/>
          </p:nvPr>
        </p:nvSpPr>
        <p:spPr/>
        <p:txBody>
          <a:bodyPr/>
          <a:lstStyle/>
          <a:p>
            <a:fld id="{7B935119-E922-49E8-9185-26F250BE64A2}" type="slidenum">
              <a:rPr lang="en-GB" smtClean="0"/>
              <a:t>5</a:t>
            </a:fld>
            <a:endParaRPr lang="en-GB"/>
          </a:p>
        </p:txBody>
      </p:sp>
    </p:spTree>
    <p:extLst>
      <p:ext uri="{BB962C8B-B14F-4D97-AF65-F5344CB8AC3E}">
        <p14:creationId xmlns:p14="http://schemas.microsoft.com/office/powerpoint/2010/main" val="3465982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4B447-D5F5-DBE8-EC4E-8DDBCC9790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18440-16F3-9421-4986-FE31FF8D6B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4B236-25DE-E895-2D3C-C4D68096CD5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7A2A88-19D7-96E0-2ED8-C3B71968B2AE}"/>
              </a:ext>
            </a:extLst>
          </p:cNvPr>
          <p:cNvSpPr>
            <a:spLocks noGrp="1"/>
          </p:cNvSpPr>
          <p:nvPr>
            <p:ph type="sldNum" sz="quarter" idx="5"/>
          </p:nvPr>
        </p:nvSpPr>
        <p:spPr/>
        <p:txBody>
          <a:bodyPr/>
          <a:lstStyle/>
          <a:p>
            <a:fld id="{7B935119-E922-49E8-9185-26F250BE64A2}" type="slidenum">
              <a:rPr lang="en-GB" smtClean="0"/>
              <a:t>6</a:t>
            </a:fld>
            <a:endParaRPr lang="en-GB"/>
          </a:p>
        </p:txBody>
      </p:sp>
    </p:spTree>
    <p:extLst>
      <p:ext uri="{BB962C8B-B14F-4D97-AF65-F5344CB8AC3E}">
        <p14:creationId xmlns:p14="http://schemas.microsoft.com/office/powerpoint/2010/main" val="1504609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B935119-E922-49E8-9185-26F250BE64A2}" type="slidenum">
              <a:rPr lang="en-GB" smtClean="0"/>
              <a:t>8</a:t>
            </a:fld>
            <a:endParaRPr lang="en-GB"/>
          </a:p>
        </p:txBody>
      </p:sp>
    </p:spTree>
    <p:extLst>
      <p:ext uri="{BB962C8B-B14F-4D97-AF65-F5344CB8AC3E}">
        <p14:creationId xmlns:p14="http://schemas.microsoft.com/office/powerpoint/2010/main" val="2619026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235D2-5639-4462-C7E8-1FA02217E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889F9-3CB2-DA44-2D66-55CD24F4EF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916936-4B83-A1F3-A908-DFAD8F6FE2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20EEBC4-0C4E-BDDD-1FDA-1A02C8C094B3}"/>
              </a:ext>
            </a:extLst>
          </p:cNvPr>
          <p:cNvSpPr>
            <a:spLocks noGrp="1"/>
          </p:cNvSpPr>
          <p:nvPr>
            <p:ph type="sldNum" sz="quarter" idx="5"/>
          </p:nvPr>
        </p:nvSpPr>
        <p:spPr/>
        <p:txBody>
          <a:bodyPr/>
          <a:lstStyle/>
          <a:p>
            <a:fld id="{7B935119-E922-49E8-9185-26F250BE64A2}" type="slidenum">
              <a:rPr lang="en-GB" smtClean="0"/>
              <a:t>9</a:t>
            </a:fld>
            <a:endParaRPr lang="en-GB"/>
          </a:p>
        </p:txBody>
      </p:sp>
    </p:spTree>
    <p:extLst>
      <p:ext uri="{BB962C8B-B14F-4D97-AF65-F5344CB8AC3E}">
        <p14:creationId xmlns:p14="http://schemas.microsoft.com/office/powerpoint/2010/main" val="2747360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B935119-E922-49E8-9185-26F250BE64A2}" type="slidenum">
              <a:rPr lang="en-GB" smtClean="0"/>
              <a:t>10</a:t>
            </a:fld>
            <a:endParaRPr lang="en-GB"/>
          </a:p>
        </p:txBody>
      </p:sp>
    </p:spTree>
    <p:extLst>
      <p:ext uri="{BB962C8B-B14F-4D97-AF65-F5344CB8AC3E}">
        <p14:creationId xmlns:p14="http://schemas.microsoft.com/office/powerpoint/2010/main" val="1503630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6.sv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6.sv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8.svg"/></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25.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3.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33.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5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5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3.xml"/><Relationship Id="rId1" Type="http://schemas.openxmlformats.org/officeDocument/2006/relationships/tags" Target="../tags/tag56.xml"/><Relationship Id="rId4" Type="http://schemas.microsoft.com/office/2007/relationships/hdphoto" Target="../media/hdphoto2.wdp"/></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5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3.xml"/><Relationship Id="rId1" Type="http://schemas.openxmlformats.org/officeDocument/2006/relationships/tags" Target="../tags/tag58.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3.xml"/><Relationship Id="rId1" Type="http://schemas.openxmlformats.org/officeDocument/2006/relationships/tags" Target="../tags/tag59.xml"/><Relationship Id="rId5" Type="http://schemas.microsoft.com/office/2007/relationships/hdphoto" Target="../media/hdphoto3.wdp"/><Relationship Id="rId4" Type="http://schemas.openxmlformats.org/officeDocument/2006/relationships/image" Target="../media/image1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60.xml"/><Relationship Id="rId4" Type="http://schemas.microsoft.com/office/2007/relationships/hdphoto" Target="../media/hdphoto4.wdp"/></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61.xml"/><Relationship Id="rId4" Type="http://schemas.microsoft.com/office/2007/relationships/hdphoto" Target="../media/hdphoto1.wdp"/></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62.xml"/><Relationship Id="rId4" Type="http://schemas.microsoft.com/office/2007/relationships/hdphoto" Target="../media/hdphoto4.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69.xml"/><Relationship Id="rId5" Type="http://schemas.microsoft.com/office/2007/relationships/hdphoto" Target="../media/hdphoto1.wdp"/><Relationship Id="rId4" Type="http://schemas.openxmlformats.org/officeDocument/2006/relationships/image" Target="../media/image12.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71.xml"/><Relationship Id="rId4" Type="http://schemas.microsoft.com/office/2007/relationships/hdphoto" Target="../media/hdphoto5.wdp"/></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7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3.xml"/><Relationship Id="rId1" Type="http://schemas.openxmlformats.org/officeDocument/2006/relationships/tags" Target="../tags/tag7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77.xml"/><Relationship Id="rId4" Type="http://schemas.microsoft.com/office/2007/relationships/hdphoto" Target="../media/hdphoto1.wdp"/></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7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79.xml"/><Relationship Id="rId4" Type="http://schemas.microsoft.com/office/2007/relationships/hdphoto" Target="../media/hdphoto6.wdp"/></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8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4.xml"/><Relationship Id="rId1" Type="http://schemas.openxmlformats.org/officeDocument/2006/relationships/tags" Target="../tags/tag82.xml"/><Relationship Id="rId4" Type="http://schemas.microsoft.com/office/2007/relationships/hdphoto" Target="../media/hdphoto7.wdp"/></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8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4.xml"/><Relationship Id="rId1" Type="http://schemas.openxmlformats.org/officeDocument/2006/relationships/tags" Target="../tags/tag84.xml"/><Relationship Id="rId4"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4.xml"/><Relationship Id="rId1" Type="http://schemas.openxmlformats.org/officeDocument/2006/relationships/tags" Target="../tags/tag85.xml"/><Relationship Id="rId5" Type="http://schemas.microsoft.com/office/2007/relationships/hdphoto" Target="../media/hdphoto1.wdp"/><Relationship Id="rId4" Type="http://schemas.openxmlformats.org/officeDocument/2006/relationships/image" Target="../media/image1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86.xml"/><Relationship Id="rId4" Type="http://schemas.microsoft.com/office/2007/relationships/hdphoto" Target="../media/hdphoto8.wdp"/></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87.xml"/><Relationship Id="rId4" Type="http://schemas.microsoft.com/office/2007/relationships/hdphoto" Target="../media/hdphoto3.wdp"/></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88.xml"/><Relationship Id="rId4" Type="http://schemas.microsoft.com/office/2007/relationships/hdphoto" Target="../media/hdphoto9.wdp"/></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8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0.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5.xml"/><Relationship Id="rId5" Type="http://schemas.openxmlformats.org/officeDocument/2006/relationships/image" Target="../media/image6.svg"/><Relationship Id="rId4" Type="http://schemas.openxmlformats.org/officeDocument/2006/relationships/image" Target="../media/image2.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9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97.xml"/><Relationship Id="rId4" Type="http://schemas.microsoft.com/office/2007/relationships/hdphoto" Target="../media/hdphoto10.wdp"/></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8.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9.xml"/></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0.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10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103.xml"/><Relationship Id="rId4" Type="http://schemas.microsoft.com/office/2007/relationships/hdphoto" Target="../media/hdphoto9.wdp"/></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0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4.xml"/><Relationship Id="rId1" Type="http://schemas.openxmlformats.org/officeDocument/2006/relationships/tags" Target="../tags/tag105.xml"/><Relationship Id="rId4" Type="http://schemas.microsoft.com/office/2007/relationships/hdphoto" Target="../media/hdphoto11.wdp"/></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5.xml"/><Relationship Id="rId1" Type="http://schemas.openxmlformats.org/officeDocument/2006/relationships/tags" Target="../tags/tag10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5.xml"/><Relationship Id="rId1" Type="http://schemas.openxmlformats.org/officeDocument/2006/relationships/tags" Target="../tags/tag108.xml"/><Relationship Id="rId4" Type="http://schemas.microsoft.com/office/2007/relationships/hdphoto" Target="../media/hdphoto12.wdp"/></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09.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5.xml"/><Relationship Id="rId1" Type="http://schemas.openxmlformats.org/officeDocument/2006/relationships/tags" Target="../tags/tag110.xml"/><Relationship Id="rId4" Type="http://schemas.openxmlformats.org/officeDocument/2006/relationships/image" Target="../media/image4.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5.xml"/><Relationship Id="rId1" Type="http://schemas.openxmlformats.org/officeDocument/2006/relationships/tags" Target="../tags/tag111.xml"/><Relationship Id="rId5" Type="http://schemas.microsoft.com/office/2007/relationships/hdphoto" Target="../media/hdphoto4.wdp"/><Relationship Id="rId4" Type="http://schemas.openxmlformats.org/officeDocument/2006/relationships/image" Target="../media/image9.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12.xml"/><Relationship Id="rId4" Type="http://schemas.microsoft.com/office/2007/relationships/hdphoto" Target="../media/hdphoto13.wdp"/></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13.xml"/><Relationship Id="rId4" Type="http://schemas.microsoft.com/office/2007/relationships/hdphoto" Target="../media/hdphoto9.wdp"/></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14.xml"/><Relationship Id="rId4" Type="http://schemas.microsoft.com/office/2007/relationships/hdphoto" Target="../media/hdphoto4.wdp"/></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15.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1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1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18.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19.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20.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21.xml"/><Relationship Id="rId5" Type="http://schemas.openxmlformats.org/officeDocument/2006/relationships/image" Target="../media/image6.svg"/><Relationship Id="rId4" Type="http://schemas.openxmlformats.org/officeDocument/2006/relationships/image" Target="../media/image2.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2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23.xml"/><Relationship Id="rId4" Type="http://schemas.microsoft.com/office/2007/relationships/hdphoto" Target="../media/hdphoto4.wdp"/></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4.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5.xml"/></Relationships>
</file>

<file path=ppt/slideLayouts/_rels/slideLayout12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6.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tags" Target="../tags/tag128.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29.xml"/><Relationship Id="rId4" Type="http://schemas.microsoft.com/office/2007/relationships/hdphoto" Target="../media/hdphoto14.wdp"/></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130.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5.xml"/><Relationship Id="rId1" Type="http://schemas.openxmlformats.org/officeDocument/2006/relationships/tags" Target="../tags/tag131.xml"/><Relationship Id="rId4" Type="http://schemas.microsoft.com/office/2007/relationships/hdphoto" Target="../media/hdphoto15.wdp"/></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6.xml"/><Relationship Id="rId1" Type="http://schemas.openxmlformats.org/officeDocument/2006/relationships/tags" Target="../tags/tag13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6.xml"/><Relationship Id="rId1" Type="http://schemas.openxmlformats.org/officeDocument/2006/relationships/tags" Target="../tags/tag134.xml"/><Relationship Id="rId4" Type="http://schemas.microsoft.com/office/2007/relationships/hdphoto" Target="../media/hdphoto16.wdp"/></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35.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6.xml"/><Relationship Id="rId1" Type="http://schemas.openxmlformats.org/officeDocument/2006/relationships/tags" Target="../tags/tag136.xml"/><Relationship Id="rId4" Type="http://schemas.openxmlformats.org/officeDocument/2006/relationships/image" Target="../media/image4.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6.xml"/><Relationship Id="rId1" Type="http://schemas.openxmlformats.org/officeDocument/2006/relationships/tags" Target="../tags/tag137.xml"/><Relationship Id="rId5" Type="http://schemas.microsoft.com/office/2007/relationships/hdphoto" Target="../media/hdphoto17.wdp"/><Relationship Id="rId4" Type="http://schemas.openxmlformats.org/officeDocument/2006/relationships/image" Target="../media/image12.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38.xml"/><Relationship Id="rId4" Type="http://schemas.microsoft.com/office/2007/relationships/hdphoto" Target="../media/hdphoto4.wdp"/></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39.xml"/><Relationship Id="rId4" Type="http://schemas.microsoft.com/office/2007/relationships/hdphoto" Target="../media/hdphoto1.wdp"/></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40.xml"/><Relationship Id="rId4" Type="http://schemas.microsoft.com/office/2007/relationships/hdphoto" Target="../media/hdphoto18.wdp"/></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1.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6.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7.xml"/><Relationship Id="rId5" Type="http://schemas.openxmlformats.org/officeDocument/2006/relationships/image" Target="../media/image6.svg"/><Relationship Id="rId4" Type="http://schemas.openxmlformats.org/officeDocument/2006/relationships/image" Target="../media/image2.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48.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49.xml"/><Relationship Id="rId4" Type="http://schemas.microsoft.com/office/2007/relationships/hdphoto" Target="../media/hdphoto3.wdp"/></Relationships>
</file>

<file path=ppt/slideLayouts/_rels/slideLayout14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0.xml"/></Relationships>
</file>

<file path=ppt/slideLayouts/_rels/slideLayout14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1.xml"/></Relationships>
</file>

<file path=ppt/slideLayouts/_rels/slideLayout14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2.xml"/></Relationships>
</file>

<file path=ppt/slideLayouts/_rels/slideLayout14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5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6.xml"/><Relationship Id="rId1" Type="http://schemas.openxmlformats.org/officeDocument/2006/relationships/tags" Target="../tags/tag15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155.xml"/><Relationship Id="rId4" Type="http://schemas.microsoft.com/office/2007/relationships/hdphoto" Target="../media/hdphoto19.wdp"/></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6.xml"/><Relationship Id="rId1" Type="http://schemas.openxmlformats.org/officeDocument/2006/relationships/tags" Target="../tags/tag156.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6.xml"/><Relationship Id="rId1" Type="http://schemas.openxmlformats.org/officeDocument/2006/relationships/tags" Target="../tags/tag157.xml"/><Relationship Id="rId4" Type="http://schemas.microsoft.com/office/2007/relationships/hdphoto" Target="../media/hdphoto20.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sp>
        <p:nvSpPr>
          <p:cNvPr id="9" name="Picture Placeholder 8">
            <a:extLst>
              <a:ext uri="{FF2B5EF4-FFF2-40B4-BE49-F238E27FC236}">
                <a16:creationId xmlns:a16="http://schemas.microsoft.com/office/drawing/2014/main" id="{79528BD3-4CF6-AC3B-CF6A-4414EC35BF73}"/>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40435677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dirty="0"/>
              <a:t>add title</a:t>
            </a:r>
            <a:endParaRPr lang="en-GB" dirty="0"/>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sp>
        <p:nvSpPr>
          <p:cNvPr id="3" name="Picture Placeholder 8">
            <a:extLst>
              <a:ext uri="{FF2B5EF4-FFF2-40B4-BE49-F238E27FC236}">
                <a16:creationId xmlns:a16="http://schemas.microsoft.com/office/drawing/2014/main" id="{66194745-32A6-0FAE-1D3F-AAE591D1935B}"/>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23524772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BCBC6BD3-A97E-6424-EBD7-5FB15FCE7033}"/>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40040374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31097787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pic>
        <p:nvPicPr>
          <p:cNvPr id="15" name="Graphic 14">
            <a:extLst>
              <a:ext uri="{FF2B5EF4-FFF2-40B4-BE49-F238E27FC236}">
                <a16:creationId xmlns:a16="http://schemas.microsoft.com/office/drawing/2014/main" id="{83E624FA-ADDA-3111-5843-8DB4151A82E9}"/>
              </a:ext>
            </a:extLst>
          </p:cNvPr>
          <p:cNvPicPr>
            <a:picLocks noChangeAspect="1"/>
          </p:cNvPicPr>
          <p:nvPr userDrawn="1"/>
        </p:nvPicPr>
        <p:blipFill>
          <a:blip r:embed="rId4">
            <a:lum bright="100000"/>
            <a:extLst>
              <a:ext uri="{96DAC541-7B7A-43D3-8B79-37D633B846F1}">
                <asvg:svgBlip xmlns:asvg="http://schemas.microsoft.com/office/drawing/2016/SVG/main" r:embed="rId5"/>
              </a:ext>
            </a:extLst>
          </a:blip>
          <a:stretch>
            <a:fillRect/>
          </a:stretch>
        </p:blipFill>
        <p:spPr>
          <a:xfrm>
            <a:off x="10566400" y="390842"/>
            <a:ext cx="1223964" cy="814389"/>
          </a:xfrm>
          <a:prstGeom prst="rect">
            <a:avLst/>
          </a:prstGeom>
        </p:spPr>
      </p:pic>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2"/>
                  </a:solidFill>
                  <a:latin typeface="+mn-lt"/>
                  <a:ea typeface="Inter Semi Bold" panose="02000703000000020004" pitchFamily="50" charset="0"/>
                  <a:cs typeface="Inter Semi Bold" panose="02000703000000020004" pitchFamily="50" charset="0"/>
                </a:rPr>
                <a:t>How to insert </a:t>
              </a:r>
              <a:br>
                <a:rPr lang="en-GB" sz="2400" dirty="0">
                  <a:solidFill>
                    <a:schemeClr val="tx2"/>
                  </a:solidFill>
                  <a:latin typeface="+mn-lt"/>
                  <a:ea typeface="Inter Semi Bold" panose="02000703000000020004" pitchFamily="50" charset="0"/>
                  <a:cs typeface="Inter Semi Bold" panose="02000703000000020004" pitchFamily="50" charset="0"/>
                </a:rPr>
              </a:br>
              <a:r>
                <a:rPr lang="en-GB" sz="2400" dirty="0">
                  <a:solidFill>
                    <a:schemeClr val="tx2"/>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spTree>
    <p:custDataLst>
      <p:tags r:id="rId1"/>
    </p:custDataLst>
    <p:extLst>
      <p:ext uri="{BB962C8B-B14F-4D97-AF65-F5344CB8AC3E}">
        <p14:creationId xmlns:p14="http://schemas.microsoft.com/office/powerpoint/2010/main" val="397215179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86288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spTree>
    <p:custDataLst>
      <p:tags r:id="rId1"/>
    </p:custDataLst>
    <p:extLst>
      <p:ext uri="{BB962C8B-B14F-4D97-AF65-F5344CB8AC3E}">
        <p14:creationId xmlns:p14="http://schemas.microsoft.com/office/powerpoint/2010/main" val="2044908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spTree>
    <p:custDataLst>
      <p:tags r:id="rId1"/>
    </p:custDataLst>
    <p:extLst>
      <p:ext uri="{BB962C8B-B14F-4D97-AF65-F5344CB8AC3E}">
        <p14:creationId xmlns:p14="http://schemas.microsoft.com/office/powerpoint/2010/main" val="220739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49"/>
            <a:ext cx="4434865" cy="367563"/>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99386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94372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150027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50"/>
            <a:ext cx="4434865" cy="356930"/>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714483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5192CCE1-FFBF-26E0-1D03-CDAABD92F812}"/>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7DFA02C8-562C-86B6-29DF-9A4D2A6A04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DC6396F2-A3EB-833C-9C74-606B06E0DF4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2D0BC600-DA5F-5070-790A-797725BC66C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7" name="TextBox 16">
              <a:extLst>
                <a:ext uri="{FF2B5EF4-FFF2-40B4-BE49-F238E27FC236}">
                  <a16:creationId xmlns:a16="http://schemas.microsoft.com/office/drawing/2014/main" id="{3385EA4D-CD0C-C636-D9B0-E5772986DC0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776201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1"/>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99362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1"/>
          </a:solidFill>
        </p:spPr>
        <p:txBody>
          <a:bodyPr wrap="square">
            <a:noAutofit/>
          </a:bodyPr>
          <a:lstStyle>
            <a:lvl1pPr>
              <a:defRPr/>
            </a:lvl1pPr>
          </a:lstStyle>
          <a:p>
            <a:pPr lvl="0"/>
            <a:r>
              <a:rPr lang="en-US" dirty="0"/>
              <a:t>  </a:t>
            </a:r>
            <a:endParaRPr lang="en-GB" dirty="0"/>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r:embed="rId4">
              <a:lum bright="100000"/>
              <a:extLst>
                <a:ext uri="{96DAC541-7B7A-43D3-8B79-37D633B846F1}">
                  <asvg:svgBlip xmlns:asvg="http://schemas.microsoft.com/office/drawing/2016/SVG/main" r:embed="rId5"/>
                </a:ext>
              </a:extLst>
            </a:blip>
            <a:stretch>
              <a:fillRect/>
            </a:stretch>
          </a:blipFill>
        </p:spPr>
        <p:txBody>
          <a:bodyPr/>
          <a:lstStyle>
            <a:lvl1pPr>
              <a:defRPr/>
            </a:lvl1pPr>
          </a:lstStyle>
          <a:p>
            <a:pPr lvl="0"/>
            <a:r>
              <a:rPr lang="en-US" dirty="0"/>
              <a:t>  </a:t>
            </a:r>
            <a:endParaRPr lang="en-GB" dirty="0"/>
          </a:p>
        </p:txBody>
      </p:sp>
    </p:spTree>
    <p:custDataLst>
      <p:tags r:id="rId1"/>
    </p:custDataLst>
    <p:extLst>
      <p:ext uri="{BB962C8B-B14F-4D97-AF65-F5344CB8AC3E}">
        <p14:creationId xmlns:p14="http://schemas.microsoft.com/office/powerpoint/2010/main" val="411525856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86633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Graphic 4">
            <a:extLst>
              <a:ext uri="{FF2B5EF4-FFF2-40B4-BE49-F238E27FC236}">
                <a16:creationId xmlns:a16="http://schemas.microsoft.com/office/drawing/2014/main" id="{00BADAD2-4955-F862-7697-6FA1B97A8797}"/>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293435715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10222714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76760045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304127600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23733501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378940050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2"/>
                </a:solidFill>
              </a:defRPr>
            </a:lvl1pPr>
          </a:lstStyle>
          <a:p>
            <a:r>
              <a:rPr lang="en-US" dirty="0"/>
              <a:t>add thank you</a:t>
            </a:r>
            <a:endParaRPr lang="en-GB" dirty="0"/>
          </a:p>
        </p:txBody>
      </p:sp>
      <p:grpSp>
        <p:nvGrpSpPr>
          <p:cNvPr id="15" name="Group 14">
            <a:extLst>
              <a:ext uri="{FF2B5EF4-FFF2-40B4-BE49-F238E27FC236}">
                <a16:creationId xmlns:a16="http://schemas.microsoft.com/office/drawing/2014/main" id="{C5BA9899-B3B2-89A7-B0CC-C6DD65955AA0}"/>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DDF9B6DF-B52E-E903-F6AA-34865ABE16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46E5D286-2706-F6B5-4001-49379724296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EE11BB22-F118-EF82-3F90-DD31320C116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84D98133-B13B-E05F-D3F0-FA2AAB0886CA}"/>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3" name="Picture 2" descr="A black and purple triangle&#10;&#10;Description automatically generated">
            <a:extLst>
              <a:ext uri="{FF2B5EF4-FFF2-40B4-BE49-F238E27FC236}">
                <a16:creationId xmlns:a16="http://schemas.microsoft.com/office/drawing/2014/main" id="{520860AF-8ECB-AA14-447F-288467AAEDD4}"/>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7058195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53281043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8D049F0-FEA5-6940-DE3B-5028FD0F9BF7}"/>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CA9F6967-EFFC-3DC5-6419-FF7DBC0EFD2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78255190-89B6-8718-B410-E7B0A754479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EBA3EB97-BAC7-EFB0-E17A-193559850B45}"/>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336B4693-2F73-3191-667E-6E59AB03C89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r:embed="rId3">
            <a:lum bright="100000"/>
            <a:extLst>
              <a:ext uri="{96DAC541-7B7A-43D3-8B79-37D633B846F1}">
                <asvg:svgBlip xmlns:asvg="http://schemas.microsoft.com/office/drawing/2016/SVG/main" r:embed="rId4"/>
              </a:ext>
            </a:extLst>
          </a:blip>
          <a:stretch>
            <a:fill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281240531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4400" y="1371600"/>
            <a:ext cx="5080000" cy="4114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371600"/>
            <a:ext cx="5080000" cy="41148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8A76B3E9-7FF0-4902-80F9-E8997D5A0E30}" type="slidenum">
              <a:rPr lang="en-GB" altLang="en-US"/>
              <a:pPr>
                <a:defRPr/>
              </a:pPr>
              <a:t>‹#›</a:t>
            </a:fld>
            <a:endParaRPr lang="en-GB" altLang="en-US"/>
          </a:p>
        </p:txBody>
      </p:sp>
    </p:spTree>
    <p:extLst>
      <p:ext uri="{BB962C8B-B14F-4D97-AF65-F5344CB8AC3E}">
        <p14:creationId xmlns:p14="http://schemas.microsoft.com/office/powerpoint/2010/main" val="32656566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3" name="Picture Placeholder 8">
            <a:extLst>
              <a:ext uri="{FF2B5EF4-FFF2-40B4-BE49-F238E27FC236}">
                <a16:creationId xmlns:a16="http://schemas.microsoft.com/office/drawing/2014/main" id="{55A84D9F-0121-34AB-8997-C34013DC93D8}"/>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34480026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accent1"/>
                </a:solidFill>
              </a:defRPr>
            </a:lvl1pPr>
          </a:lstStyle>
          <a:p>
            <a:r>
              <a:rPr lang="en-US" dirty="0"/>
              <a:t>add title</a:t>
            </a:r>
            <a:endParaRPr lang="en-GB" dirty="0"/>
          </a:p>
        </p:txBody>
      </p:sp>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solidFill>
                  <a:schemeClr val="tx1"/>
                </a:solidFill>
              </a:defRPr>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solidFill>
                  <a:schemeClr val="tx1"/>
                </a:solidFill>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5EDBC723-2355-9FFD-1B28-EDA36F48AE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4" name="Picture Placeholder 8">
            <a:extLst>
              <a:ext uri="{FF2B5EF4-FFF2-40B4-BE49-F238E27FC236}">
                <a16:creationId xmlns:a16="http://schemas.microsoft.com/office/drawing/2014/main" id="{E039F4A9-D8CA-40EE-7AAC-FCDDA72850AC}"/>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27187631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D0758348-F182-4750-124C-AA98CD81E576}"/>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15546239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20830194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2"/>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4" name="Picture 3" descr="A black and purple triangle&#10;&#10;Description automatically generated">
            <a:extLst>
              <a:ext uri="{FF2B5EF4-FFF2-40B4-BE49-F238E27FC236}">
                <a16:creationId xmlns:a16="http://schemas.microsoft.com/office/drawing/2014/main" id="{883F13CB-442E-F12E-9EE3-7E403C77D65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577950118"/>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6F25C7CE-065F-AD32-8AE1-654E94F37765}"/>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5" name="Picture 4" descr="A black and purple triangle&#10;&#10;Description automatically generated">
              <a:extLst>
                <a:ext uri="{FF2B5EF4-FFF2-40B4-BE49-F238E27FC236}">
                  <a16:creationId xmlns:a16="http://schemas.microsoft.com/office/drawing/2014/main" id="{3DC423C4-6861-9C6E-2707-C0A967675C4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39012977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4" name="Group 13">
            <a:extLst>
              <a:ext uri="{FF2B5EF4-FFF2-40B4-BE49-F238E27FC236}">
                <a16:creationId xmlns:a16="http://schemas.microsoft.com/office/drawing/2014/main" id="{01F2BB5C-5546-4D1C-C205-D55ED6A0643B}"/>
              </a:ext>
            </a:extLst>
          </p:cNvPr>
          <p:cNvGrpSpPr/>
          <p:nvPr userDrawn="1"/>
        </p:nvGrpSpPr>
        <p:grpSpPr>
          <a:xfrm>
            <a:off x="8966200" y="0"/>
            <a:ext cx="3225800" cy="5588000"/>
            <a:chOff x="8966200" y="0"/>
            <a:chExt cx="3225800" cy="5588000"/>
          </a:xfrm>
        </p:grpSpPr>
        <p:sp>
          <p:nvSpPr>
            <p:cNvPr id="15" name="Right Triangle 14">
              <a:extLst>
                <a:ext uri="{FF2B5EF4-FFF2-40B4-BE49-F238E27FC236}">
                  <a16:creationId xmlns:a16="http://schemas.microsoft.com/office/drawing/2014/main" id="{18F36E84-4A38-613C-18F7-22FADC8FBE6B}"/>
                </a:ext>
              </a:extLst>
            </p:cNvPr>
            <p:cNvSpPr/>
            <p:nvPr userDrawn="1"/>
          </p:nvSpPr>
          <p:spPr>
            <a:xfrm rot="10800000">
              <a:off x="8966200" y="0"/>
              <a:ext cx="3225800" cy="5588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16" name="Picture 15" descr="A black and purple triangle&#10;&#10;Description automatically generated">
              <a:extLst>
                <a:ext uri="{FF2B5EF4-FFF2-40B4-BE49-F238E27FC236}">
                  <a16:creationId xmlns:a16="http://schemas.microsoft.com/office/drawing/2014/main" id="{3DF83B20-A248-43C2-B605-4829186D09F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37376097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8" name="Group 17">
            <a:extLst>
              <a:ext uri="{FF2B5EF4-FFF2-40B4-BE49-F238E27FC236}">
                <a16:creationId xmlns:a16="http://schemas.microsoft.com/office/drawing/2014/main" id="{B8AA8F44-B006-5391-A3E1-18C6CECF36A1}"/>
              </a:ext>
            </a:extLst>
          </p:cNvPr>
          <p:cNvGrpSpPr/>
          <p:nvPr userDrawn="1"/>
        </p:nvGrpSpPr>
        <p:grpSpPr>
          <a:xfrm>
            <a:off x="8966200" y="0"/>
            <a:ext cx="3225800" cy="5588000"/>
            <a:chOff x="8966200" y="0"/>
            <a:chExt cx="3225800" cy="5588000"/>
          </a:xfrm>
        </p:grpSpPr>
        <p:sp>
          <p:nvSpPr>
            <p:cNvPr id="19" name="Right Triangle 18">
              <a:extLst>
                <a:ext uri="{FF2B5EF4-FFF2-40B4-BE49-F238E27FC236}">
                  <a16:creationId xmlns:a16="http://schemas.microsoft.com/office/drawing/2014/main" id="{CB94AC52-4964-D4D9-959F-72B5668CF896}"/>
                </a:ext>
              </a:extLst>
            </p:cNvPr>
            <p:cNvSpPr/>
            <p:nvPr userDrawn="1"/>
          </p:nvSpPr>
          <p:spPr>
            <a:xfrm rot="10800000">
              <a:off x="8966200" y="0"/>
              <a:ext cx="3225800" cy="5588000"/>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20" name="Picture 19" descr="A black and purple triangle&#10;&#10;Description automatically generated">
              <a:extLst>
                <a:ext uri="{FF2B5EF4-FFF2-40B4-BE49-F238E27FC236}">
                  <a16:creationId xmlns:a16="http://schemas.microsoft.com/office/drawing/2014/main" id="{0836C59B-AAFE-D7A4-02FE-F6A3EE920D4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12900899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50"/>
            <a:ext cx="4445497" cy="356930"/>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5677795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4417036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7801004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49"/>
            <a:ext cx="4424232" cy="367563"/>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2534501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2"/>
          </a:solidFill>
        </p:spPr>
        <p:txBody>
          <a:bodyPr vert="horz" lIns="288000" tIns="504000" rIns="216000" bIns="45720" rtlCol="0">
            <a:noAutofit/>
          </a:bodyPr>
          <a:lstStyle>
            <a:lvl1pPr>
              <a:defRPr lang="en-US" dirty="0">
                <a:solidFill>
                  <a:schemeClr val="accent1"/>
                </a:solidFill>
              </a:defRPr>
            </a:lvl1pPr>
            <a:lvl2pPr>
              <a:defRPr lang="en-US" dirty="0">
                <a:solidFill>
                  <a:schemeClr val="accent1"/>
                </a:solidFill>
              </a:defRPr>
            </a:lvl2pPr>
            <a:lvl3pPr>
              <a:defRPr lang="en-US" dirty="0">
                <a:solidFill>
                  <a:schemeClr val="accent1"/>
                </a:solidFill>
              </a:defRPr>
            </a:lvl3pPr>
            <a:lvl4pPr>
              <a:defRPr lang="en-US" dirty="0">
                <a:solidFill>
                  <a:schemeClr val="accent1"/>
                </a:solidFill>
              </a:defRPr>
            </a:lvl4pPr>
            <a:lvl5pPr>
              <a:defRPr lang="en-GB" dirty="0">
                <a:solidFill>
                  <a:schemeClr val="accent1"/>
                </a:solidFill>
              </a:defRPr>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2"/>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2"/>
          </a:solidFill>
        </p:spPr>
        <p:txBody>
          <a:bodyPr vert="horz" lIns="288000" tIns="504000" rIns="216000" bIns="45720" rtlCol="0">
            <a:noAutofit/>
          </a:bodyPr>
          <a:lstStyle>
            <a:lvl1pPr>
              <a:defRPr lang="en-US" dirty="0">
                <a:solidFill>
                  <a:schemeClr val="accent1"/>
                </a:solidFill>
              </a:defRPr>
            </a:lvl1pPr>
            <a:lvl2pPr>
              <a:defRPr lang="en-US" dirty="0">
                <a:solidFill>
                  <a:schemeClr val="accent1"/>
                </a:solidFill>
              </a:defRPr>
            </a:lvl2pPr>
            <a:lvl3pPr>
              <a:defRPr lang="en-US" dirty="0">
                <a:solidFill>
                  <a:schemeClr val="accent1"/>
                </a:solidFill>
              </a:defRPr>
            </a:lvl3pPr>
            <a:lvl4pPr>
              <a:defRPr lang="en-US" dirty="0">
                <a:solidFill>
                  <a:schemeClr val="accent1"/>
                </a:solidFill>
              </a:defRPr>
            </a:lvl4pPr>
            <a:lvl5pPr>
              <a:defRPr lang="en-GB" dirty="0">
                <a:solidFill>
                  <a:schemeClr val="accent1"/>
                </a:solidFill>
              </a:defRPr>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2"/>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2"/>
          </a:solidFill>
        </p:spPr>
        <p:txBody>
          <a:bodyPr vert="horz" lIns="288000" tIns="504000" rIns="216000" bIns="45720" rtlCol="0">
            <a:noAutofit/>
          </a:bodyPr>
          <a:lstStyle>
            <a:lvl1pPr>
              <a:defRPr lang="en-US" dirty="0">
                <a:solidFill>
                  <a:schemeClr val="accent1"/>
                </a:solidFill>
              </a:defRPr>
            </a:lvl1pPr>
            <a:lvl2pPr>
              <a:defRPr lang="en-US" dirty="0">
                <a:solidFill>
                  <a:schemeClr val="accent1"/>
                </a:solidFill>
              </a:defRPr>
            </a:lvl2pPr>
            <a:lvl3pPr>
              <a:defRPr lang="en-US" dirty="0">
                <a:solidFill>
                  <a:schemeClr val="accent1"/>
                </a:solidFill>
              </a:defRPr>
            </a:lvl3pPr>
            <a:lvl4pPr>
              <a:defRPr lang="en-US" dirty="0">
                <a:solidFill>
                  <a:schemeClr val="accent1"/>
                </a:solidFill>
              </a:defRPr>
            </a:lvl4pPr>
            <a:lvl5pPr>
              <a:defRPr lang="en-GB" dirty="0">
                <a:solidFill>
                  <a:schemeClr val="accent1"/>
                </a:solidFill>
              </a:defRPr>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2"/>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3" name="Group 12">
            <a:extLst>
              <a:ext uri="{FF2B5EF4-FFF2-40B4-BE49-F238E27FC236}">
                <a16:creationId xmlns:a16="http://schemas.microsoft.com/office/drawing/2014/main" id="{14FD6AA1-5B65-4199-97DF-E2FFAAB77048}"/>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9E385304-1526-3B82-7D4A-5A8964E1C4B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5" name="Rectangle 14">
              <a:extLst>
                <a:ext uri="{FF2B5EF4-FFF2-40B4-BE49-F238E27FC236}">
                  <a16:creationId xmlns:a16="http://schemas.microsoft.com/office/drawing/2014/main" id="{1BB6F85B-ED4D-CEFA-F032-BE496D297AEE}"/>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7" name="TextBox 16">
              <a:extLst>
                <a:ext uri="{FF2B5EF4-FFF2-40B4-BE49-F238E27FC236}">
                  <a16:creationId xmlns:a16="http://schemas.microsoft.com/office/drawing/2014/main" id="{42200E60-2E3C-45D6-C83C-23DD581280E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5B67B417-70CB-682A-5B31-9AE9653F34CD}"/>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7062975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2"/>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40085929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2"/>
          </a:solidFill>
        </p:spPr>
        <p:txBody>
          <a:bodyPr wrap="square">
            <a:noAutofit/>
          </a:bodyPr>
          <a:lstStyle>
            <a:lvl1pPr>
              <a:defRPr/>
            </a:lvl1pPr>
          </a:lstStyle>
          <a:p>
            <a:pPr lvl="0"/>
            <a:r>
              <a:rPr lang="en-US" dirty="0"/>
              <a:t>  </a:t>
            </a:r>
            <a:endParaRPr lang="en-GB" dirty="0"/>
          </a:p>
        </p:txBody>
      </p:sp>
      <p:pic>
        <p:nvPicPr>
          <p:cNvPr id="12" name="Picture 11" descr="A black and purple triangle&#10;&#10;Description automatically generated">
            <a:extLst>
              <a:ext uri="{FF2B5EF4-FFF2-40B4-BE49-F238E27FC236}">
                <a16:creationId xmlns:a16="http://schemas.microsoft.com/office/drawing/2014/main" id="{534DF519-E848-7AD3-580A-7CDD1837616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644371" y="426284"/>
            <a:ext cx="1223964" cy="814388"/>
          </a:xfrm>
          <a:prstGeom prst="rect">
            <a:avLst/>
          </a:prstGeom>
        </p:spPr>
      </p:pic>
    </p:spTree>
    <p:custDataLst>
      <p:tags r:id="rId1"/>
    </p:custDataLst>
    <p:extLst>
      <p:ext uri="{BB962C8B-B14F-4D97-AF65-F5344CB8AC3E}">
        <p14:creationId xmlns:p14="http://schemas.microsoft.com/office/powerpoint/2010/main" val="3832808394"/>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7484764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6" name="Picture 5" descr="A black and purple triangle&#10;&#10;Description automatically generated">
            <a:extLst>
              <a:ext uri="{FF2B5EF4-FFF2-40B4-BE49-F238E27FC236}">
                <a16:creationId xmlns:a16="http://schemas.microsoft.com/office/drawing/2014/main" id="{25F43DC9-9EDC-0E60-9499-DEFF087077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014036958"/>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2"/>
          </a:solidFill>
        </p:spPr>
        <p:txBody>
          <a:bodyPr wrap="square" lIns="1260000" anchor="ctr">
            <a:noAutofit/>
          </a:bodyPr>
          <a:lstStyle>
            <a:lvl1pPr>
              <a:defRPr sz="18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185984736"/>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2"/>
          </a:solidFill>
        </p:spPr>
        <p:txBody>
          <a:bodyPr vert="horz" wrap="square" lIns="900000" tIns="45720" rIns="91440" bIns="45720" rtlCol="0" anchor="ctr">
            <a:noAutofit/>
          </a:bodyPr>
          <a:lstStyle>
            <a:lvl1pPr>
              <a:defRPr lang="en-GB" sz="1800" b="1" dirty="0">
                <a:solidFill>
                  <a:schemeClr val="accent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62001346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2"/>
          </a:solidFill>
        </p:spPr>
        <p:txBody>
          <a:bodyPr wrap="square" lIns="1260000" anchor="ctr">
            <a:noAutofit/>
          </a:bodyPr>
          <a:lstStyle>
            <a:lvl1pPr>
              <a:defRPr sz="18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1581015449"/>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2"/>
          </a:solidFill>
        </p:spPr>
        <p:txBody>
          <a:bodyPr vert="horz" wrap="square" lIns="900000" tIns="45720" rIns="91440" bIns="45720" rtlCol="0" anchor="ctr">
            <a:noAutofit/>
          </a:bodyPr>
          <a:lstStyle>
            <a:lvl1pPr>
              <a:defRPr lang="en-GB" sz="1800" b="1" dirty="0">
                <a:solidFill>
                  <a:schemeClr val="accent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380521245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2053697707"/>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4" name="Picture 3" descr="A black and purple triangle&#10;&#10;Description automatically generated">
            <a:extLst>
              <a:ext uri="{FF2B5EF4-FFF2-40B4-BE49-F238E27FC236}">
                <a16:creationId xmlns:a16="http://schemas.microsoft.com/office/drawing/2014/main" id="{F92F1844-445C-D1D8-0214-8D980269BCE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5" name="Group 4">
            <a:extLst>
              <a:ext uri="{FF2B5EF4-FFF2-40B4-BE49-F238E27FC236}">
                <a16:creationId xmlns:a16="http://schemas.microsoft.com/office/drawing/2014/main" id="{8A92C3C5-B2E4-0CB0-4482-299BB3D75F1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30F09EFA-F5F7-E682-33C6-620F705DDC9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32D05137-F705-B7C0-D5AC-85C787BD98F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0DBB841A-51B1-DD11-53A5-6CEE96A4914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EFEEE51C-F59D-A67D-0F46-2A86250ED5E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1913243173"/>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1867989094"/>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2"/>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5" name="Picture 4" descr="A black and purple triangle&#10;&#10;Description automatically generated">
            <a:extLst>
              <a:ext uri="{FF2B5EF4-FFF2-40B4-BE49-F238E27FC236}">
                <a16:creationId xmlns:a16="http://schemas.microsoft.com/office/drawing/2014/main" id="{40A3A165-C5DD-7085-AA3A-715215B484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grpSp>
        <p:nvGrpSpPr>
          <p:cNvPr id="12" name="Group 11">
            <a:extLst>
              <a:ext uri="{FF2B5EF4-FFF2-40B4-BE49-F238E27FC236}">
                <a16:creationId xmlns:a16="http://schemas.microsoft.com/office/drawing/2014/main" id="{378A973C-E1F1-1085-9DD6-FED79A51CFEA}"/>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49CD2909-B5FD-21E1-FCAA-CD5C3B09D74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15FCE852-56BF-B005-0F25-39B98283BA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3326265-8815-ABF3-34B1-FC008452291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5EC8893-5791-A47A-8D5C-A0070CBB197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98198679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3" name="Picture Placeholder 8">
            <a:extLst>
              <a:ext uri="{FF2B5EF4-FFF2-40B4-BE49-F238E27FC236}">
                <a16:creationId xmlns:a16="http://schemas.microsoft.com/office/drawing/2014/main" id="{512A8F45-77B9-F5D0-BB2C-FE2A970B6BC1}"/>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3828357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dirty="0"/>
              <a:t>add title</a:t>
            </a:r>
            <a:endParaRPr lang="en-GB" dirty="0"/>
          </a:p>
        </p:txBody>
      </p:sp>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solidFill>
                  <a:schemeClr val="tx1"/>
                </a:solidFill>
              </a:defRPr>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solidFill>
                  <a:schemeClr val="tx1"/>
                </a:solidFill>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E1FDFD6-ECEC-B4B9-A7BC-C972F1406CB3}"/>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510364" y="677920"/>
            <a:ext cx="1588784" cy="1057128"/>
          </a:xfrm>
          <a:prstGeom prst="rect">
            <a:avLst/>
          </a:prstGeom>
        </p:spPr>
      </p:pic>
      <p:sp>
        <p:nvSpPr>
          <p:cNvPr id="4" name="Picture Placeholder 8">
            <a:extLst>
              <a:ext uri="{FF2B5EF4-FFF2-40B4-BE49-F238E27FC236}">
                <a16:creationId xmlns:a16="http://schemas.microsoft.com/office/drawing/2014/main" id="{33B0431F-B431-0950-04D3-52DC1949312C}"/>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17548959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33871360-CA7B-3A94-1D37-1882152DCD2D}"/>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2953083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477029107"/>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6"/>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6" name="Picture 5" descr="A black and purple triangle&#10;&#10;Description automatically generated">
            <a:extLst>
              <a:ext uri="{FF2B5EF4-FFF2-40B4-BE49-F238E27FC236}">
                <a16:creationId xmlns:a16="http://schemas.microsoft.com/office/drawing/2014/main" id="{779329D7-AF7F-2B1A-2662-68ADF615AD98}"/>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76791360"/>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8" name="Picture 7" descr="A black and purple triangle&#10;&#10;Description automatically generated">
            <a:extLst>
              <a:ext uri="{FF2B5EF4-FFF2-40B4-BE49-F238E27FC236}">
                <a16:creationId xmlns:a16="http://schemas.microsoft.com/office/drawing/2014/main" id="{F3D50928-5D16-FF6A-AF6E-F5891ADCEC8F}"/>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0865260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sp>
        <p:nvSpPr>
          <p:cNvPr id="11" name="Right Triangle 10">
            <a:extLst>
              <a:ext uri="{FF2B5EF4-FFF2-40B4-BE49-F238E27FC236}">
                <a16:creationId xmlns:a16="http://schemas.microsoft.com/office/drawing/2014/main" id="{448C5033-6EB2-BF8E-6B91-12853985213A}"/>
              </a:ext>
            </a:extLst>
          </p:cNvPr>
          <p:cNvSpPr/>
          <p:nvPr userDrawn="1"/>
        </p:nvSpPr>
        <p:spPr>
          <a:xfrm rot="10800000">
            <a:off x="8966200" y="0"/>
            <a:ext cx="3225800" cy="5588000"/>
          </a:xfrm>
          <a:prstGeom prst="r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14" name="Picture 13" descr="A black and purple triangle&#10;&#10;Description automatically generated">
            <a:extLst>
              <a:ext uri="{FF2B5EF4-FFF2-40B4-BE49-F238E27FC236}">
                <a16:creationId xmlns:a16="http://schemas.microsoft.com/office/drawing/2014/main" id="{DE6D62F9-4CA3-DB7F-839F-C2F7BB59323C}"/>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5020726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sp>
        <p:nvSpPr>
          <p:cNvPr id="11" name="Right Triangle 10">
            <a:extLst>
              <a:ext uri="{FF2B5EF4-FFF2-40B4-BE49-F238E27FC236}">
                <a16:creationId xmlns:a16="http://schemas.microsoft.com/office/drawing/2014/main" id="{A0FE8A72-855C-4810-AF74-6DDCC81A194A}"/>
              </a:ext>
            </a:extLst>
          </p:cNvPr>
          <p:cNvSpPr/>
          <p:nvPr userDrawn="1"/>
        </p:nvSpPr>
        <p:spPr>
          <a:xfrm rot="10800000">
            <a:off x="8966200" y="0"/>
            <a:ext cx="3225800" cy="5588000"/>
          </a:xfrm>
          <a:prstGeom prst="r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18" name="Picture 17" descr="A black and purple triangle&#10;&#10;Description automatically generated">
            <a:extLst>
              <a:ext uri="{FF2B5EF4-FFF2-40B4-BE49-F238E27FC236}">
                <a16:creationId xmlns:a16="http://schemas.microsoft.com/office/drawing/2014/main" id="{02686373-1102-B275-25AC-6FC32E341B37}"/>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3819461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50"/>
            <a:ext cx="4424232" cy="346298"/>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4711030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3020712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5864660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49"/>
            <a:ext cx="4424232" cy="335665"/>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447411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6"/>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6"/>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6"/>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6"/>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6"/>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6"/>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3" name="Group 12">
            <a:extLst>
              <a:ext uri="{FF2B5EF4-FFF2-40B4-BE49-F238E27FC236}">
                <a16:creationId xmlns:a16="http://schemas.microsoft.com/office/drawing/2014/main" id="{145B722F-9A3E-DA79-61FE-AAB93CC14404}"/>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7A99F97D-3F91-EADE-21B2-6FF4435B69C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5" name="Rectangle 14">
              <a:extLst>
                <a:ext uri="{FF2B5EF4-FFF2-40B4-BE49-F238E27FC236}">
                  <a16:creationId xmlns:a16="http://schemas.microsoft.com/office/drawing/2014/main" id="{3A5B2ED1-51F0-1B23-85C1-E25EBB550CE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7" name="TextBox 16">
              <a:extLst>
                <a:ext uri="{FF2B5EF4-FFF2-40B4-BE49-F238E27FC236}">
                  <a16:creationId xmlns:a16="http://schemas.microsoft.com/office/drawing/2014/main" id="{1D06F239-1BA4-4E31-9A41-356203A6AD3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D7C207A0-935B-C8DD-9762-F6E3A4251CCF}"/>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326655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 &gt; Right Click &gt; Send to Back</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6"/>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6310272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6"/>
          </a:solidFill>
        </p:spPr>
        <p:txBody>
          <a:bodyPr wrap="square">
            <a:noAutofit/>
          </a:bodyPr>
          <a:lstStyle>
            <a:lvl1pPr>
              <a:defRPr/>
            </a:lvl1pPr>
          </a:lstStyle>
          <a:p>
            <a:pPr lvl="0"/>
            <a:r>
              <a:rPr lang="en-US" dirty="0"/>
              <a:t>  </a:t>
            </a:r>
            <a:endParaRPr lang="en-GB" dirty="0"/>
          </a:p>
        </p:txBody>
      </p:sp>
      <p:pic>
        <p:nvPicPr>
          <p:cNvPr id="6" name="Picture 5" descr="A black and purple triangle&#10;&#10;Description automatically generated">
            <a:extLst>
              <a:ext uri="{FF2B5EF4-FFF2-40B4-BE49-F238E27FC236}">
                <a16:creationId xmlns:a16="http://schemas.microsoft.com/office/drawing/2014/main" id="{F094A313-A495-3F7A-8B34-C12E7A1371B8}"/>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10718800" y="543242"/>
            <a:ext cx="1223964" cy="814388"/>
          </a:xfrm>
          <a:prstGeom prst="rect">
            <a:avLst/>
          </a:prstGeom>
        </p:spPr>
      </p:pic>
    </p:spTree>
    <p:custDataLst>
      <p:tags r:id="rId1"/>
    </p:custDataLst>
    <p:extLst>
      <p:ext uri="{BB962C8B-B14F-4D97-AF65-F5344CB8AC3E}">
        <p14:creationId xmlns:p14="http://schemas.microsoft.com/office/powerpoint/2010/main" val="3029483279"/>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2600187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54FA8906-BA4E-F42E-D9C0-EECAE4602F3A}"/>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047188001"/>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6"/>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589956368"/>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6"/>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962688651"/>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6"/>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4067001284"/>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6"/>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2292336827"/>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4148392566"/>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grpSp>
        <p:nvGrpSpPr>
          <p:cNvPr id="5" name="Group 4">
            <a:extLst>
              <a:ext uri="{FF2B5EF4-FFF2-40B4-BE49-F238E27FC236}">
                <a16:creationId xmlns:a16="http://schemas.microsoft.com/office/drawing/2014/main" id="{8A92C3C5-B2E4-0CB0-4482-299BB3D75F1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30F09EFA-F5F7-E682-33C6-620F705DDC9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32D05137-F705-B7C0-D5AC-85C787BD98F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0DBB841A-51B1-DD11-53A5-6CEE96A4914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EFEEE51C-F59D-A67D-0F46-2A86250ED5E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18CBD6A1-DCAD-135A-0146-35DB2E4CCAF1}"/>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787870391"/>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864071041"/>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6"/>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grpSp>
        <p:nvGrpSpPr>
          <p:cNvPr id="12" name="Group 11">
            <a:extLst>
              <a:ext uri="{FF2B5EF4-FFF2-40B4-BE49-F238E27FC236}">
                <a16:creationId xmlns:a16="http://schemas.microsoft.com/office/drawing/2014/main" id="{378A973C-E1F1-1085-9DD6-FED79A51CFEA}"/>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49CD2909-B5FD-21E1-FCAA-CD5C3B09D74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15FCE852-56BF-B005-0F25-39B98283BA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3326265-8815-ABF3-34B1-FC008452291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5EC8893-5791-A47A-8D5C-A0070CBB197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67DC8EC8-07EB-27D4-C418-3BDBF3428C45}"/>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8372252" y="5685698"/>
            <a:ext cx="1048505" cy="697644"/>
          </a:xfrm>
          <a:prstGeom prst="rect">
            <a:avLst/>
          </a:prstGeom>
        </p:spPr>
      </p:pic>
    </p:spTree>
    <p:custDataLst>
      <p:tags r:id="rId1"/>
    </p:custDataLst>
    <p:extLst>
      <p:ext uri="{BB962C8B-B14F-4D97-AF65-F5344CB8AC3E}">
        <p14:creationId xmlns:p14="http://schemas.microsoft.com/office/powerpoint/2010/main" val="939210252"/>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3" name="Picture Placeholder 8">
            <a:extLst>
              <a:ext uri="{FF2B5EF4-FFF2-40B4-BE49-F238E27FC236}">
                <a16:creationId xmlns:a16="http://schemas.microsoft.com/office/drawing/2014/main" id="{C96D1B8D-880F-0224-C11A-A32E0444EB40}"/>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18029900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dirty="0"/>
              <a:t>add title</a:t>
            </a:r>
            <a:endParaRPr lang="en-GB" dirty="0"/>
          </a:p>
        </p:txBody>
      </p:sp>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solidFill>
                  <a:schemeClr val="tx1"/>
                </a:solidFill>
              </a:defRPr>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solidFill>
                  <a:schemeClr val="tx1"/>
                </a:solidFill>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5EDBC723-2355-9FFD-1B28-EDA36F48AE7B}"/>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4" name="Picture Placeholder 8">
            <a:extLst>
              <a:ext uri="{FF2B5EF4-FFF2-40B4-BE49-F238E27FC236}">
                <a16:creationId xmlns:a16="http://schemas.microsoft.com/office/drawing/2014/main" id="{FDED245D-130D-6B8C-CFF9-549B8476E5BD}"/>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18804993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F837BD50-2EEA-E5CC-6BFE-F8C21426AAEB}"/>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30960404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834517573"/>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5"/>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4" name="Picture 3" descr="A black and purple triangle&#10;&#10;Description automatically generated">
            <a:extLst>
              <a:ext uri="{FF2B5EF4-FFF2-40B4-BE49-F238E27FC236}">
                <a16:creationId xmlns:a16="http://schemas.microsoft.com/office/drawing/2014/main" id="{883F13CB-442E-F12E-9EE3-7E403C77D656}"/>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675587631"/>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6F25C7CE-065F-AD32-8AE1-654E94F37765}"/>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5" name="Picture 4" descr="A black and purple triangle&#10;&#10;Description automatically generated">
              <a:extLst>
                <a:ext uri="{FF2B5EF4-FFF2-40B4-BE49-F238E27FC236}">
                  <a16:creationId xmlns:a16="http://schemas.microsoft.com/office/drawing/2014/main" id="{3DC423C4-6861-9C6E-2707-C0A967675C43}"/>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25029112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4" name="Group 13">
            <a:extLst>
              <a:ext uri="{FF2B5EF4-FFF2-40B4-BE49-F238E27FC236}">
                <a16:creationId xmlns:a16="http://schemas.microsoft.com/office/drawing/2014/main" id="{69ED4337-6F2C-651D-D973-C5C1EA941E6A}"/>
              </a:ext>
            </a:extLst>
          </p:cNvPr>
          <p:cNvGrpSpPr/>
          <p:nvPr userDrawn="1"/>
        </p:nvGrpSpPr>
        <p:grpSpPr>
          <a:xfrm>
            <a:off x="8966200" y="0"/>
            <a:ext cx="3225800" cy="5588000"/>
            <a:chOff x="8966200" y="0"/>
            <a:chExt cx="3225800" cy="5588000"/>
          </a:xfrm>
        </p:grpSpPr>
        <p:sp>
          <p:nvSpPr>
            <p:cNvPr id="15" name="Right Triangle 14">
              <a:extLst>
                <a:ext uri="{FF2B5EF4-FFF2-40B4-BE49-F238E27FC236}">
                  <a16:creationId xmlns:a16="http://schemas.microsoft.com/office/drawing/2014/main" id="{16A8F1D9-A544-47C8-0A2C-C80F74A46B49}"/>
                </a:ext>
              </a:extLst>
            </p:cNvPr>
            <p:cNvSpPr/>
            <p:nvPr userDrawn="1"/>
          </p:nvSpPr>
          <p:spPr>
            <a:xfrm rot="10800000">
              <a:off x="8966200" y="0"/>
              <a:ext cx="3225800" cy="5588000"/>
            </a:xfrm>
            <a:prstGeom prst="r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16" name="Picture 15" descr="A black and purple triangle&#10;&#10;Description automatically generated">
              <a:extLst>
                <a:ext uri="{FF2B5EF4-FFF2-40B4-BE49-F238E27FC236}">
                  <a16:creationId xmlns:a16="http://schemas.microsoft.com/office/drawing/2014/main" id="{D3530EFC-44B7-2610-7232-860BA72EAA53}"/>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29478737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8" name="Group 17">
            <a:extLst>
              <a:ext uri="{FF2B5EF4-FFF2-40B4-BE49-F238E27FC236}">
                <a16:creationId xmlns:a16="http://schemas.microsoft.com/office/drawing/2014/main" id="{8A1ADF51-ED23-7D9A-18A1-D7BA4F0F1C63}"/>
              </a:ext>
            </a:extLst>
          </p:cNvPr>
          <p:cNvGrpSpPr/>
          <p:nvPr userDrawn="1"/>
        </p:nvGrpSpPr>
        <p:grpSpPr>
          <a:xfrm>
            <a:off x="8966200" y="0"/>
            <a:ext cx="3225800" cy="5588000"/>
            <a:chOff x="8966200" y="0"/>
            <a:chExt cx="3225800" cy="5588000"/>
          </a:xfrm>
        </p:grpSpPr>
        <p:sp>
          <p:nvSpPr>
            <p:cNvPr id="19" name="Right Triangle 18">
              <a:extLst>
                <a:ext uri="{FF2B5EF4-FFF2-40B4-BE49-F238E27FC236}">
                  <a16:creationId xmlns:a16="http://schemas.microsoft.com/office/drawing/2014/main" id="{B980D404-E9D4-FACF-7F32-045EE60D1582}"/>
                </a:ext>
              </a:extLst>
            </p:cNvPr>
            <p:cNvSpPr/>
            <p:nvPr userDrawn="1"/>
          </p:nvSpPr>
          <p:spPr>
            <a:xfrm rot="10800000">
              <a:off x="8966200" y="0"/>
              <a:ext cx="3225800" cy="5588000"/>
            </a:xfrm>
            <a:prstGeom prst="r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20" name="Picture 19" descr="A black and purple triangle&#10;&#10;Description automatically generated">
              <a:extLst>
                <a:ext uri="{FF2B5EF4-FFF2-40B4-BE49-F238E27FC236}">
                  <a16:creationId xmlns:a16="http://schemas.microsoft.com/office/drawing/2014/main" id="{BF000745-DFD9-BA7A-0371-79CE308CC65B}"/>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4678051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49"/>
            <a:ext cx="4413599" cy="356930"/>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2052588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4744914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6271967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50"/>
            <a:ext cx="4413599" cy="346298"/>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6374047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5"/>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5"/>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5"/>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5"/>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5"/>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5"/>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3" name="Group 12">
            <a:extLst>
              <a:ext uri="{FF2B5EF4-FFF2-40B4-BE49-F238E27FC236}">
                <a16:creationId xmlns:a16="http://schemas.microsoft.com/office/drawing/2014/main" id="{FF385467-AA31-8D0A-486A-97D6EC9359F3}"/>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4865D3FD-14AC-075C-24AC-1141E722266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5" name="Rectangle 14">
              <a:extLst>
                <a:ext uri="{FF2B5EF4-FFF2-40B4-BE49-F238E27FC236}">
                  <a16:creationId xmlns:a16="http://schemas.microsoft.com/office/drawing/2014/main" id="{BE5755B2-1293-8BF8-4569-0131D0FBE4D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7" name="TextBox 16">
              <a:extLst>
                <a:ext uri="{FF2B5EF4-FFF2-40B4-BE49-F238E27FC236}">
                  <a16:creationId xmlns:a16="http://schemas.microsoft.com/office/drawing/2014/main" id="{5F8A1459-E057-E1AE-E1F8-D801F8C280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C2DEFB2C-1BD9-56E2-B91B-757ED6687B3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9603555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5"/>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2495972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5"/>
          </a:solidFill>
        </p:spPr>
        <p:txBody>
          <a:bodyPr wrap="square">
            <a:noAutofit/>
          </a:bodyPr>
          <a:lstStyle>
            <a:lvl1pPr>
              <a:defRPr/>
            </a:lvl1pPr>
          </a:lstStyle>
          <a:p>
            <a:pPr lvl="0"/>
            <a:r>
              <a:rPr lang="en-US" dirty="0"/>
              <a:t>  </a:t>
            </a:r>
            <a:endParaRPr lang="en-GB" dirty="0"/>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r:embed="rId4">
              <a:lum bright="-100000"/>
              <a:extLst>
                <a:ext uri="{96DAC541-7B7A-43D3-8B79-37D633B846F1}">
                  <asvg:svgBlip xmlns:asvg="http://schemas.microsoft.com/office/drawing/2016/SVG/main" r:embed="rId5"/>
                </a:ext>
              </a:extLst>
            </a:blip>
            <a:stretch>
              <a:fillRect/>
            </a:stretch>
          </a:blipFill>
        </p:spPr>
        <p:txBody>
          <a:bodyPr/>
          <a:lstStyle>
            <a:lvl1pPr>
              <a:defRPr/>
            </a:lvl1pPr>
          </a:lstStyle>
          <a:p>
            <a:pPr lvl="0"/>
            <a:r>
              <a:rPr lang="en-US" dirty="0"/>
              <a:t>  </a:t>
            </a:r>
            <a:endParaRPr lang="en-GB" dirty="0"/>
          </a:p>
        </p:txBody>
      </p:sp>
    </p:spTree>
    <p:custDataLst>
      <p:tags r:id="rId1"/>
    </p:custDataLst>
    <p:extLst>
      <p:ext uri="{BB962C8B-B14F-4D97-AF65-F5344CB8AC3E}">
        <p14:creationId xmlns:p14="http://schemas.microsoft.com/office/powerpoint/2010/main" val="1893083069"/>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7330929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6" name="Picture 5" descr="A black and purple triangle&#10;&#10;Description automatically generated">
            <a:extLst>
              <a:ext uri="{FF2B5EF4-FFF2-40B4-BE49-F238E27FC236}">
                <a16:creationId xmlns:a16="http://schemas.microsoft.com/office/drawing/2014/main" id="{25F43DC9-9EDC-0E60-9499-DEFF08707710}"/>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04035172"/>
      </p:ext>
    </p:extLst>
  </p:cSld>
  <p:clrMapOvr>
    <a:overrideClrMapping bg1="lt1" tx1="dk1" bg2="lt2" tx2="dk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5"/>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005566840"/>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5"/>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213709408"/>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5"/>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1797413484"/>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5"/>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720057678"/>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802154219"/>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4" name="Picture 3" descr="A black and purple triangle&#10;&#10;Description automatically generated">
            <a:extLst>
              <a:ext uri="{FF2B5EF4-FFF2-40B4-BE49-F238E27FC236}">
                <a16:creationId xmlns:a16="http://schemas.microsoft.com/office/drawing/2014/main" id="{F92F1844-445C-D1D8-0214-8D980269BCEF}"/>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5" name="Group 4">
            <a:extLst>
              <a:ext uri="{FF2B5EF4-FFF2-40B4-BE49-F238E27FC236}">
                <a16:creationId xmlns:a16="http://schemas.microsoft.com/office/drawing/2014/main" id="{8A92C3C5-B2E4-0CB0-4482-299BB3D75F1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30F09EFA-F5F7-E682-33C6-620F705DDC9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32D05137-F705-B7C0-D5AC-85C787BD98F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0DBB841A-51B1-DD11-53A5-6CEE96A4914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EFEEE51C-F59D-A67D-0F46-2A86250ED5E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207636842"/>
      </p:ext>
    </p:extLst>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2753321823"/>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5"/>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5" name="Picture 4" descr="A black and purple triangle&#10;&#10;Description automatically generated">
            <a:extLst>
              <a:ext uri="{FF2B5EF4-FFF2-40B4-BE49-F238E27FC236}">
                <a16:creationId xmlns:a16="http://schemas.microsoft.com/office/drawing/2014/main" id="{40A3A165-C5DD-7085-AA3A-715215B48488}"/>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8372252" y="5685698"/>
            <a:ext cx="1048505" cy="697644"/>
          </a:xfrm>
          <a:prstGeom prst="rect">
            <a:avLst/>
          </a:prstGeom>
        </p:spPr>
      </p:pic>
      <p:grpSp>
        <p:nvGrpSpPr>
          <p:cNvPr id="12" name="Group 11">
            <a:extLst>
              <a:ext uri="{FF2B5EF4-FFF2-40B4-BE49-F238E27FC236}">
                <a16:creationId xmlns:a16="http://schemas.microsoft.com/office/drawing/2014/main" id="{378A973C-E1F1-1085-9DD6-FED79A51CFEA}"/>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49CD2909-B5FD-21E1-FCAA-CD5C3B09D74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15FCE852-56BF-B005-0F25-39B98283BA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3326265-8815-ABF3-34B1-FC008452291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5EC8893-5791-A47A-8D5C-A0070CBB197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1601218779"/>
      </p:ext>
    </p:extLst>
  </p:cSld>
  <p:clrMapOvr>
    <a:overrideClrMapping bg1="lt1" tx1="dk1" bg2="lt2" tx2="dk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3" name="Picture Placeholder 8">
            <a:extLst>
              <a:ext uri="{FF2B5EF4-FFF2-40B4-BE49-F238E27FC236}">
                <a16:creationId xmlns:a16="http://schemas.microsoft.com/office/drawing/2014/main" id="{050989E2-1353-0DE7-37C6-2D5D421EF74F}"/>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8266451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dirty="0"/>
              <a:t>add title</a:t>
            </a:r>
            <a:endParaRPr lang="en-GB" dirty="0"/>
          </a:p>
        </p:txBody>
      </p:sp>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solidFill>
                  <a:schemeClr val="tx1"/>
                </a:solidFill>
              </a:defRPr>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solidFill>
                  <a:schemeClr val="tx1"/>
                </a:solidFill>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5EDBC723-2355-9FFD-1B28-EDA36F48AE7B}"/>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4" name="Picture Placeholder 8">
            <a:extLst>
              <a:ext uri="{FF2B5EF4-FFF2-40B4-BE49-F238E27FC236}">
                <a16:creationId xmlns:a16="http://schemas.microsoft.com/office/drawing/2014/main" id="{5E1F7D06-6BB8-E45F-D16F-E86D01E52D34}"/>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28619964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815535C1-7CA2-4B53-2453-2624F0AF3701}"/>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25133776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112755544"/>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3"/>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pic>
        <p:nvPicPr>
          <p:cNvPr id="4" name="Picture 3" descr="A black and purple triangle&#10;&#10;Description automatically generated">
            <a:extLst>
              <a:ext uri="{FF2B5EF4-FFF2-40B4-BE49-F238E27FC236}">
                <a16:creationId xmlns:a16="http://schemas.microsoft.com/office/drawing/2014/main" id="{883F13CB-442E-F12E-9EE3-7E403C77D656}"/>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536690654"/>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6F25C7CE-065F-AD32-8AE1-654E94F37765}"/>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5" name="Picture 4" descr="A black and purple triangle&#10;&#10;Description automatically generated">
              <a:extLst>
                <a:ext uri="{FF2B5EF4-FFF2-40B4-BE49-F238E27FC236}">
                  <a16:creationId xmlns:a16="http://schemas.microsoft.com/office/drawing/2014/main" id="{3DC423C4-6861-9C6E-2707-C0A967675C43}"/>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18965739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0" name="Group 9">
            <a:extLst>
              <a:ext uri="{FF2B5EF4-FFF2-40B4-BE49-F238E27FC236}">
                <a16:creationId xmlns:a16="http://schemas.microsoft.com/office/drawing/2014/main" id="{56611392-9887-6F0A-F534-BA299185E6C2}"/>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A3E85899-B818-E9E3-1704-68DD0EB1F976}"/>
                </a:ext>
              </a:extLst>
            </p:cNvPr>
            <p:cNvSpPr/>
            <p:nvPr userDrawn="1"/>
          </p:nvSpPr>
          <p:spPr>
            <a:xfrm rot="10800000">
              <a:off x="8966200" y="0"/>
              <a:ext cx="3225800" cy="5588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17" name="Picture 16" descr="A black and purple triangle&#10;&#10;Description automatically generated">
              <a:extLst>
                <a:ext uri="{FF2B5EF4-FFF2-40B4-BE49-F238E27FC236}">
                  <a16:creationId xmlns:a16="http://schemas.microsoft.com/office/drawing/2014/main" id="{92B59ADE-8C21-2FC6-7372-648A2D33CA2F}"/>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4467239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0" name="Group 9">
            <a:extLst>
              <a:ext uri="{FF2B5EF4-FFF2-40B4-BE49-F238E27FC236}">
                <a16:creationId xmlns:a16="http://schemas.microsoft.com/office/drawing/2014/main" id="{ECF90906-584B-2D5F-FAB4-6695D586E9D9}"/>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4CCED74E-1CD9-6E1C-650F-F6FA36BEF854}"/>
                </a:ext>
              </a:extLst>
            </p:cNvPr>
            <p:cNvSpPr/>
            <p:nvPr userDrawn="1"/>
          </p:nvSpPr>
          <p:spPr>
            <a:xfrm rot="10800000">
              <a:off x="8966200" y="0"/>
              <a:ext cx="3225800" cy="558800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21" name="Picture 20" descr="A black and purple triangle&#10;&#10;Description automatically generated">
              <a:extLst>
                <a:ext uri="{FF2B5EF4-FFF2-40B4-BE49-F238E27FC236}">
                  <a16:creationId xmlns:a16="http://schemas.microsoft.com/office/drawing/2014/main" id="{42CB962B-4F60-3B09-1414-02BC4C0A95A3}"/>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29760041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49"/>
            <a:ext cx="4445496" cy="378195"/>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bg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2"/>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3147168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69717975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2"/>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5161582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49"/>
            <a:ext cx="4424232" cy="335665"/>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bg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2"/>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55905807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3"/>
          </a:solidFill>
        </p:spPr>
        <p:txBody>
          <a:bodyPr vert="horz" wrap="square" lIns="288000" tIns="504000" rIns="216000" bIns="45720" rtlCol="0">
            <a:noAutofit/>
          </a:bodyPr>
          <a:lstStyle>
            <a:lvl1pPr>
              <a:defRPr lang="en-US" smtClean="0">
                <a:solidFill>
                  <a:schemeClr val="bg2"/>
                </a:solidFill>
              </a:defRPr>
            </a:lvl1pPr>
            <a:lvl2pPr>
              <a:buClr>
                <a:schemeClr val="accent1"/>
              </a:buClr>
              <a:defRPr lang="en-US" smtClean="0">
                <a:solidFill>
                  <a:schemeClr val="bg2"/>
                </a:solidFill>
              </a:defRPr>
            </a:lvl2pPr>
            <a:lvl3pPr>
              <a:buClr>
                <a:schemeClr val="accent1"/>
              </a:buClr>
              <a:defRPr lang="en-US" smtClean="0">
                <a:solidFill>
                  <a:schemeClr val="bg2"/>
                </a:solidFill>
              </a:defRPr>
            </a:lvl3pPr>
            <a:lvl4pPr>
              <a:buClr>
                <a:schemeClr val="accent1"/>
              </a:buClr>
              <a:defRPr lang="en-US" smtClean="0">
                <a:solidFill>
                  <a:schemeClr val="bg2"/>
                </a:solidFill>
              </a:defRPr>
            </a:lvl4pPr>
            <a:lvl5pPr>
              <a:buClr>
                <a:schemeClr val="accent1"/>
              </a:buClr>
              <a:defRPr lang="en-GB">
                <a:solidFill>
                  <a:schemeClr val="bg2"/>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3"/>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3"/>
          </a:solidFill>
        </p:spPr>
        <p:txBody>
          <a:bodyPr vert="horz" wrap="square" lIns="288000" tIns="504000" rIns="216000" bIns="45720" rtlCol="0">
            <a:noAutofit/>
          </a:bodyPr>
          <a:lstStyle>
            <a:lvl1pPr>
              <a:defRPr lang="en-US" smtClean="0">
                <a:solidFill>
                  <a:schemeClr val="bg2"/>
                </a:solidFill>
              </a:defRPr>
            </a:lvl1pPr>
            <a:lvl2pPr>
              <a:buClr>
                <a:schemeClr val="accent1"/>
              </a:buClr>
              <a:defRPr lang="en-US" smtClean="0">
                <a:solidFill>
                  <a:schemeClr val="bg2"/>
                </a:solidFill>
              </a:defRPr>
            </a:lvl2pPr>
            <a:lvl3pPr>
              <a:buClr>
                <a:schemeClr val="accent1"/>
              </a:buClr>
              <a:defRPr lang="en-US" smtClean="0">
                <a:solidFill>
                  <a:schemeClr val="bg2"/>
                </a:solidFill>
              </a:defRPr>
            </a:lvl3pPr>
            <a:lvl4pPr>
              <a:buClr>
                <a:schemeClr val="accent1"/>
              </a:buClr>
              <a:defRPr lang="en-US" smtClean="0">
                <a:solidFill>
                  <a:schemeClr val="bg2"/>
                </a:solidFill>
              </a:defRPr>
            </a:lvl4pPr>
            <a:lvl5pPr>
              <a:buClr>
                <a:schemeClr val="accent1"/>
              </a:buClr>
              <a:defRPr lang="en-GB">
                <a:solidFill>
                  <a:schemeClr val="bg2"/>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3"/>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3"/>
          </a:solidFill>
        </p:spPr>
        <p:txBody>
          <a:bodyPr vert="horz" wrap="square" lIns="288000" tIns="504000" rIns="216000" bIns="45720" rtlCol="0">
            <a:noAutofit/>
          </a:bodyPr>
          <a:lstStyle>
            <a:lvl1pPr>
              <a:defRPr lang="en-US" smtClean="0">
                <a:solidFill>
                  <a:schemeClr val="bg2"/>
                </a:solidFill>
              </a:defRPr>
            </a:lvl1pPr>
            <a:lvl2pPr>
              <a:defRPr lang="en-US" smtClean="0">
                <a:solidFill>
                  <a:schemeClr val="bg2"/>
                </a:solidFill>
              </a:defRPr>
            </a:lvl2pPr>
            <a:lvl3pPr>
              <a:defRPr lang="en-US" smtClean="0">
                <a:solidFill>
                  <a:schemeClr val="bg2"/>
                </a:solidFill>
              </a:defRPr>
            </a:lvl3pPr>
            <a:lvl4pPr>
              <a:defRPr lang="en-US" smtClean="0">
                <a:solidFill>
                  <a:schemeClr val="bg2"/>
                </a:solidFill>
              </a:defRPr>
            </a:lvl4pPr>
            <a:lvl5pPr>
              <a:defRPr lang="en-GB">
                <a:solidFill>
                  <a:schemeClr val="bg2"/>
                </a:solidFill>
              </a:defRPr>
            </a:lvl5pPr>
          </a:lstStyle>
          <a:p>
            <a:pPr lvl="0"/>
            <a:r>
              <a:rPr lang="en-US" dirty="0"/>
              <a:t>Add text</a:t>
            </a:r>
          </a:p>
          <a:p>
            <a:pPr lvl="1">
              <a:buClr>
                <a:schemeClr val="bg1"/>
              </a:buClr>
            </a:pPr>
            <a:r>
              <a:rPr lang="en-US" dirty="0"/>
              <a:t>Second level</a:t>
            </a:r>
          </a:p>
          <a:p>
            <a:pPr lvl="2">
              <a:buClr>
                <a:schemeClr val="bg1"/>
              </a:buClr>
            </a:pPr>
            <a:r>
              <a:rPr lang="en-US" dirty="0"/>
              <a:t>Third level</a:t>
            </a:r>
          </a:p>
          <a:p>
            <a:pPr lvl="3">
              <a:buClr>
                <a:schemeClr val="bg1"/>
              </a:buClr>
            </a:pPr>
            <a:r>
              <a:rPr lang="en-US" dirty="0"/>
              <a:t>Fourth level</a:t>
            </a:r>
          </a:p>
          <a:p>
            <a:pPr lvl="4">
              <a:buClr>
                <a:schemeClr val="bg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3"/>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E5C1FA72-45A4-73AE-89FE-5220D139A213}"/>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C8CEEC13-52E5-F083-3396-72211E222FB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59254A9A-3015-15E7-6C74-B33A070F815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B8949B4D-A009-348D-4A96-0819BB3086C5}"/>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7" name="TextBox 16">
              <a:extLst>
                <a:ext uri="{FF2B5EF4-FFF2-40B4-BE49-F238E27FC236}">
                  <a16:creationId xmlns:a16="http://schemas.microsoft.com/office/drawing/2014/main" id="{B362E8D3-E436-724C-74D3-695526981466}"/>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53328045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3"/>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87926852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3"/>
          </a:solidFill>
        </p:spPr>
        <p:txBody>
          <a:bodyPr wrap="square">
            <a:noAutofit/>
          </a:bodyPr>
          <a:lstStyle>
            <a:lvl1pPr>
              <a:defRPr/>
            </a:lvl1pPr>
          </a:lstStyle>
          <a:p>
            <a:pPr lvl="0"/>
            <a:r>
              <a:rPr lang="en-US" dirty="0"/>
              <a:t>  </a:t>
            </a:r>
            <a:endParaRPr lang="en-GB" dirty="0"/>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r:embed="rId4">
              <a:lum bright="100000"/>
              <a:extLst>
                <a:ext uri="{96DAC541-7B7A-43D3-8B79-37D633B846F1}">
                  <asvg:svgBlip xmlns:asvg="http://schemas.microsoft.com/office/drawing/2016/SVG/main" r:embed="rId5"/>
                </a:ext>
              </a:extLst>
            </a:blip>
            <a:stretch>
              <a:fillRect/>
            </a:stretch>
          </a:blipFill>
        </p:spPr>
        <p:txBody>
          <a:bodyPr/>
          <a:lstStyle>
            <a:lvl1pPr>
              <a:defRPr/>
            </a:lvl1pPr>
          </a:lstStyle>
          <a:p>
            <a:pPr lvl="0"/>
            <a:r>
              <a:rPr lang="en-US" dirty="0"/>
              <a:t>  </a:t>
            </a:r>
            <a:endParaRPr lang="en-GB" dirty="0"/>
          </a:p>
        </p:txBody>
      </p:sp>
    </p:spTree>
    <p:custDataLst>
      <p:tags r:id="rId1"/>
    </p:custDataLst>
    <p:extLst>
      <p:ext uri="{BB962C8B-B14F-4D97-AF65-F5344CB8AC3E}">
        <p14:creationId xmlns:p14="http://schemas.microsoft.com/office/powerpoint/2010/main" val="1446318755"/>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0151978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6" name="Picture 5" descr="A black and purple triangle&#10;&#10;Description automatically generated">
            <a:extLst>
              <a:ext uri="{FF2B5EF4-FFF2-40B4-BE49-F238E27FC236}">
                <a16:creationId xmlns:a16="http://schemas.microsoft.com/office/drawing/2014/main" id="{25F43DC9-9EDC-0E60-9499-DEFF08707710}"/>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997941278"/>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3"/>
          </a:solidFill>
        </p:spPr>
        <p:txBody>
          <a:bodyPr wrap="square" lIns="1260000" anchor="ctr">
            <a:noAutofit/>
          </a:bodyPr>
          <a:lstStyle>
            <a:lvl1pPr>
              <a:defRPr sz="1800" b="1">
                <a:solidFill>
                  <a:schemeClr val="bg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866792747"/>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3"/>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884090389"/>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3"/>
          </a:solidFill>
        </p:spPr>
        <p:txBody>
          <a:bodyPr wrap="square" lIns="1260000" anchor="ctr">
            <a:noAutofit/>
          </a:bodyPr>
          <a:lstStyle>
            <a:lvl1pPr>
              <a:defRPr sz="1800" b="1">
                <a:solidFill>
                  <a:schemeClr val="bg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998900471"/>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3"/>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614636798"/>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1659637000"/>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4" name="Picture 3" descr="A black and purple triangle&#10;&#10;Description automatically generated">
            <a:extLst>
              <a:ext uri="{FF2B5EF4-FFF2-40B4-BE49-F238E27FC236}">
                <a16:creationId xmlns:a16="http://schemas.microsoft.com/office/drawing/2014/main" id="{F92F1844-445C-D1D8-0214-8D980269BCEF}"/>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5" name="Group 4">
            <a:extLst>
              <a:ext uri="{FF2B5EF4-FFF2-40B4-BE49-F238E27FC236}">
                <a16:creationId xmlns:a16="http://schemas.microsoft.com/office/drawing/2014/main" id="{8A92C3C5-B2E4-0CB0-4482-299BB3D75F1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30F09EFA-F5F7-E682-33C6-620F705DDC9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32D05137-F705-B7C0-D5AC-85C787BD98F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0DBB841A-51B1-DD11-53A5-6CEE96A4914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EFEEE51C-F59D-A67D-0F46-2A86250ED5E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spTree>
    <p:custDataLst>
      <p:tags r:id="rId1"/>
    </p:custDataLst>
    <p:extLst>
      <p:ext uri="{BB962C8B-B14F-4D97-AF65-F5344CB8AC3E}">
        <p14:creationId xmlns:p14="http://schemas.microsoft.com/office/powerpoint/2010/main" val="664511191"/>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115086913"/>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3"/>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5" name="Picture 4" descr="A black and purple triangle&#10;&#10;Description automatically generated">
            <a:extLst>
              <a:ext uri="{FF2B5EF4-FFF2-40B4-BE49-F238E27FC236}">
                <a16:creationId xmlns:a16="http://schemas.microsoft.com/office/drawing/2014/main" id="{40A3A165-C5DD-7085-AA3A-715215B48488}"/>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8372252" y="5685698"/>
            <a:ext cx="1048505" cy="697644"/>
          </a:xfrm>
          <a:prstGeom prst="rect">
            <a:avLst/>
          </a:prstGeom>
        </p:spPr>
      </p:pic>
      <p:grpSp>
        <p:nvGrpSpPr>
          <p:cNvPr id="12" name="Group 11">
            <a:extLst>
              <a:ext uri="{FF2B5EF4-FFF2-40B4-BE49-F238E27FC236}">
                <a16:creationId xmlns:a16="http://schemas.microsoft.com/office/drawing/2014/main" id="{378A973C-E1F1-1085-9DD6-FED79A51CFEA}"/>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49CD2909-B5FD-21E1-FCAA-CD5C3B09D74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15FCE852-56BF-B005-0F25-39B98283BA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3326265-8815-ABF3-34B1-FC008452291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5EC8893-5791-A47A-8D5C-A0070CBB197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the icon in the middle of the placeholder and choose an image from file, or select the placeholder and paste an image in using </a:t>
              </a:r>
              <a:r>
                <a:rPr lang="en-US" sz="1200" b="1" dirty="0">
                  <a:solidFill>
                    <a:schemeClr val="bg2"/>
                  </a:solidFill>
                  <a:latin typeface="+mn-lt"/>
                </a:rPr>
                <a:t>Ctrl + V</a:t>
              </a:r>
              <a:r>
                <a:rPr lang="en-US" sz="1200" dirty="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Click on the </a:t>
              </a:r>
              <a:r>
                <a:rPr lang="en-US" sz="1200" b="1" dirty="0">
                  <a:solidFill>
                    <a:schemeClr val="bg2"/>
                  </a:solidFill>
                  <a:latin typeface="+mn-lt"/>
                </a:rPr>
                <a:t>Format Picture </a:t>
              </a:r>
              <a:r>
                <a:rPr lang="en-US" sz="1200" dirty="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Choose </a:t>
              </a:r>
              <a:r>
                <a:rPr lang="en-US" sz="1200" b="1" dirty="0">
                  <a:solidFill>
                    <a:schemeClr val="bg2"/>
                  </a:solidFill>
                  <a:latin typeface="+mn-lt"/>
                </a:rPr>
                <a:t>Crop</a:t>
              </a:r>
              <a:r>
                <a:rPr lang="en-US" sz="1200" dirty="0">
                  <a:solidFill>
                    <a:schemeClr val="bg2"/>
                  </a:solidFill>
                  <a:latin typeface="+mn-lt"/>
                </a:rPr>
                <a:t> to resize and move the image within the placeholder, using the white circles in the corners of the image. Click on the drop down arrow and choose </a:t>
              </a:r>
              <a:r>
                <a:rPr lang="en-US" sz="1200" b="1" dirty="0">
                  <a:solidFill>
                    <a:schemeClr val="bg2"/>
                  </a:solidFill>
                  <a:latin typeface="+mn-lt"/>
                </a:rPr>
                <a:t>Fit</a:t>
              </a:r>
              <a:r>
                <a:rPr lang="en-US" sz="1200" dirty="0">
                  <a:solidFill>
                    <a:schemeClr val="bg2"/>
                  </a:solidFill>
                  <a:latin typeface="+mn-lt"/>
                </a:rPr>
                <a:t> or </a:t>
              </a:r>
              <a:r>
                <a:rPr lang="en-US" sz="1200" b="1" dirty="0">
                  <a:solidFill>
                    <a:schemeClr val="bg2"/>
                  </a:solidFill>
                  <a:latin typeface="+mn-lt"/>
                </a:rPr>
                <a:t>Fill</a:t>
              </a:r>
              <a:r>
                <a:rPr lang="en-US" sz="1200" dirty="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2"/>
                  </a:solidFill>
                  <a:latin typeface="+mn-lt"/>
                </a:rPr>
                <a:t>Right click the image and choose </a:t>
              </a:r>
              <a:r>
                <a:rPr lang="en-US" sz="1200" b="1" dirty="0">
                  <a:solidFill>
                    <a:schemeClr val="bg2"/>
                  </a:solidFill>
                  <a:latin typeface="+mn-lt"/>
                </a:rPr>
                <a:t>Send to back </a:t>
              </a:r>
              <a:r>
                <a:rPr lang="en-US" sz="1200" dirty="0">
                  <a:solidFill>
                    <a:schemeClr val="bg2"/>
                  </a:solidFill>
                  <a:latin typeface="+mn-lt"/>
                </a:rPr>
                <a:t>if it is obscuring any other elements.</a:t>
              </a:r>
            </a:p>
          </p:txBody>
        </p:sp>
      </p:grpSp>
    </p:spTree>
    <p:custDataLst>
      <p:tags r:id="rId1"/>
    </p:custDataLst>
    <p:extLst>
      <p:ext uri="{BB962C8B-B14F-4D97-AF65-F5344CB8AC3E}">
        <p14:creationId xmlns:p14="http://schemas.microsoft.com/office/powerpoint/2010/main" val="4139619841"/>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dirty="0"/>
              <a:t>add title</a:t>
            </a:r>
            <a:endParaRPr lang="en-GB" dirty="0"/>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dirty="0"/>
              <a:t>Add date / location / additional info</a:t>
            </a:r>
            <a:endParaRPr lang="en-GB" dirty="0"/>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3" name="Picture Placeholder 8">
            <a:extLst>
              <a:ext uri="{FF2B5EF4-FFF2-40B4-BE49-F238E27FC236}">
                <a16:creationId xmlns:a16="http://schemas.microsoft.com/office/drawing/2014/main" id="{EEA5B55A-F056-77FE-860F-CD35DAC313EE}"/>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3025746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dirty="0"/>
              <a:t>add title</a:t>
            </a:r>
            <a:endParaRPr lang="en-GB" dirty="0"/>
          </a:p>
        </p:txBody>
      </p:sp>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solidFill>
                  <a:schemeClr val="tx1"/>
                </a:solidFill>
              </a:defRPr>
            </a:lvl1pPr>
            <a:lvl2pPr>
              <a:defRPr sz="2000"/>
            </a:lvl2pPr>
            <a:lvl3pPr>
              <a:defRPr sz="2000"/>
            </a:lvl3pPr>
            <a:lvl4pPr>
              <a:defRPr sz="2000"/>
            </a:lvl4pPr>
            <a:lvl5pPr>
              <a:defRPr sz="2000"/>
            </a:lvl5pPr>
          </a:lstStyle>
          <a:p>
            <a:pPr lvl="0"/>
            <a:r>
              <a:rPr lang="en-US" dirty="0"/>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solidFill>
                  <a:schemeClr val="tx1"/>
                </a:solidFill>
              </a:defRPr>
            </a:lvl1pPr>
          </a:lstStyle>
          <a:p>
            <a:pPr lvl="0"/>
            <a:r>
              <a:rPr lang="en-US" dirty="0"/>
              <a:t>Add date / location / additional info</a:t>
            </a:r>
            <a:endParaRPr lang="en-GB" dirty="0"/>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5EDBC723-2355-9FFD-1B28-EDA36F48AE7B}"/>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513595" y="682624"/>
            <a:ext cx="1577143" cy="1049383"/>
          </a:xfrm>
          <a:prstGeom prst="rect">
            <a:avLst/>
          </a:prstGeom>
        </p:spPr>
      </p:pic>
      <p:sp>
        <p:nvSpPr>
          <p:cNvPr id="4" name="Picture Placeholder 8">
            <a:extLst>
              <a:ext uri="{FF2B5EF4-FFF2-40B4-BE49-F238E27FC236}">
                <a16:creationId xmlns:a16="http://schemas.microsoft.com/office/drawing/2014/main" id="{ADB5ABCE-32D3-4D7C-4032-83590C3BAA96}"/>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dirty="0"/>
              <a:t>Click icon to insert image</a:t>
            </a:r>
          </a:p>
        </p:txBody>
      </p:sp>
    </p:spTree>
    <p:custDataLst>
      <p:tags r:id="rId1"/>
    </p:custDataLst>
    <p:extLst>
      <p:ext uri="{BB962C8B-B14F-4D97-AF65-F5344CB8AC3E}">
        <p14:creationId xmlns:p14="http://schemas.microsoft.com/office/powerpoint/2010/main" val="36702764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dirty="0"/>
              <a:t>Add agenda title</a:t>
            </a:r>
            <a:endParaRPr lang="en-GB" dirty="0"/>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dirty="0"/>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dirty="0"/>
              <a:t>XX</a:t>
            </a:r>
            <a:endParaRPr lang="en-GB" dirty="0"/>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dirty="0"/>
              <a:t>XX</a:t>
            </a:r>
            <a:endParaRPr lang="en-GB" dirty="0"/>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dirty="0"/>
              <a:t>XX</a:t>
            </a:r>
            <a:endParaRPr lang="en-GB" dirty="0"/>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dirty="0"/>
              <a:t>XX</a:t>
            </a:r>
            <a:endParaRPr lang="en-GB" dirty="0"/>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dirty="0"/>
              <a:t>XX</a:t>
            </a:r>
            <a:endParaRPr lang="en-GB" dirty="0"/>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dirty="0"/>
              <a:t>Add section title</a:t>
            </a:r>
            <a:endParaRPr lang="en-GB" dirty="0"/>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dirty="0"/>
              <a:t>XX</a:t>
            </a:r>
            <a:endParaRPr lang="en-GB" dirty="0"/>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dirty="0"/>
              <a:t>Add section title</a:t>
            </a:r>
            <a:endParaRPr lang="en-GB" dirty="0"/>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dirty="0"/>
          </a:p>
        </p:txBody>
      </p:sp>
      <p:sp>
        <p:nvSpPr>
          <p:cNvPr id="6" name="Freeform: Shape 5">
            <a:extLst>
              <a:ext uri="{FF2B5EF4-FFF2-40B4-BE49-F238E27FC236}">
                <a16:creationId xmlns:a16="http://schemas.microsoft.com/office/drawing/2014/main" id="{FFCF4B08-D8E3-3D4F-78E1-3003B5910B9F}"/>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Tree>
    <p:custDataLst>
      <p:tags r:id="rId1"/>
    </p:custDataLst>
    <p:extLst>
      <p:ext uri="{BB962C8B-B14F-4D97-AF65-F5344CB8AC3E}">
        <p14:creationId xmlns:p14="http://schemas.microsoft.com/office/powerpoint/2010/main" val="29679273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dirty="0"/>
              <a:t>XX</a:t>
            </a:r>
            <a:endParaRPr lang="en-GB" dirty="0"/>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377628048"/>
      </p:ext>
    </p:extLst>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4"/>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dirty="0"/>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dirty="0"/>
              <a:t>Add section title</a:t>
            </a:r>
            <a:endParaRPr lang="en-GB" dirty="0"/>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dirty="0"/>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dirty="0"/>
              <a:t>XX</a:t>
            </a:r>
            <a:endParaRPr lang="en-GB" dirty="0"/>
          </a:p>
        </p:txBody>
      </p:sp>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4" name="Picture 3" descr="A black and purple triangle&#10;&#10;Description automatically generated">
            <a:extLst>
              <a:ext uri="{FF2B5EF4-FFF2-40B4-BE49-F238E27FC236}">
                <a16:creationId xmlns:a16="http://schemas.microsoft.com/office/drawing/2014/main" id="{883F13CB-442E-F12E-9EE3-7E403C77D656}"/>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590285582"/>
      </p:ext>
    </p:extLst>
  </p:cSld>
  <p:clrMapOvr>
    <a:overrideClrMapping bg1="lt1" tx1="dk1" bg2="lt2" tx2="dk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dirty="0"/>
              <a:t>Add text to appear in two column layout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6F25C7CE-065F-AD32-8AE1-654E94F37765}"/>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5" name="Picture 4" descr="A black and purple triangle&#10;&#10;Description automatically generated">
              <a:extLst>
                <a:ext uri="{FF2B5EF4-FFF2-40B4-BE49-F238E27FC236}">
                  <a16:creationId xmlns:a16="http://schemas.microsoft.com/office/drawing/2014/main" id="{3DC423C4-6861-9C6E-2707-C0A967675C43}"/>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10908897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dirty="0"/>
              <a:t>Add text to appear in single column layout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0" name="Group 9">
            <a:extLst>
              <a:ext uri="{FF2B5EF4-FFF2-40B4-BE49-F238E27FC236}">
                <a16:creationId xmlns:a16="http://schemas.microsoft.com/office/drawing/2014/main" id="{BC34D64F-39FB-8253-59F3-52A6B0CAF7B8}"/>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803AB2DE-C646-1F51-5EF9-E5CDF0B38C14}"/>
                </a:ext>
              </a:extLst>
            </p:cNvPr>
            <p:cNvSpPr/>
            <p:nvPr userDrawn="1"/>
          </p:nvSpPr>
          <p:spPr>
            <a:xfrm rot="10800000">
              <a:off x="8966200" y="0"/>
              <a:ext cx="3225800" cy="5588000"/>
            </a:xfrm>
            <a:prstGeom prst="r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17" name="Picture 16" descr="A black and purple triangle&#10;&#10;Description automatically generated">
              <a:extLst>
                <a:ext uri="{FF2B5EF4-FFF2-40B4-BE49-F238E27FC236}">
                  <a16:creationId xmlns:a16="http://schemas.microsoft.com/office/drawing/2014/main" id="{64510EE8-9FA2-9237-3A47-6FB922F07F3B}"/>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21087577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dirty="0"/>
              <a:t>Add heading (two lines max)</a:t>
            </a:r>
            <a:endParaRPr lang="en-GB" dirty="0"/>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dirty="0"/>
              <a:t>Add text or click icon to insert content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dirty="0"/>
              <a:t>Add heading (two lines max)</a:t>
            </a:r>
            <a:endParaRPr lang="en-GB" dirty="0"/>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grpSp>
        <p:nvGrpSpPr>
          <p:cNvPr id="10" name="Group 9">
            <a:extLst>
              <a:ext uri="{FF2B5EF4-FFF2-40B4-BE49-F238E27FC236}">
                <a16:creationId xmlns:a16="http://schemas.microsoft.com/office/drawing/2014/main" id="{B929A55E-0516-AA22-5CAE-B3B32D9995FE}"/>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61088543-7380-3DC5-E61F-CF4564B00135}"/>
                </a:ext>
              </a:extLst>
            </p:cNvPr>
            <p:cNvSpPr/>
            <p:nvPr userDrawn="1"/>
          </p:nvSpPr>
          <p:spPr>
            <a:xfrm rot="10800000">
              <a:off x="8966200" y="0"/>
              <a:ext cx="3225800" cy="5588000"/>
            </a:xfrm>
            <a:prstGeom prst="r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dirty="0"/>
            </a:p>
          </p:txBody>
        </p:sp>
        <p:pic>
          <p:nvPicPr>
            <p:cNvPr id="21" name="Picture 20" descr="A black and purple triangle&#10;&#10;Description automatically generated">
              <a:extLst>
                <a:ext uri="{FF2B5EF4-FFF2-40B4-BE49-F238E27FC236}">
                  <a16:creationId xmlns:a16="http://schemas.microsoft.com/office/drawing/2014/main" id="{86C40597-2EAD-F31C-C9DF-9762F32C8388}"/>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4018911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49"/>
            <a:ext cx="4424232" cy="367563"/>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dirty="0"/>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889088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49577377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dirty="0"/>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dirty="0"/>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dirty="0"/>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04165618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3" y="6330949"/>
            <a:ext cx="4424232" cy="367563"/>
          </a:xfrm>
        </p:spPr>
        <p:txBody>
          <a:bodyPr/>
          <a:lstStyle/>
          <a:p>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dirty="0"/>
              <a:t>Add subheading</a:t>
            </a:r>
            <a:endParaRPr lang="en-GB" dirty="0"/>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dirty="0"/>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dirty="0"/>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Edit your data under </a:t>
              </a:r>
              <a:r>
                <a:rPr lang="en-US" sz="1200" b="1" dirty="0">
                  <a:solidFill>
                    <a:schemeClr val="tx1"/>
                  </a:solidFill>
                  <a:latin typeface="+mn-lt"/>
                </a:rPr>
                <a:t>Design</a:t>
              </a:r>
              <a:r>
                <a:rPr lang="en-US" sz="1200" dirty="0">
                  <a:solidFill>
                    <a:schemeClr val="tx1"/>
                  </a:solidFill>
                  <a:latin typeface="+mn-lt"/>
                </a:rPr>
                <a:t> in the </a:t>
              </a:r>
              <a:r>
                <a:rPr lang="en-US" sz="1200" b="1" dirty="0">
                  <a:solidFill>
                    <a:schemeClr val="tx1"/>
                  </a:solidFill>
                  <a:latin typeface="+mn-lt"/>
                </a:rPr>
                <a:t>Chart Tools</a:t>
              </a:r>
              <a:r>
                <a:rPr lang="en-US" sz="1200" dirty="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dirty="0" err="1">
                  <a:solidFill>
                    <a:schemeClr val="tx1"/>
                  </a:solidFill>
                  <a:latin typeface="+mn-lt"/>
                </a:rPr>
                <a:t>Stylise</a:t>
              </a:r>
              <a:r>
                <a:rPr lang="en-US" sz="1200" dirty="0">
                  <a:solidFill>
                    <a:schemeClr val="tx1"/>
                  </a:solidFill>
                  <a:latin typeface="+mn-lt"/>
                </a:rPr>
                <a:t> your chart under Format in the </a:t>
              </a:r>
              <a:r>
                <a:rPr lang="en-US" sz="1200" b="1" dirty="0">
                  <a:solidFill>
                    <a:schemeClr val="tx1"/>
                  </a:solidFill>
                  <a:latin typeface="+mn-lt"/>
                </a:rPr>
                <a:t>Chart Tools</a:t>
              </a:r>
              <a:r>
                <a:rPr lang="en-US" sz="1200" dirty="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67555184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4"/>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4"/>
            </a:solidFill>
          </a:ln>
        </p:spPr>
        <p:txBody>
          <a:bodyPr/>
          <a:lstStyle>
            <a:lvl1pPr>
              <a:defRPr>
                <a:ln>
                  <a:solidFill>
                    <a:schemeClr val="accent1"/>
                  </a:solidFill>
                </a:ln>
              </a:defRPr>
            </a:lvl1pPr>
          </a:lstStyle>
          <a:p>
            <a:pPr lvl="0"/>
            <a:r>
              <a:rPr lang="en-US" dirty="0"/>
              <a:t> </a:t>
            </a:r>
            <a:endParaRPr lang="en-GB" dirty="0"/>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dirty="0"/>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4"/>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4"/>
            </a:solidFill>
          </a:ln>
        </p:spPr>
        <p:txBody>
          <a:bodyPr/>
          <a:lstStyle>
            <a:lvl1pPr>
              <a:defRPr>
                <a:ln>
                  <a:solidFill>
                    <a:schemeClr val="accent1"/>
                  </a:solidFill>
                </a:ln>
              </a:defRPr>
            </a:lvl1pPr>
          </a:lstStyle>
          <a:p>
            <a:pPr lvl="0"/>
            <a:r>
              <a:rPr lang="en-US" dirty="0"/>
              <a:t> </a:t>
            </a:r>
            <a:endParaRPr lang="en-GB" dirty="0"/>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dirty="0"/>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4"/>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dirty="0"/>
              <a:t>Add text</a:t>
            </a:r>
          </a:p>
          <a:p>
            <a:pPr lvl="1">
              <a:buClr>
                <a:schemeClr val="tx1"/>
              </a:buClr>
            </a:pPr>
            <a:r>
              <a:rPr lang="en-US" dirty="0"/>
              <a:t>Second level</a:t>
            </a:r>
          </a:p>
          <a:p>
            <a:pPr lvl="2">
              <a:buClr>
                <a:schemeClr val="tx1"/>
              </a:buClr>
            </a:pPr>
            <a:r>
              <a:rPr lang="en-US" dirty="0"/>
              <a:t>Third level</a:t>
            </a:r>
          </a:p>
          <a:p>
            <a:pPr lvl="3">
              <a:buClr>
                <a:schemeClr val="tx1"/>
              </a:buClr>
            </a:pPr>
            <a:r>
              <a:rPr lang="en-US" dirty="0"/>
              <a:t>Fourth level</a:t>
            </a:r>
          </a:p>
          <a:p>
            <a:pPr lvl="4">
              <a:buClr>
                <a:schemeClr val="tx1"/>
              </a:buClr>
            </a:pPr>
            <a:r>
              <a:rPr lang="en-US" dirty="0"/>
              <a:t>Fifth level</a:t>
            </a:r>
            <a:endParaRPr lang="en-GB" dirty="0"/>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4"/>
            </a:solidFill>
          </a:ln>
        </p:spPr>
        <p:txBody>
          <a:bodyPr/>
          <a:lstStyle>
            <a:lvl1pPr>
              <a:defRPr>
                <a:ln>
                  <a:solidFill>
                    <a:schemeClr val="accent1"/>
                  </a:solidFill>
                </a:ln>
              </a:defRPr>
            </a:lvl1pPr>
          </a:lstStyle>
          <a:p>
            <a:pPr lvl="0"/>
            <a:r>
              <a:rPr lang="en-US" dirty="0"/>
              <a:t> </a:t>
            </a:r>
            <a:endParaRPr lang="en-GB" dirty="0"/>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dirty="0"/>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14" name="Group 13">
            <a:extLst>
              <a:ext uri="{FF2B5EF4-FFF2-40B4-BE49-F238E27FC236}">
                <a16:creationId xmlns:a16="http://schemas.microsoft.com/office/drawing/2014/main" id="{5F7A086D-BA2D-3387-1F71-EC1954DCE146}"/>
              </a:ext>
            </a:extLst>
          </p:cNvPr>
          <p:cNvGrpSpPr/>
          <p:nvPr userDrawn="1"/>
        </p:nvGrpSpPr>
        <p:grpSpPr>
          <a:xfrm>
            <a:off x="-3626001" y="0"/>
            <a:ext cx="3513653" cy="4531360"/>
            <a:chOff x="-3626001" y="0"/>
            <a:chExt cx="3513653" cy="4531360"/>
          </a:xfrm>
        </p:grpSpPr>
        <p:sp>
          <p:nvSpPr>
            <p:cNvPr id="15" name="Rectangle 14">
              <a:extLst>
                <a:ext uri="{FF2B5EF4-FFF2-40B4-BE49-F238E27FC236}">
                  <a16:creationId xmlns:a16="http://schemas.microsoft.com/office/drawing/2014/main" id="{6CA15479-1A5F-0895-AF7C-44754A5CE213}"/>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1379D7A3-EB98-64C5-042E-B6445B7DD82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AE7210DE-51A9-013C-BAE5-37BBA79DF863}"/>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22" name="TextBox 21">
              <a:extLst>
                <a:ext uri="{FF2B5EF4-FFF2-40B4-BE49-F238E27FC236}">
                  <a16:creationId xmlns:a16="http://schemas.microsoft.com/office/drawing/2014/main" id="{17C2960B-004B-DEC9-BE9E-82C6AC0E271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5079016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dirty="0"/>
              <a:t>Add quote</a:t>
            </a:r>
            <a:endParaRPr lang="en-GB" dirty="0"/>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dirty="0"/>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dirty="0"/>
              <a:t>Click icon to insert image </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4"/>
          </a:solidFill>
        </p:spPr>
        <p:txBody>
          <a:bodyPr wrap="square">
            <a:noAutofit/>
          </a:bodyPr>
          <a:lstStyle>
            <a:lvl1pPr>
              <a:defRPr/>
            </a:lvl1pPr>
          </a:lstStyle>
          <a:p>
            <a:pPr lvl="0"/>
            <a:r>
              <a:rPr lang="en-US" dirty="0"/>
              <a:t> </a:t>
            </a:r>
            <a:endParaRPr lang="en-GB" dirty="0"/>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dirty="0"/>
              <a:t>Add source</a:t>
            </a:r>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dirty="0"/>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7887883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dirty="0"/>
              <a:t>Add statement</a:t>
            </a:r>
            <a:endParaRPr lang="en-GB" dirty="0"/>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dirty="0"/>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tx1"/>
                  </a:solidFill>
                  <a:latin typeface="+mn-lt"/>
                  <a:ea typeface="Inter Semi Bold" panose="02000703000000020004" pitchFamily="50" charset="0"/>
                  <a:cs typeface="Inter Semi Bold" panose="02000703000000020004" pitchFamily="50" charset="0"/>
                </a:rPr>
                <a:t>How to insert </a:t>
              </a:r>
              <a:br>
                <a:rPr lang="en-GB" sz="2400" dirty="0">
                  <a:solidFill>
                    <a:schemeClr val="tx1"/>
                  </a:solidFill>
                  <a:latin typeface="+mn-lt"/>
                  <a:ea typeface="Inter Semi Bold" panose="02000703000000020004" pitchFamily="50" charset="0"/>
                  <a:cs typeface="Inter Semi Bold" panose="02000703000000020004" pitchFamily="50" charset="0"/>
                </a:rPr>
              </a:br>
              <a:r>
                <a:rPr lang="en-GB" sz="2400" dirty="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the icon in the middle of the placeholder and choose an image from file, or select the placeholder and paste an image in using </a:t>
              </a:r>
              <a:r>
                <a:rPr lang="en-US" sz="1200" b="1" dirty="0">
                  <a:solidFill>
                    <a:schemeClr val="bg1"/>
                  </a:solidFill>
                  <a:latin typeface="+mn-lt"/>
                </a:rPr>
                <a:t>Ctrl + V</a:t>
              </a:r>
              <a:r>
                <a:rPr lang="en-US" sz="1200" dirty="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Click on the </a:t>
              </a:r>
              <a:r>
                <a:rPr lang="en-US" sz="1200" b="1" dirty="0">
                  <a:solidFill>
                    <a:schemeClr val="bg1"/>
                  </a:solidFill>
                  <a:latin typeface="+mn-lt"/>
                </a:rPr>
                <a:t>Format Picture </a:t>
              </a:r>
              <a:r>
                <a:rPr lang="en-US" sz="1200" dirty="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Choose </a:t>
              </a:r>
              <a:r>
                <a:rPr lang="en-US" sz="1200" b="1" dirty="0">
                  <a:solidFill>
                    <a:schemeClr val="bg1"/>
                  </a:solidFill>
                  <a:latin typeface="+mn-lt"/>
                </a:rPr>
                <a:t>Crop</a:t>
              </a:r>
              <a:r>
                <a:rPr lang="en-US" sz="1200" dirty="0">
                  <a:solidFill>
                    <a:schemeClr val="bg1"/>
                  </a:solidFill>
                  <a:latin typeface="+mn-lt"/>
                </a:rPr>
                <a:t> to resize and move the image within the placeholder, using the white circles in the corners of the image. Click on the drop down arrow and choose </a:t>
              </a:r>
              <a:r>
                <a:rPr lang="en-US" sz="1200" b="1" dirty="0">
                  <a:solidFill>
                    <a:schemeClr val="bg1"/>
                  </a:solidFill>
                  <a:latin typeface="+mn-lt"/>
                </a:rPr>
                <a:t>Fit</a:t>
              </a:r>
              <a:r>
                <a:rPr lang="en-US" sz="1200" dirty="0">
                  <a:solidFill>
                    <a:schemeClr val="bg1"/>
                  </a:solidFill>
                  <a:latin typeface="+mn-lt"/>
                </a:rPr>
                <a:t> or </a:t>
              </a:r>
              <a:r>
                <a:rPr lang="en-US" sz="1200" b="1" dirty="0">
                  <a:solidFill>
                    <a:schemeClr val="bg1"/>
                  </a:solidFill>
                  <a:latin typeface="+mn-lt"/>
                </a:rPr>
                <a:t>Fill</a:t>
              </a:r>
              <a:r>
                <a:rPr lang="en-US" sz="1200" dirty="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bg1"/>
                  </a:solidFill>
                  <a:latin typeface="+mn-lt"/>
                </a:rPr>
                <a:t>Right click the image and choose </a:t>
              </a:r>
              <a:r>
                <a:rPr lang="en-US" sz="1200" b="1" dirty="0">
                  <a:solidFill>
                    <a:schemeClr val="bg1"/>
                  </a:solidFill>
                  <a:latin typeface="+mn-lt"/>
                </a:rPr>
                <a:t>Send to back </a:t>
              </a:r>
              <a:r>
                <a:rPr lang="en-US" sz="1200" dirty="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dirty="0"/>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4"/>
          </a:solidFill>
        </p:spPr>
        <p:txBody>
          <a:bodyPr wrap="square">
            <a:noAutofit/>
          </a:bodyPr>
          <a:lstStyle>
            <a:lvl1pPr>
              <a:defRPr/>
            </a:lvl1pPr>
          </a:lstStyle>
          <a:p>
            <a:pPr lvl="0"/>
            <a:r>
              <a:rPr lang="en-US" dirty="0"/>
              <a:t>  </a:t>
            </a:r>
            <a:endParaRPr lang="en-GB" dirty="0"/>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r:embed="rId4">
              <a:lum bright="-100000"/>
              <a:extLst>
                <a:ext uri="{96DAC541-7B7A-43D3-8B79-37D633B846F1}">
                  <asvg:svgBlip xmlns:asvg="http://schemas.microsoft.com/office/drawing/2016/SVG/main" r:embed="rId5"/>
                </a:ext>
              </a:extLst>
            </a:blip>
            <a:stretch>
              <a:fillRect/>
            </a:stretch>
          </a:blipFill>
        </p:spPr>
        <p:txBody>
          <a:bodyPr/>
          <a:lstStyle>
            <a:lvl1pPr>
              <a:defRPr/>
            </a:lvl1pPr>
          </a:lstStyle>
          <a:p>
            <a:pPr lvl="0"/>
            <a:r>
              <a:rPr lang="en-US" dirty="0"/>
              <a:t>  </a:t>
            </a:r>
            <a:endParaRPr lang="en-GB" dirty="0"/>
          </a:p>
        </p:txBody>
      </p:sp>
    </p:spTree>
    <p:custDataLst>
      <p:tags r:id="rId1"/>
    </p:custDataLst>
    <p:extLst>
      <p:ext uri="{BB962C8B-B14F-4D97-AF65-F5344CB8AC3E}">
        <p14:creationId xmlns:p14="http://schemas.microsoft.com/office/powerpoint/2010/main" val="2745054692"/>
      </p:ext>
    </p:extLst>
  </p:cSld>
  <p:clrMapOvr>
    <a:overrideClrMapping bg1="dk1" tx1="lt1" bg2="dk2" tx2="lt2" accent1="accent1" accent2="accent2" accent3="accent3" accent4="accent4" accent5="accent5" accent6="accent6" hlink="hlink" folHlink="folHlink"/>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16319715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dirty="0"/>
              <a:t>Add title</a:t>
            </a:r>
            <a:endParaRPr lang="en-GB" dirty="0"/>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dirty="0"/>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dirty="0"/>
              <a:t>Add subheading</a:t>
            </a:r>
            <a:endParaRPr lang="en-GB" dirty="0"/>
          </a:p>
        </p:txBody>
      </p:sp>
      <p:pic>
        <p:nvPicPr>
          <p:cNvPr id="6" name="Picture 5" descr="A black and purple triangle&#10;&#10;Description automatically generated">
            <a:extLst>
              <a:ext uri="{FF2B5EF4-FFF2-40B4-BE49-F238E27FC236}">
                <a16:creationId xmlns:a16="http://schemas.microsoft.com/office/drawing/2014/main" id="{25F43DC9-9EDC-0E60-9499-DEFF08707710}"/>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254847355"/>
      </p:ext>
    </p:extLst>
  </p:cSld>
  <p:clrMapOvr>
    <a:overrideClrMapping bg1="lt1" tx1="dk1" bg2="lt2" tx2="dk2" accent1="accent1" accent2="accent2" accent3="accent3" accent4="accent4" accent5="accent5" accent6="accent6" hlink="hlink" folHlink="folHlink"/>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4"/>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710831495"/>
      </p:ext>
    </p:extLst>
  </p:cSld>
  <p:clrMapOvr>
    <a:overrideClrMapping bg1="lt1" tx1="dk1" bg2="lt2" tx2="dk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4"/>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dirty="0"/>
              <a:t>Add text here</a:t>
            </a:r>
            <a:endParaRPr lang="en-GB" dirty="0"/>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371610648"/>
      </p:ext>
    </p:extLst>
  </p:cSld>
  <p:clrMapOvr>
    <a:overrideClrMapping bg1="lt1" tx1="dk1" bg2="lt2" tx2="dk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4"/>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222065829"/>
      </p:ext>
    </p:extLst>
  </p:cSld>
  <p:clrMapOvr>
    <a:overrideClrMapping bg1="lt1" tx1="dk1" bg2="lt2" tx2="dk2" accent1="accent1" accent2="accent2" accent3="accent3" accent4="accent4" accent5="accent5" accent6="accent6" hlink="hlink" folHlink="folHlink"/>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dirty="0"/>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If there is already a video present, delete </a:t>
              </a:r>
              <a:br>
                <a:rPr lang="en-US" sz="1200" dirty="0">
                  <a:solidFill>
                    <a:schemeClr val="tx1"/>
                  </a:solidFill>
                  <a:latin typeface="+mn-lt"/>
                </a:rPr>
              </a:br>
              <a:r>
                <a:rPr lang="en-US" sz="1200" dirty="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the icon in the middle of the placeholder and choose a video from file, or select the placeholder and paste an video in using </a:t>
              </a:r>
              <a:r>
                <a:rPr lang="en-US" sz="1200" b="1" dirty="0">
                  <a:solidFill>
                    <a:schemeClr val="tx1"/>
                  </a:solidFill>
                  <a:latin typeface="+mn-lt"/>
                </a:rPr>
                <a:t>Ctrl + V</a:t>
              </a:r>
              <a:r>
                <a:rPr lang="en-US" sz="1200" dirty="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Click on the </a:t>
              </a:r>
              <a:r>
                <a:rPr lang="en-US" sz="1200" b="1" dirty="0">
                  <a:solidFill>
                    <a:schemeClr val="tx1"/>
                  </a:solidFill>
                  <a:latin typeface="+mn-lt"/>
                </a:rPr>
                <a:t>Format Video </a:t>
              </a:r>
              <a:r>
                <a:rPr lang="en-US" sz="1200" dirty="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Choose </a:t>
              </a:r>
              <a:r>
                <a:rPr lang="en-US" sz="1200" b="1" dirty="0">
                  <a:solidFill>
                    <a:schemeClr val="tx1"/>
                  </a:solidFill>
                  <a:latin typeface="+mn-lt"/>
                </a:rPr>
                <a:t>Crop</a:t>
              </a:r>
              <a:r>
                <a:rPr lang="en-US" sz="1200" dirty="0">
                  <a:solidFill>
                    <a:schemeClr val="tx1"/>
                  </a:solidFill>
                  <a:latin typeface="+mn-lt"/>
                </a:rPr>
                <a:t> to resize and move the video within the placeholder, using the white circles in the corners of the video. Click on the drop down arrow and choose </a:t>
              </a:r>
              <a:r>
                <a:rPr lang="en-US" sz="1200" b="1" dirty="0">
                  <a:solidFill>
                    <a:schemeClr val="tx1"/>
                  </a:solidFill>
                  <a:latin typeface="+mn-lt"/>
                </a:rPr>
                <a:t>Fit</a:t>
              </a:r>
              <a:r>
                <a:rPr lang="en-US" sz="1200" dirty="0">
                  <a:solidFill>
                    <a:schemeClr val="tx1"/>
                  </a:solidFill>
                  <a:latin typeface="+mn-lt"/>
                </a:rPr>
                <a:t> or </a:t>
              </a:r>
              <a:r>
                <a:rPr lang="en-US" sz="1200" b="1" dirty="0">
                  <a:solidFill>
                    <a:schemeClr val="tx1"/>
                  </a:solidFill>
                  <a:latin typeface="+mn-lt"/>
                </a:rPr>
                <a:t>Fill</a:t>
              </a:r>
              <a:r>
                <a:rPr lang="en-US" sz="1200" dirty="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1"/>
                  </a:solidFill>
                  <a:latin typeface="+mn-lt"/>
                </a:rPr>
                <a:t>Right click the video and choose </a:t>
              </a:r>
              <a:r>
                <a:rPr lang="en-US" sz="1200" b="1" dirty="0">
                  <a:solidFill>
                    <a:schemeClr val="tx1"/>
                  </a:solidFill>
                  <a:latin typeface="+mn-lt"/>
                </a:rPr>
                <a:t>Send to back </a:t>
              </a:r>
              <a:r>
                <a:rPr lang="en-US" sz="1200" dirty="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4"/>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1546425544"/>
      </p:ext>
    </p:extLst>
  </p:cSld>
  <p:clrMapOvr>
    <a:overrideClrMapping bg1="lt1" tx1="dk1" bg2="lt2" tx2="dk2" accent1="accent1" accent2="accent2" accent3="accent3" accent4="accent4" accent5="accent5" accent6="accent6" hlink="hlink" folHlink="folHlink"/>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3644392519"/>
      </p:ext>
    </p:extLst>
  </p:cSld>
  <p:clrMapOvr>
    <a:overrideClrMapping bg1="lt1" tx1="dk1" bg2="lt2" tx2="dk2" accent1="accent1" accent2="accent2" accent3="accent3" accent4="accent4" accent5="accent5" accent6="accent6" hlink="hlink" folHlink="folHlink"/>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4" name="Picture 3" descr="A black and purple triangle&#10;&#10;Description automatically generated">
            <a:extLst>
              <a:ext uri="{FF2B5EF4-FFF2-40B4-BE49-F238E27FC236}">
                <a16:creationId xmlns:a16="http://schemas.microsoft.com/office/drawing/2014/main" id="{F92F1844-445C-D1D8-0214-8D980269BCEF}"/>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10566400" y="390842"/>
            <a:ext cx="1223964" cy="814388"/>
          </a:xfrm>
          <a:prstGeom prst="rect">
            <a:avLst/>
          </a:prstGeom>
        </p:spPr>
      </p:pic>
      <p:grpSp>
        <p:nvGrpSpPr>
          <p:cNvPr id="5" name="Group 4">
            <a:extLst>
              <a:ext uri="{FF2B5EF4-FFF2-40B4-BE49-F238E27FC236}">
                <a16:creationId xmlns:a16="http://schemas.microsoft.com/office/drawing/2014/main" id="{8A92C3C5-B2E4-0CB0-4482-299BB3D75F1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30F09EFA-F5F7-E682-33C6-620F705DDC9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32D05137-F705-B7C0-D5AC-85C787BD98F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0DBB841A-51B1-DD11-53A5-6CEE96A4914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EFEEE51C-F59D-A67D-0F46-2A86250ED5E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98462319"/>
      </p:ext>
    </p:extLst>
  </p:cSld>
  <p:clrMapOvr>
    <a:overrideClrMapping bg1="lt1" tx1="dk1" bg2="lt2" tx2="dk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dirty="0"/>
              <a:t>add thank you</a:t>
            </a:r>
            <a:endParaRPr lang="en-GB" dirty="0"/>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spTree>
    <p:custDataLst>
      <p:tags r:id="rId1"/>
    </p:custDataLst>
    <p:extLst>
      <p:ext uri="{BB962C8B-B14F-4D97-AF65-F5344CB8AC3E}">
        <p14:creationId xmlns:p14="http://schemas.microsoft.com/office/powerpoint/2010/main" val="2420656140"/>
      </p:ext>
    </p:extLst>
  </p:cSld>
  <p:clrMapOvr>
    <a:overrideClrMapping bg1="lt1" tx1="dk1" bg2="lt2" tx2="dk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4"/>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dirty="0"/>
              <a:t>add thank you</a:t>
            </a:r>
            <a:endParaRPr lang="en-GB" dirty="0"/>
          </a:p>
        </p:txBody>
      </p:sp>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dirty="0"/>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dirty="0"/>
              <a:t>Click icon to insert image</a:t>
            </a:r>
          </a:p>
        </p:txBody>
      </p:sp>
      <p:pic>
        <p:nvPicPr>
          <p:cNvPr id="5" name="Picture 4" descr="A black and purple triangle&#10;&#10;Description automatically generated">
            <a:extLst>
              <a:ext uri="{FF2B5EF4-FFF2-40B4-BE49-F238E27FC236}">
                <a16:creationId xmlns:a16="http://schemas.microsoft.com/office/drawing/2014/main" id="{40A3A165-C5DD-7085-AA3A-715215B48488}"/>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8372252" y="5685698"/>
            <a:ext cx="1048505" cy="697644"/>
          </a:xfrm>
          <a:prstGeom prst="rect">
            <a:avLst/>
          </a:prstGeom>
        </p:spPr>
      </p:pic>
      <p:grpSp>
        <p:nvGrpSpPr>
          <p:cNvPr id="12" name="Group 11">
            <a:extLst>
              <a:ext uri="{FF2B5EF4-FFF2-40B4-BE49-F238E27FC236}">
                <a16:creationId xmlns:a16="http://schemas.microsoft.com/office/drawing/2014/main" id="{378A973C-E1F1-1085-9DD6-FED79A51CFEA}"/>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49CD2909-B5FD-21E1-FCAA-CD5C3B09D74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15FCE852-56BF-B005-0F25-39B98283BA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3326265-8815-ABF3-34B1-FC008452291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dirty="0">
                  <a:solidFill>
                    <a:schemeClr val="bg1"/>
                  </a:solidFill>
                  <a:latin typeface="+mn-lt"/>
                  <a:ea typeface="Inter Semi Bold" panose="02000703000000020004" pitchFamily="50" charset="0"/>
                  <a:cs typeface="Inter Semi Bold" panose="02000703000000020004" pitchFamily="50" charset="0"/>
                </a:rPr>
                <a:t>How to insert </a:t>
              </a:r>
              <a:br>
                <a:rPr lang="en-GB" sz="2400" dirty="0">
                  <a:solidFill>
                    <a:schemeClr val="bg1"/>
                  </a:solidFill>
                  <a:latin typeface="+mn-lt"/>
                  <a:ea typeface="Inter Semi Bold" panose="02000703000000020004" pitchFamily="50" charset="0"/>
                  <a:cs typeface="Inter Semi Bold" panose="02000703000000020004" pitchFamily="50" charset="0"/>
                </a:rPr>
              </a:br>
              <a:r>
                <a:rPr lang="en-GB" sz="2400" dirty="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5EC8893-5791-A47A-8D5C-A0070CBB197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the icon in the middle of the placeholder and choose an image from file, or select the placeholder and paste an image in using </a:t>
              </a:r>
              <a:r>
                <a:rPr lang="en-US" sz="1200" b="1" dirty="0">
                  <a:solidFill>
                    <a:schemeClr val="tx2"/>
                  </a:solidFill>
                  <a:latin typeface="+mn-lt"/>
                </a:rPr>
                <a:t>Ctrl + V</a:t>
              </a:r>
              <a:r>
                <a:rPr lang="en-US" sz="1200" dirty="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Click on the </a:t>
              </a:r>
              <a:r>
                <a:rPr lang="en-US" sz="1200" b="1" dirty="0">
                  <a:solidFill>
                    <a:schemeClr val="tx2"/>
                  </a:solidFill>
                  <a:latin typeface="+mn-lt"/>
                </a:rPr>
                <a:t>Format Picture </a:t>
              </a:r>
              <a:r>
                <a:rPr lang="en-US" sz="1200" dirty="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Choose </a:t>
              </a:r>
              <a:r>
                <a:rPr lang="en-US" sz="1200" b="1" dirty="0">
                  <a:solidFill>
                    <a:schemeClr val="tx2"/>
                  </a:solidFill>
                  <a:latin typeface="+mn-lt"/>
                </a:rPr>
                <a:t>Crop</a:t>
              </a:r>
              <a:r>
                <a:rPr lang="en-US" sz="1200" dirty="0">
                  <a:solidFill>
                    <a:schemeClr val="tx2"/>
                  </a:solidFill>
                  <a:latin typeface="+mn-lt"/>
                </a:rPr>
                <a:t> to resize and move the image within the placeholder, using the white circles in the corners of the image. Click on the drop down arrow and choose </a:t>
              </a:r>
              <a:r>
                <a:rPr lang="en-US" sz="1200" b="1" dirty="0">
                  <a:solidFill>
                    <a:schemeClr val="tx2"/>
                  </a:solidFill>
                  <a:latin typeface="+mn-lt"/>
                </a:rPr>
                <a:t>Fit</a:t>
              </a:r>
              <a:r>
                <a:rPr lang="en-US" sz="1200" dirty="0">
                  <a:solidFill>
                    <a:schemeClr val="tx2"/>
                  </a:solidFill>
                  <a:latin typeface="+mn-lt"/>
                </a:rPr>
                <a:t> or </a:t>
              </a:r>
              <a:r>
                <a:rPr lang="en-US" sz="1200" b="1" dirty="0">
                  <a:solidFill>
                    <a:schemeClr val="tx2"/>
                  </a:solidFill>
                  <a:latin typeface="+mn-lt"/>
                </a:rPr>
                <a:t>Fill</a:t>
              </a:r>
              <a:r>
                <a:rPr lang="en-US" sz="1200" dirty="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dirty="0">
                  <a:solidFill>
                    <a:schemeClr val="tx2"/>
                  </a:solidFill>
                  <a:latin typeface="+mn-lt"/>
                </a:rPr>
                <a:t>Right click the image and choose </a:t>
              </a:r>
              <a:r>
                <a:rPr lang="en-US" sz="1200" b="1" dirty="0">
                  <a:solidFill>
                    <a:schemeClr val="tx2"/>
                  </a:solidFill>
                  <a:latin typeface="+mn-lt"/>
                </a:rPr>
                <a:t>Send to back </a:t>
              </a:r>
              <a:r>
                <a:rPr lang="en-US" sz="1200" dirty="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44444034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theme" Target="../theme/theme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ags" Target="../tags/tag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theme" Target="../theme/theme3.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tags" Target="../tags/tag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theme" Target="../theme/theme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tags" Target="../tags/tag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theme" Target="../theme/theme5.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tags" Target="../tags/tag10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26" Type="http://schemas.openxmlformats.org/officeDocument/2006/relationships/theme" Target="../theme/theme6.xml"/><Relationship Id="rId3" Type="http://schemas.openxmlformats.org/officeDocument/2006/relationships/slideLayout" Target="../slideLayouts/slideLayout129.xml"/><Relationship Id="rId21" Type="http://schemas.openxmlformats.org/officeDocument/2006/relationships/slideLayout" Target="../slideLayouts/slideLayout147.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slideLayout" Target="../slideLayouts/slideLayout146.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tags" Target="../tags/tag1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8"/>
    </p:custDataLst>
    <p:extLst>
      <p:ext uri="{BB962C8B-B14F-4D97-AF65-F5344CB8AC3E}">
        <p14:creationId xmlns:p14="http://schemas.microsoft.com/office/powerpoint/2010/main" val="2178602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6" r:id="rId4"/>
    <p:sldLayoutId id="2147483665" r:id="rId5"/>
    <p:sldLayoutId id="2147483654" r:id="rId6"/>
    <p:sldLayoutId id="2147483669" r:id="rId7"/>
    <p:sldLayoutId id="2147483663" r:id="rId8"/>
    <p:sldLayoutId id="2147483657" r:id="rId9"/>
    <p:sldLayoutId id="2147483655" r:id="rId10"/>
    <p:sldLayoutId id="2147483662" r:id="rId11"/>
    <p:sldLayoutId id="2147483659" r:id="rId12"/>
    <p:sldLayoutId id="2147483656" r:id="rId13"/>
    <p:sldLayoutId id="2147483668" r:id="rId14"/>
    <p:sldLayoutId id="2147483671" r:id="rId15"/>
    <p:sldLayoutId id="2147483780" r:id="rId16"/>
    <p:sldLayoutId id="2147483670" r:id="rId17"/>
    <p:sldLayoutId id="2147483760" r:id="rId18"/>
    <p:sldLayoutId id="2147483906" r:id="rId19"/>
    <p:sldLayoutId id="2147483761" r:id="rId20"/>
    <p:sldLayoutId id="2147483907" r:id="rId21"/>
    <p:sldLayoutId id="2147483667" r:id="rId22"/>
    <p:sldLayoutId id="2147483771" r:id="rId23"/>
    <p:sldLayoutId id="2147483770" r:id="rId24"/>
    <p:sldLayoutId id="2147483660" r:id="rId25"/>
    <p:sldLayoutId id="2147483918" r:id="rId26"/>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7"/>
    </p:custDataLst>
    <p:extLst>
      <p:ext uri="{BB962C8B-B14F-4D97-AF65-F5344CB8AC3E}">
        <p14:creationId xmlns:p14="http://schemas.microsoft.com/office/powerpoint/2010/main" val="340244933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8" r:id="rId16"/>
    <p:sldLayoutId id="2147483799" r:id="rId17"/>
    <p:sldLayoutId id="2147483800" r:id="rId18"/>
    <p:sldLayoutId id="2147483908" r:id="rId19"/>
    <p:sldLayoutId id="2147483801" r:id="rId20"/>
    <p:sldLayoutId id="2147483909" r:id="rId21"/>
    <p:sldLayoutId id="2147483802" r:id="rId22"/>
    <p:sldLayoutId id="2147483803" r:id="rId23"/>
    <p:sldLayoutId id="2147483804" r:id="rId24"/>
    <p:sldLayoutId id="2147483805"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7"/>
    </p:custDataLst>
    <p:extLst>
      <p:ext uri="{BB962C8B-B14F-4D97-AF65-F5344CB8AC3E}">
        <p14:creationId xmlns:p14="http://schemas.microsoft.com/office/powerpoint/2010/main" val="153753782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3" r:id="rId16"/>
    <p:sldLayoutId id="2147483824" r:id="rId17"/>
    <p:sldLayoutId id="2147483825" r:id="rId18"/>
    <p:sldLayoutId id="2147483910" r:id="rId19"/>
    <p:sldLayoutId id="2147483826" r:id="rId20"/>
    <p:sldLayoutId id="2147483911" r:id="rId21"/>
    <p:sldLayoutId id="2147483827" r:id="rId22"/>
    <p:sldLayoutId id="2147483828" r:id="rId23"/>
    <p:sldLayoutId id="2147483829" r:id="rId24"/>
    <p:sldLayoutId id="2147483830"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7"/>
    </p:custDataLst>
    <p:extLst>
      <p:ext uri="{BB962C8B-B14F-4D97-AF65-F5344CB8AC3E}">
        <p14:creationId xmlns:p14="http://schemas.microsoft.com/office/powerpoint/2010/main" val="190197105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8" r:id="rId16"/>
    <p:sldLayoutId id="2147483849" r:id="rId17"/>
    <p:sldLayoutId id="2147483850" r:id="rId18"/>
    <p:sldLayoutId id="2147483912" r:id="rId19"/>
    <p:sldLayoutId id="2147483851" r:id="rId20"/>
    <p:sldLayoutId id="2147483913" r:id="rId21"/>
    <p:sldLayoutId id="2147483852" r:id="rId22"/>
    <p:sldLayoutId id="2147483853" r:id="rId23"/>
    <p:sldLayoutId id="2147483854" r:id="rId24"/>
    <p:sldLayoutId id="2147483855"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7"/>
    </p:custDataLst>
    <p:extLst>
      <p:ext uri="{BB962C8B-B14F-4D97-AF65-F5344CB8AC3E}">
        <p14:creationId xmlns:p14="http://schemas.microsoft.com/office/powerpoint/2010/main" val="2675682169"/>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3" r:id="rId16"/>
    <p:sldLayoutId id="2147483874" r:id="rId17"/>
    <p:sldLayoutId id="2147483875" r:id="rId18"/>
    <p:sldLayoutId id="2147483914" r:id="rId19"/>
    <p:sldLayoutId id="2147483876" r:id="rId20"/>
    <p:sldLayoutId id="2147483915" r:id="rId21"/>
    <p:sldLayoutId id="2147483877" r:id="rId22"/>
    <p:sldLayoutId id="2147483878" r:id="rId23"/>
    <p:sldLayoutId id="2147483879" r:id="rId24"/>
    <p:sldLayoutId id="2147483880"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dirty="0"/>
          </a:p>
        </p:txBody>
      </p:sp>
    </p:spTree>
    <p:custDataLst>
      <p:tags r:id="rId27"/>
    </p:custDataLst>
    <p:extLst>
      <p:ext uri="{BB962C8B-B14F-4D97-AF65-F5344CB8AC3E}">
        <p14:creationId xmlns:p14="http://schemas.microsoft.com/office/powerpoint/2010/main" val="3319380951"/>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8" r:id="rId16"/>
    <p:sldLayoutId id="2147483899" r:id="rId17"/>
    <p:sldLayoutId id="2147483900" r:id="rId18"/>
    <p:sldLayoutId id="2147483916" r:id="rId19"/>
    <p:sldLayoutId id="2147483901" r:id="rId20"/>
    <p:sldLayoutId id="2147483917" r:id="rId21"/>
    <p:sldLayoutId id="2147483902" r:id="rId22"/>
    <p:sldLayoutId id="2147483903" r:id="rId23"/>
    <p:sldLayoutId id="2147483904" r:id="rId24"/>
    <p:sldLayoutId id="2147483905"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microsoft.com/office/2007/relationships/hdphoto" Target="../media/hdphoto21.wdp"/><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hdphoto" Target="../media/hdphoto22.wdp"/><Relationship Id="rId7" Type="http://schemas.microsoft.com/office/2007/relationships/hdphoto" Target="../media/hdphoto24.wdp"/><Relationship Id="rId2" Type="http://schemas.openxmlformats.org/officeDocument/2006/relationships/image" Target="../media/image20.png"/><Relationship Id="rId1" Type="http://schemas.openxmlformats.org/officeDocument/2006/relationships/slideLayout" Target="../slideLayouts/slideLayout26.xml"/><Relationship Id="rId6" Type="http://schemas.openxmlformats.org/officeDocument/2006/relationships/image" Target="../media/image22.png"/><Relationship Id="rId5" Type="http://schemas.microsoft.com/office/2007/relationships/hdphoto" Target="../media/hdphoto23.wdp"/><Relationship Id="rId4" Type="http://schemas.openxmlformats.org/officeDocument/2006/relationships/image" Target="../media/image21.png"/><Relationship Id="rId9" Type="http://schemas.microsoft.com/office/2007/relationships/hdphoto" Target="../media/hdphoto25.wdp"/></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250.png"/><Relationship Id="rId5" Type="http://schemas.openxmlformats.org/officeDocument/2006/relationships/customXml" Target="../ink/ink1.xml"/><Relationship Id="rId4" Type="http://schemas.microsoft.com/office/2007/relationships/hdphoto" Target="../media/hdphoto26.wdp"/></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emf"/></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34.png"/><Relationship Id="rId4" Type="http://schemas.microsoft.com/office/2007/relationships/hdphoto" Target="../media/hdphoto27.wdp"/></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emf"/></Relationships>
</file>

<file path=ppt/slides/_rels/slide1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6.xml"/><Relationship Id="rId4" Type="http://schemas.openxmlformats.org/officeDocument/2006/relationships/hyperlink" Target="http://news.bbc.co.uk/1/hi/health/131744.st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94A16-95E7-93CD-44B2-E98E9FD7C83B}"/>
              </a:ext>
            </a:extLst>
          </p:cNvPr>
          <p:cNvSpPr>
            <a:spLocks noGrp="1"/>
          </p:cNvSpPr>
          <p:nvPr>
            <p:ph type="title"/>
          </p:nvPr>
        </p:nvSpPr>
        <p:spPr>
          <a:xfrm>
            <a:off x="278502" y="1329553"/>
            <a:ext cx="6226208" cy="1563010"/>
          </a:xfrm>
        </p:spPr>
        <p:txBody>
          <a:bodyPr/>
          <a:lstStyle/>
          <a:p>
            <a:r>
              <a:rPr lang="en-GB" sz="4000" b="0" i="0" cap="none" dirty="0">
                <a:solidFill>
                  <a:srgbClr val="000000"/>
                </a:solidFill>
                <a:effectLst/>
                <a:latin typeface="+mn-lt"/>
              </a:rPr>
              <a:t>Come to Daddy:</a:t>
            </a:r>
            <a:endParaRPr lang="en-GB" sz="4000" cap="none" dirty="0">
              <a:latin typeface="+mn-lt"/>
            </a:endParaRPr>
          </a:p>
        </p:txBody>
      </p:sp>
      <p:sp>
        <p:nvSpPr>
          <p:cNvPr id="4" name="Text Placeholder 3">
            <a:extLst>
              <a:ext uri="{FF2B5EF4-FFF2-40B4-BE49-F238E27FC236}">
                <a16:creationId xmlns:a16="http://schemas.microsoft.com/office/drawing/2014/main" id="{2FD8EC40-27EC-4387-6ED2-F3C68CDB6561}"/>
              </a:ext>
            </a:extLst>
          </p:cNvPr>
          <p:cNvSpPr>
            <a:spLocks noGrp="1"/>
          </p:cNvSpPr>
          <p:nvPr>
            <p:ph type="body" sz="quarter" idx="13"/>
          </p:nvPr>
        </p:nvSpPr>
        <p:spPr>
          <a:xfrm>
            <a:off x="413265" y="2892563"/>
            <a:ext cx="5353690" cy="1563010"/>
          </a:xfrm>
        </p:spPr>
        <p:txBody>
          <a:bodyPr/>
          <a:lstStyle/>
          <a:p>
            <a:r>
              <a:rPr lang="en-GB" sz="3200" dirty="0">
                <a:solidFill>
                  <a:srgbClr val="000000"/>
                </a:solidFill>
              </a:rPr>
              <a:t>‘Fingerprints’ of </a:t>
            </a:r>
            <a:r>
              <a:rPr lang="en-GB" sz="3200" dirty="0" err="1">
                <a:solidFill>
                  <a:srgbClr val="000000"/>
                </a:solidFill>
              </a:rPr>
              <a:t>Familiality</a:t>
            </a:r>
            <a:r>
              <a:rPr lang="en-GB" sz="3200" dirty="0">
                <a:solidFill>
                  <a:srgbClr val="000000"/>
                </a:solidFill>
              </a:rPr>
              <a:t> in Thatcher’s Britain</a:t>
            </a:r>
            <a:endParaRPr lang="en-GB" sz="3200" dirty="0"/>
          </a:p>
        </p:txBody>
      </p:sp>
      <p:sp>
        <p:nvSpPr>
          <p:cNvPr id="5" name="Text Placeholder 4">
            <a:extLst>
              <a:ext uri="{FF2B5EF4-FFF2-40B4-BE49-F238E27FC236}">
                <a16:creationId xmlns:a16="http://schemas.microsoft.com/office/drawing/2014/main" id="{39F3D175-242C-01A6-057D-C56573A56851}"/>
              </a:ext>
            </a:extLst>
          </p:cNvPr>
          <p:cNvSpPr>
            <a:spLocks noGrp="1"/>
          </p:cNvSpPr>
          <p:nvPr>
            <p:ph type="body" sz="quarter" idx="14"/>
          </p:nvPr>
        </p:nvSpPr>
        <p:spPr>
          <a:xfrm>
            <a:off x="413266" y="5373385"/>
            <a:ext cx="4366697" cy="834376"/>
          </a:xfrm>
        </p:spPr>
        <p:txBody>
          <a:bodyPr/>
          <a:lstStyle/>
          <a:p>
            <a:r>
              <a:rPr lang="en-GB" dirty="0"/>
              <a:t>Roberta Bivins </a:t>
            </a:r>
          </a:p>
          <a:p>
            <a:r>
              <a:rPr lang="en-GB" dirty="0"/>
              <a:t>Centre for the History of Medicine University of Warwick</a:t>
            </a:r>
          </a:p>
        </p:txBody>
      </p:sp>
      <p:pic>
        <p:nvPicPr>
          <p:cNvPr id="9" name="Picture Placeholder 8" descr="A box of dna test&#10;&#10;AI-generated content may be incorrect.">
            <a:extLst>
              <a:ext uri="{FF2B5EF4-FFF2-40B4-BE49-F238E27FC236}">
                <a16:creationId xmlns:a16="http://schemas.microsoft.com/office/drawing/2014/main" id="{A7F031BD-6D01-CFE0-AFAF-AE7ED9887F79}"/>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42"/>
          <a:stretch/>
        </p:blipFill>
        <p:spPr>
          <a:xfrm>
            <a:off x="4599296" y="0"/>
            <a:ext cx="7592704" cy="6858000"/>
          </a:xfrm>
        </p:spPr>
      </p:pic>
    </p:spTree>
    <p:extLst>
      <p:ext uri="{BB962C8B-B14F-4D97-AF65-F5344CB8AC3E}">
        <p14:creationId xmlns:p14="http://schemas.microsoft.com/office/powerpoint/2010/main" val="3761741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402C2-47E6-A62C-DFB5-E8EBAD93456C}"/>
              </a:ext>
            </a:extLst>
          </p:cNvPr>
          <p:cNvSpPr>
            <a:spLocks noGrp="1"/>
          </p:cNvSpPr>
          <p:nvPr>
            <p:ph type="title"/>
          </p:nvPr>
        </p:nvSpPr>
        <p:spPr>
          <a:xfrm>
            <a:off x="214412" y="95753"/>
            <a:ext cx="7841417" cy="512927"/>
          </a:xfrm>
        </p:spPr>
        <p:txBody>
          <a:bodyPr/>
          <a:lstStyle/>
          <a:p>
            <a:r>
              <a:rPr lang="en-GB" dirty="0"/>
              <a:t>Genetics, Identity and Parenthood in an age of certainty</a:t>
            </a:r>
          </a:p>
        </p:txBody>
      </p:sp>
      <p:sp>
        <p:nvSpPr>
          <p:cNvPr id="7" name="Text Placeholder 6">
            <a:extLst>
              <a:ext uri="{FF2B5EF4-FFF2-40B4-BE49-F238E27FC236}">
                <a16:creationId xmlns:a16="http://schemas.microsoft.com/office/drawing/2014/main" id="{F7A24FB4-26FC-A209-6F39-51CBB304D859}"/>
              </a:ext>
            </a:extLst>
          </p:cNvPr>
          <p:cNvSpPr>
            <a:spLocks noGrp="1"/>
          </p:cNvSpPr>
          <p:nvPr>
            <p:ph type="body" sz="quarter" idx="12"/>
          </p:nvPr>
        </p:nvSpPr>
        <p:spPr>
          <a:xfrm>
            <a:off x="215167" y="608680"/>
            <a:ext cx="7840662" cy="508000"/>
          </a:xfrm>
        </p:spPr>
        <p:txBody>
          <a:bodyPr/>
          <a:lstStyle/>
          <a:p>
            <a:r>
              <a:rPr lang="en-GB" dirty="0"/>
              <a:t>The legal framework in Britain before 1991</a:t>
            </a:r>
          </a:p>
          <a:p>
            <a:endParaRPr lang="en-GB" dirty="0"/>
          </a:p>
        </p:txBody>
      </p:sp>
      <p:sp>
        <p:nvSpPr>
          <p:cNvPr id="6" name="Text Placeholder 5">
            <a:extLst>
              <a:ext uri="{FF2B5EF4-FFF2-40B4-BE49-F238E27FC236}">
                <a16:creationId xmlns:a16="http://schemas.microsoft.com/office/drawing/2014/main" id="{76D098A3-6616-DBAA-7376-6913908DE746}"/>
              </a:ext>
            </a:extLst>
          </p:cNvPr>
          <p:cNvSpPr>
            <a:spLocks noGrp="1"/>
          </p:cNvSpPr>
          <p:nvPr>
            <p:ph sz="quarter" idx="17"/>
          </p:nvPr>
        </p:nvSpPr>
        <p:spPr>
          <a:xfrm>
            <a:off x="4471813" y="1349917"/>
            <a:ext cx="6247599" cy="5538059"/>
          </a:xfrm>
        </p:spPr>
        <p:txBody>
          <a:bodyPr/>
          <a:lstStyle/>
          <a:p>
            <a:r>
              <a:rPr lang="en-GB" b="1" dirty="0"/>
              <a:t>Filius nullius  and ‘mater semper </a:t>
            </a:r>
            <a:r>
              <a:rPr lang="en-GB" b="1" dirty="0" err="1"/>
              <a:t>certa</a:t>
            </a:r>
            <a:r>
              <a:rPr lang="en-GB" b="1" dirty="0"/>
              <a:t> </a:t>
            </a:r>
            <a:r>
              <a:rPr lang="en-GB" b="1" dirty="0" err="1"/>
              <a:t>est</a:t>
            </a:r>
            <a:r>
              <a:rPr lang="en-GB" b="1" dirty="0"/>
              <a:t>’</a:t>
            </a:r>
            <a:r>
              <a:rPr lang="en-GB" dirty="0"/>
              <a:t>: paternal ‘custody an</a:t>
            </a:r>
            <a:r>
              <a:rPr lang="en-GB" dirty="0">
                <a:solidFill>
                  <a:schemeClr val="bg1">
                    <a:lumMod val="95000"/>
                  </a:schemeClr>
                </a:solidFill>
              </a:rPr>
              <a:t>d </a:t>
            </a:r>
            <a:r>
              <a:rPr lang="en-GB" dirty="0"/>
              <a:t>control’ the protected norm except in cases of ‘bastardy’ – ‘fathers</a:t>
            </a:r>
            <a:r>
              <a:rPr lang="en-GB" dirty="0">
                <a:solidFill>
                  <a:schemeClr val="bg1">
                    <a:lumMod val="95000"/>
                  </a:schemeClr>
                </a:solidFill>
              </a:rPr>
              <a:t>’ rights </a:t>
            </a:r>
            <a:r>
              <a:rPr lang="en-GB" dirty="0"/>
              <a:t>negated the possibility of mothers’ rights’ (de Manneville vs de Manneville, 1804).</a:t>
            </a:r>
          </a:p>
          <a:p>
            <a:r>
              <a:rPr lang="en-GB" b="1" dirty="0"/>
              <a:t>1834 New Poor Law strips paupers of key parental rights</a:t>
            </a:r>
            <a:r>
              <a:rPr lang="en-GB" dirty="0"/>
              <a:t>, fearing ‘hereditary pauperism’ and enabling state ‘custody and control’ that also subordinated (poor) children’s welfare to welfare of the state. ‘Bastardy Clause’ de facto dilutes responsibility of fathers to illegitimate children</a:t>
            </a:r>
          </a:p>
          <a:p>
            <a:r>
              <a:rPr lang="en-GB" b="1" dirty="0"/>
              <a:t>Late 19</a:t>
            </a:r>
            <a:r>
              <a:rPr lang="en-GB" b="1" baseline="30000" dirty="0"/>
              <a:t>th</a:t>
            </a:r>
            <a:r>
              <a:rPr lang="en-GB" b="1" dirty="0"/>
              <a:t> and early 20</a:t>
            </a:r>
            <a:r>
              <a:rPr lang="en-GB" b="1" baseline="30000" dirty="0"/>
              <a:t>th</a:t>
            </a:r>
            <a:r>
              <a:rPr lang="en-GB" b="1" dirty="0"/>
              <a:t> c. guardianship laws </a:t>
            </a:r>
            <a:r>
              <a:rPr lang="en-GB" dirty="0"/>
              <a:t>create a </a:t>
            </a:r>
            <a:r>
              <a:rPr lang="en-GB" b="1" dirty="0"/>
              <a:t>judicial duty to child welfare</a:t>
            </a:r>
            <a:r>
              <a:rPr lang="en-GB" dirty="0"/>
              <a:t>).</a:t>
            </a:r>
          </a:p>
          <a:p>
            <a:r>
              <a:rPr lang="en-GB" b="1" dirty="0"/>
              <a:t>1973</a:t>
            </a:r>
            <a:r>
              <a:rPr lang="en-GB" dirty="0"/>
              <a:t> Parental equality in matters of custody and control finally established.</a:t>
            </a:r>
          </a:p>
          <a:p>
            <a:r>
              <a:rPr lang="en-GB" b="1" dirty="0"/>
              <a:t>1987</a:t>
            </a:r>
            <a:r>
              <a:rPr lang="en-GB" dirty="0"/>
              <a:t> legal equalisation of ‘legitimate’ and ‘illegitimate’ (citizen) children (but not  completely for citizenship purposes until 2025)</a:t>
            </a:r>
          </a:p>
          <a:p>
            <a:r>
              <a:rPr lang="en-GB" b="1" dirty="0"/>
              <a:t>1990</a:t>
            </a:r>
            <a:r>
              <a:rPr lang="en-GB" dirty="0"/>
              <a:t> Social  Security Act enables DSS to claw income support costs back from non-resident parent</a:t>
            </a:r>
          </a:p>
          <a:p>
            <a:r>
              <a:rPr lang="en-GB" b="1" dirty="0"/>
              <a:t>1991</a:t>
            </a:r>
            <a:r>
              <a:rPr lang="en-GB" dirty="0"/>
              <a:t> Child Support Act establishes Child Support Agency (CSA)</a:t>
            </a:r>
          </a:p>
          <a:p>
            <a:r>
              <a:rPr lang="en-GB" b="1" dirty="0"/>
              <a:t>1995</a:t>
            </a:r>
            <a:r>
              <a:rPr lang="en-GB" dirty="0"/>
              <a:t>: CSA empowered to use DNA to claw back mothers’ income support from ‘feckless fathers’</a:t>
            </a:r>
          </a:p>
          <a:p>
            <a:endParaRPr lang="en-GB" dirty="0"/>
          </a:p>
          <a:p>
            <a:endParaRPr lang="en-GB" dirty="0"/>
          </a:p>
          <a:p>
            <a:r>
              <a:rPr lang="en-GB" dirty="0"/>
              <a:t>     </a:t>
            </a:r>
          </a:p>
          <a:p>
            <a:endParaRPr lang="en-GB" dirty="0"/>
          </a:p>
          <a:p>
            <a:endParaRPr lang="en-GB" dirty="0"/>
          </a:p>
        </p:txBody>
      </p:sp>
      <p:sp>
        <p:nvSpPr>
          <p:cNvPr id="8" name="Text Placeholder 7">
            <a:extLst>
              <a:ext uri="{FF2B5EF4-FFF2-40B4-BE49-F238E27FC236}">
                <a16:creationId xmlns:a16="http://schemas.microsoft.com/office/drawing/2014/main" id="{635B67EE-A1F1-6211-18B4-2563A9A1FA97}"/>
              </a:ext>
            </a:extLst>
          </p:cNvPr>
          <p:cNvSpPr>
            <a:spLocks noGrp="1"/>
          </p:cNvSpPr>
          <p:nvPr>
            <p:ph type="body" sz="quarter" idx="14"/>
          </p:nvPr>
        </p:nvSpPr>
        <p:spPr>
          <a:xfrm>
            <a:off x="214412" y="968934"/>
            <a:ext cx="3721538" cy="508000"/>
          </a:xfrm>
        </p:spPr>
        <p:txBody>
          <a:bodyPr/>
          <a:lstStyle/>
          <a:p>
            <a:r>
              <a:rPr lang="en-GB" dirty="0"/>
              <a:t>Parenthood and Citizenship</a:t>
            </a:r>
          </a:p>
        </p:txBody>
      </p:sp>
      <p:sp>
        <p:nvSpPr>
          <p:cNvPr id="10" name="Content Placeholder 9">
            <a:extLst>
              <a:ext uri="{FF2B5EF4-FFF2-40B4-BE49-F238E27FC236}">
                <a16:creationId xmlns:a16="http://schemas.microsoft.com/office/drawing/2014/main" id="{020818A2-4C00-D1F6-1028-9FC800C1CD26}"/>
              </a:ext>
            </a:extLst>
          </p:cNvPr>
          <p:cNvSpPr>
            <a:spLocks noGrp="1"/>
          </p:cNvSpPr>
          <p:nvPr>
            <p:ph sz="quarter" idx="18"/>
          </p:nvPr>
        </p:nvSpPr>
        <p:spPr>
          <a:xfrm>
            <a:off x="129542" y="1328434"/>
            <a:ext cx="4257401" cy="5433813"/>
          </a:xfrm>
        </p:spPr>
        <p:txBody>
          <a:bodyPr/>
          <a:lstStyle/>
          <a:p>
            <a:r>
              <a:rPr lang="en-GB" b="1" dirty="0"/>
              <a:t>Pre-1914 Nationality descends to infants from fathers </a:t>
            </a:r>
            <a:r>
              <a:rPr lang="en-GB" dirty="0"/>
              <a:t>in the case of marriage, and from mothers only in the absence of marriage. </a:t>
            </a:r>
            <a:r>
              <a:rPr lang="en-GB" b="1" dirty="0"/>
              <a:t>Children born in British Isles treated </a:t>
            </a:r>
            <a:r>
              <a:rPr lang="en-GB" b="1" i="1" dirty="0"/>
              <a:t>jus soli.</a:t>
            </a:r>
          </a:p>
          <a:p>
            <a:r>
              <a:rPr lang="en-GB" b="1" dirty="0"/>
              <a:t>1914-22</a:t>
            </a:r>
            <a:r>
              <a:rPr lang="en-GB" dirty="0"/>
              <a:t> Transmission of subject status along </a:t>
            </a:r>
            <a:r>
              <a:rPr lang="en-GB" b="1" dirty="0"/>
              <a:t>legitimate male </a:t>
            </a:r>
            <a:r>
              <a:rPr lang="en-GB" dirty="0"/>
              <a:t>line for Britons born overseas</a:t>
            </a:r>
          </a:p>
          <a:p>
            <a:r>
              <a:rPr lang="en-GB" b="1" dirty="0"/>
              <a:t>1948-1981 Gradual development of UK citizenship </a:t>
            </a:r>
            <a:r>
              <a:rPr lang="en-GB" dirty="0"/>
              <a:t>linked inheritance of citizenship </a:t>
            </a:r>
            <a:r>
              <a:rPr lang="en-GB" i="1" dirty="0"/>
              <a:t>from legitimate fathers </a:t>
            </a:r>
            <a:r>
              <a:rPr lang="en-GB" dirty="0"/>
              <a:t>with marriage; and right of abode with financial provision. </a:t>
            </a:r>
          </a:p>
          <a:p>
            <a:r>
              <a:rPr lang="en-GB" b="1" dirty="0"/>
              <a:t>1981</a:t>
            </a:r>
            <a:r>
              <a:rPr lang="en-GB" dirty="0"/>
              <a:t> British mothers gain right to pass on nationality to children born overseas </a:t>
            </a:r>
          </a:p>
          <a:p>
            <a:r>
              <a:rPr lang="en-GB" b="1" dirty="0"/>
              <a:t>1981</a:t>
            </a:r>
            <a:r>
              <a:rPr lang="en-GB" dirty="0"/>
              <a:t> ‘Fatherhood’ for transmission of nationality assigned to the husband of the mother at the time of child’s birth. </a:t>
            </a:r>
            <a:endParaRPr lang="en-GB" i="1" dirty="0"/>
          </a:p>
          <a:p>
            <a:r>
              <a:rPr lang="en-GB" b="1" dirty="0"/>
              <a:t>1983</a:t>
            </a:r>
            <a:r>
              <a:rPr lang="en-GB" i="1" dirty="0"/>
              <a:t> Jus soli </a:t>
            </a:r>
            <a:r>
              <a:rPr lang="en-GB" dirty="0"/>
              <a:t>replaced by </a:t>
            </a:r>
            <a:r>
              <a:rPr lang="en-GB" i="1" dirty="0"/>
              <a:t>jus sanguinis</a:t>
            </a:r>
          </a:p>
          <a:p>
            <a:r>
              <a:rPr lang="en-GB" b="1" dirty="0"/>
              <a:t>Only in 21</a:t>
            </a:r>
            <a:r>
              <a:rPr lang="en-GB" b="1" baseline="30000" dirty="0"/>
              <a:t>st</a:t>
            </a:r>
            <a:r>
              <a:rPr lang="en-GB" b="1" dirty="0"/>
              <a:t> c. </a:t>
            </a:r>
            <a:r>
              <a:rPr lang="en-GB" dirty="0"/>
              <a:t>do illegitimate children born abroad to UK fathers gain citizenship by birth </a:t>
            </a:r>
            <a:r>
              <a:rPr lang="en-GB" b="1" dirty="0"/>
              <a:t>if</a:t>
            </a:r>
            <a:r>
              <a:rPr lang="en-GB" dirty="0"/>
              <a:t> paternity can be proven.</a:t>
            </a:r>
          </a:p>
          <a:p>
            <a:endParaRPr lang="en-GB" dirty="0"/>
          </a:p>
          <a:p>
            <a:endParaRPr lang="en-GB" dirty="0"/>
          </a:p>
        </p:txBody>
      </p:sp>
      <p:sp>
        <p:nvSpPr>
          <p:cNvPr id="9" name="Text Placeholder 8">
            <a:extLst>
              <a:ext uri="{FF2B5EF4-FFF2-40B4-BE49-F238E27FC236}">
                <a16:creationId xmlns:a16="http://schemas.microsoft.com/office/drawing/2014/main" id="{D6DEAF39-2B7A-0491-EFE5-9261183EAFDD}"/>
              </a:ext>
            </a:extLst>
          </p:cNvPr>
          <p:cNvSpPr>
            <a:spLocks noGrp="1"/>
          </p:cNvSpPr>
          <p:nvPr>
            <p:ph type="body" sz="quarter" idx="16"/>
          </p:nvPr>
        </p:nvSpPr>
        <p:spPr>
          <a:xfrm>
            <a:off x="4522149" y="1045466"/>
            <a:ext cx="3804995" cy="282968"/>
          </a:xfrm>
        </p:spPr>
        <p:txBody>
          <a:bodyPr/>
          <a:lstStyle/>
          <a:p>
            <a:r>
              <a:rPr lang="en-GB" dirty="0"/>
              <a:t>Parenthood and ‘Custody and Control’</a:t>
            </a:r>
          </a:p>
        </p:txBody>
      </p:sp>
      <p:sp>
        <p:nvSpPr>
          <p:cNvPr id="4" name="Slide Number Placeholder 3">
            <a:extLst>
              <a:ext uri="{FF2B5EF4-FFF2-40B4-BE49-F238E27FC236}">
                <a16:creationId xmlns:a16="http://schemas.microsoft.com/office/drawing/2014/main" id="{399A7AD1-312C-6702-7724-5A088F7C8C29}"/>
              </a:ext>
            </a:extLst>
          </p:cNvPr>
          <p:cNvSpPr>
            <a:spLocks noGrp="1"/>
          </p:cNvSpPr>
          <p:nvPr>
            <p:ph type="sldNum" sz="quarter" idx="11"/>
          </p:nvPr>
        </p:nvSpPr>
        <p:spPr/>
        <p:txBody>
          <a:bodyPr/>
          <a:lstStyle/>
          <a:p>
            <a:fld id="{E8F1A65C-595C-4736-BF40-F7D31E789466}" type="slidenum">
              <a:rPr lang="en-GB" smtClean="0"/>
              <a:pPr/>
              <a:t>2</a:t>
            </a:fld>
            <a:endParaRPr lang="en-GB" dirty="0"/>
          </a:p>
        </p:txBody>
      </p:sp>
    </p:spTree>
    <p:extLst>
      <p:ext uri="{BB962C8B-B14F-4D97-AF65-F5344CB8AC3E}">
        <p14:creationId xmlns:p14="http://schemas.microsoft.com/office/powerpoint/2010/main" val="882892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1C30-3594-9DE3-DC09-517D44532654}"/>
              </a:ext>
            </a:extLst>
          </p:cNvPr>
          <p:cNvSpPr>
            <a:spLocks noGrp="1"/>
          </p:cNvSpPr>
          <p:nvPr>
            <p:ph type="title"/>
          </p:nvPr>
        </p:nvSpPr>
        <p:spPr>
          <a:xfrm>
            <a:off x="413960" y="58560"/>
            <a:ext cx="7841417" cy="512927"/>
          </a:xfrm>
        </p:spPr>
        <p:txBody>
          <a:bodyPr/>
          <a:lstStyle/>
          <a:p>
            <a:r>
              <a:rPr lang="en-GB" sz="2400" dirty="0"/>
              <a:t>The Risks and Benefits of Certainty</a:t>
            </a:r>
            <a:endParaRPr lang="en-GB" dirty="0"/>
          </a:p>
        </p:txBody>
      </p:sp>
      <p:sp>
        <p:nvSpPr>
          <p:cNvPr id="3" name="Footer Placeholder 2">
            <a:extLst>
              <a:ext uri="{FF2B5EF4-FFF2-40B4-BE49-F238E27FC236}">
                <a16:creationId xmlns:a16="http://schemas.microsoft.com/office/drawing/2014/main" id="{24B8A6AB-DD05-1AD1-705D-B300B936DB4B}"/>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3059FC9F-BA58-4690-2DF4-78EF986D9B7D}"/>
              </a:ext>
            </a:extLst>
          </p:cNvPr>
          <p:cNvSpPr>
            <a:spLocks noGrp="1"/>
          </p:cNvSpPr>
          <p:nvPr>
            <p:ph type="sldNum" sz="quarter" idx="11"/>
          </p:nvPr>
        </p:nvSpPr>
        <p:spPr/>
        <p:txBody>
          <a:bodyPr/>
          <a:lstStyle/>
          <a:p>
            <a:fld id="{E8F1A65C-595C-4736-BF40-F7D31E789466}" type="slidenum">
              <a:rPr lang="en-GB" smtClean="0"/>
              <a:pPr/>
              <a:t>3</a:t>
            </a:fld>
            <a:endParaRPr lang="en-GB" dirty="0"/>
          </a:p>
        </p:txBody>
      </p:sp>
      <p:sp>
        <p:nvSpPr>
          <p:cNvPr id="5" name="Text Placeholder 4">
            <a:extLst>
              <a:ext uri="{FF2B5EF4-FFF2-40B4-BE49-F238E27FC236}">
                <a16:creationId xmlns:a16="http://schemas.microsoft.com/office/drawing/2014/main" id="{3FC80761-6245-2AD5-BCA6-42073D954480}"/>
              </a:ext>
            </a:extLst>
          </p:cNvPr>
          <p:cNvSpPr>
            <a:spLocks noGrp="1"/>
          </p:cNvSpPr>
          <p:nvPr>
            <p:ph type="body" sz="quarter" idx="12"/>
          </p:nvPr>
        </p:nvSpPr>
        <p:spPr>
          <a:xfrm>
            <a:off x="414338" y="693026"/>
            <a:ext cx="5473381" cy="342220"/>
          </a:xfrm>
        </p:spPr>
        <p:txBody>
          <a:bodyPr/>
          <a:lstStyle/>
          <a:p>
            <a:r>
              <a:rPr lang="en-GB" dirty="0"/>
              <a:t>DNA profiling and the </a:t>
            </a:r>
            <a:r>
              <a:rPr lang="en-GB" dirty="0" err="1"/>
              <a:t>biologisation</a:t>
            </a:r>
            <a:r>
              <a:rPr lang="en-GB" dirty="0"/>
              <a:t> of (racialised) kinship</a:t>
            </a:r>
          </a:p>
        </p:txBody>
      </p:sp>
      <p:sp>
        <p:nvSpPr>
          <p:cNvPr id="7" name="Text Placeholder 6">
            <a:extLst>
              <a:ext uri="{FF2B5EF4-FFF2-40B4-BE49-F238E27FC236}">
                <a16:creationId xmlns:a16="http://schemas.microsoft.com/office/drawing/2014/main" id="{02DCC2FE-04B6-2E70-5524-991E67523B34}"/>
              </a:ext>
            </a:extLst>
          </p:cNvPr>
          <p:cNvSpPr>
            <a:spLocks noGrp="1"/>
          </p:cNvSpPr>
          <p:nvPr>
            <p:ph type="body" sz="quarter" idx="14"/>
          </p:nvPr>
        </p:nvSpPr>
        <p:spPr>
          <a:xfrm>
            <a:off x="413582" y="1436311"/>
            <a:ext cx="3822155" cy="365125"/>
          </a:xfrm>
        </p:spPr>
        <p:txBody>
          <a:bodyPr/>
          <a:lstStyle/>
          <a:p>
            <a:pPr algn="l">
              <a:lnSpc>
                <a:spcPct val="100000"/>
              </a:lnSpc>
              <a:spcBef>
                <a:spcPts val="0"/>
              </a:spcBef>
            </a:pPr>
            <a:r>
              <a:rPr lang="en-GB" kern="0" dirty="0"/>
              <a:t>Inequalities and ‘imperial suspicion’</a:t>
            </a:r>
            <a:endParaRPr lang="en-GB" dirty="0"/>
          </a:p>
        </p:txBody>
      </p:sp>
      <p:sp>
        <p:nvSpPr>
          <p:cNvPr id="8" name="Content Placeholder 7">
            <a:extLst>
              <a:ext uri="{FF2B5EF4-FFF2-40B4-BE49-F238E27FC236}">
                <a16:creationId xmlns:a16="http://schemas.microsoft.com/office/drawing/2014/main" id="{79B772CB-63B1-32AE-61E2-09C177A2F4B0}"/>
              </a:ext>
            </a:extLst>
          </p:cNvPr>
          <p:cNvSpPr>
            <a:spLocks noGrp="1"/>
          </p:cNvSpPr>
          <p:nvPr>
            <p:ph sz="quarter" idx="18"/>
          </p:nvPr>
        </p:nvSpPr>
        <p:spPr>
          <a:xfrm>
            <a:off x="326802" y="2036733"/>
            <a:ext cx="3721538" cy="3830457"/>
          </a:xfrm>
        </p:spPr>
        <p:txBody>
          <a:bodyPr/>
          <a:lstStyle/>
          <a:p>
            <a:pPr marL="0" indent="0">
              <a:buNone/>
            </a:pPr>
            <a:r>
              <a:rPr lang="en-GB" sz="1600" dirty="0">
                <a:latin typeface="+mn-lt"/>
              </a:rPr>
              <a:t>A Bangladeshi man, settled here for 20 years and now a full British citizen, experiences a two year delay in the processing of his wife and children’s application to join him only to have it eventually refused because the High Commission officer does not believe that his family is related to him as he claims. </a:t>
            </a:r>
            <a:r>
              <a:rPr lang="en-GB" sz="1600" dirty="0">
                <a:solidFill>
                  <a:srgbClr val="FF0000"/>
                </a:solidFill>
                <a:latin typeface="+mn-lt"/>
              </a:rPr>
              <a:t>Yet an EEC national, working in the UK for perhaps even only a matter of months, has little difficulty in obtaining a residence permit for children, spouse (male or female) and even grandparents</a:t>
            </a:r>
            <a:r>
              <a:rPr lang="en-GB" sz="1600" dirty="0">
                <a:latin typeface="+mn-lt"/>
              </a:rPr>
              <a:t>.’</a:t>
            </a:r>
          </a:p>
          <a:p>
            <a:pPr marL="0" indent="0" algn="r">
              <a:buNone/>
            </a:pPr>
            <a:r>
              <a:rPr lang="en-GB" sz="1600" dirty="0">
                <a:latin typeface="+mn-lt"/>
              </a:rPr>
              <a:t>Nony </a:t>
            </a:r>
            <a:r>
              <a:rPr lang="en-GB" sz="1600" dirty="0" err="1">
                <a:latin typeface="+mn-lt"/>
              </a:rPr>
              <a:t>Ardill</a:t>
            </a:r>
            <a:r>
              <a:rPr lang="en-GB" sz="1600" dirty="0">
                <a:latin typeface="+mn-lt"/>
              </a:rPr>
              <a:t>, North Islington Law Centre, 1983</a:t>
            </a:r>
          </a:p>
          <a:p>
            <a:endParaRPr lang="en-GB" dirty="0"/>
          </a:p>
        </p:txBody>
      </p:sp>
      <p:sp>
        <p:nvSpPr>
          <p:cNvPr id="9" name="Text Placeholder 8">
            <a:extLst>
              <a:ext uri="{FF2B5EF4-FFF2-40B4-BE49-F238E27FC236}">
                <a16:creationId xmlns:a16="http://schemas.microsoft.com/office/drawing/2014/main" id="{645227AF-581F-418A-2501-87BAA22B4EA8}"/>
              </a:ext>
            </a:extLst>
          </p:cNvPr>
          <p:cNvSpPr>
            <a:spLocks noGrp="1"/>
          </p:cNvSpPr>
          <p:nvPr>
            <p:ph type="body" sz="quarter" idx="16"/>
          </p:nvPr>
        </p:nvSpPr>
        <p:spPr>
          <a:xfrm>
            <a:off x="4536616" y="1436311"/>
            <a:ext cx="4885820" cy="508000"/>
          </a:xfrm>
        </p:spPr>
        <p:txBody>
          <a:bodyPr/>
          <a:lstStyle/>
          <a:p>
            <a:r>
              <a:rPr lang="en-GB" dirty="0"/>
              <a:t>Driven to DNA: betting on ‘certainty’</a:t>
            </a:r>
          </a:p>
        </p:txBody>
      </p:sp>
      <p:sp>
        <p:nvSpPr>
          <p:cNvPr id="18" name="TextBox 17">
            <a:extLst>
              <a:ext uri="{FF2B5EF4-FFF2-40B4-BE49-F238E27FC236}">
                <a16:creationId xmlns:a16="http://schemas.microsoft.com/office/drawing/2014/main" id="{ED65F59F-C5E3-9869-AFA4-13EB6C624AAF}"/>
              </a:ext>
            </a:extLst>
          </p:cNvPr>
          <p:cNvSpPr txBox="1"/>
          <p:nvPr/>
        </p:nvSpPr>
        <p:spPr>
          <a:xfrm>
            <a:off x="9840686" y="2645229"/>
            <a:ext cx="914400" cy="914400"/>
          </a:xfrm>
          <a:prstGeom prst="rect">
            <a:avLst/>
          </a:prstGeom>
          <a:noFill/>
        </p:spPr>
        <p:txBody>
          <a:bodyPr wrap="none" rtlCol="0">
            <a:noAutofit/>
          </a:bodyPr>
          <a:lstStyle/>
          <a:p>
            <a:pPr algn="l">
              <a:lnSpc>
                <a:spcPct val="100000"/>
              </a:lnSpc>
              <a:spcBef>
                <a:spcPts val="0"/>
              </a:spcBef>
              <a:spcAft>
                <a:spcPts val="800"/>
              </a:spcAft>
            </a:pPr>
            <a:endParaRPr lang="en-GB" dirty="0"/>
          </a:p>
        </p:txBody>
      </p:sp>
      <p:pic>
        <p:nvPicPr>
          <p:cNvPr id="6" name="Content Placeholder 9" descr="A cartoon of an Asian person facing an immirgation officer armed with a sword labelled DNA Fingerprinting. In the next frame, the Asian person is walking past the immigration officer, who has dropped his bloody sword. The blood is dripping from his own hand.&#10;&#10;">
            <a:extLst>
              <a:ext uri="{FF2B5EF4-FFF2-40B4-BE49-F238E27FC236}">
                <a16:creationId xmlns:a16="http://schemas.microsoft.com/office/drawing/2014/main" id="{9794968E-D727-0F87-AADF-A8AAB5B896D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36616" y="1996534"/>
            <a:ext cx="3290567" cy="3870656"/>
          </a:xfrm>
          <a:prstGeom prst="rect">
            <a:avLst/>
          </a:prstGeom>
        </p:spPr>
      </p:pic>
      <p:pic>
        <p:nvPicPr>
          <p:cNvPr id="10" name="Picture 9" descr="A poster with dna strands&#10;&#10;AI-generated content may be incorrect.">
            <a:extLst>
              <a:ext uri="{FF2B5EF4-FFF2-40B4-BE49-F238E27FC236}">
                <a16:creationId xmlns:a16="http://schemas.microsoft.com/office/drawing/2014/main" id="{2FA70203-8B8B-D077-0D44-0A0FC288A270}"/>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colorTemperature colorTemp="7200"/>
                    </a14:imgEffect>
                    <a14:imgEffect>
                      <a14:saturation sat="66000"/>
                    </a14:imgEffect>
                  </a14:imgLayer>
                </a14:imgProps>
              </a:ext>
              <a:ext uri="{28A0092B-C50C-407E-A947-70E740481C1C}">
                <a14:useLocalDpi xmlns:a14="http://schemas.microsoft.com/office/drawing/2010/main"/>
              </a:ext>
            </a:extLst>
          </a:blip>
          <a:stretch>
            <a:fillRect/>
          </a:stretch>
        </p:blipFill>
        <p:spPr>
          <a:xfrm>
            <a:off x="8239855" y="1245727"/>
            <a:ext cx="3074467" cy="5448172"/>
          </a:xfrm>
          <a:prstGeom prst="rect">
            <a:avLst/>
          </a:prstGeom>
        </p:spPr>
      </p:pic>
    </p:spTree>
    <p:extLst>
      <p:ext uri="{BB962C8B-B14F-4D97-AF65-F5344CB8AC3E}">
        <p14:creationId xmlns:p14="http://schemas.microsoft.com/office/powerpoint/2010/main" val="3775977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A512FE-DFDA-4A44-B3EC-E5415369A67E}"/>
              </a:ext>
            </a:extLst>
          </p:cNvPr>
          <p:cNvSpPr>
            <a:spLocks noGrp="1"/>
          </p:cNvSpPr>
          <p:nvPr>
            <p:ph type="title"/>
          </p:nvPr>
        </p:nvSpPr>
        <p:spPr>
          <a:xfrm>
            <a:off x="491662" y="-100679"/>
            <a:ext cx="10363200" cy="864954"/>
          </a:xfrm>
        </p:spPr>
        <p:txBody>
          <a:bodyPr/>
          <a:lstStyle/>
          <a:p>
            <a:r>
              <a:rPr lang="en-GB" sz="3733" dirty="0"/>
              <a:t>Certainty for ‘certain situations’ – </a:t>
            </a:r>
            <a:r>
              <a:rPr lang="en-GB" sz="3733" u="sng" dirty="0"/>
              <a:t>but for whom</a:t>
            </a:r>
            <a:r>
              <a:rPr lang="en-GB" sz="3733" dirty="0"/>
              <a:t>?</a:t>
            </a:r>
          </a:p>
        </p:txBody>
      </p:sp>
      <p:pic>
        <p:nvPicPr>
          <p:cNvPr id="29" name="Picture 28">
            <a:extLst>
              <a:ext uri="{FF2B5EF4-FFF2-40B4-BE49-F238E27FC236}">
                <a16:creationId xmlns:a16="http://schemas.microsoft.com/office/drawing/2014/main" id="{7DA676A1-73D3-B244-B790-EEA7719F2603}"/>
              </a:ext>
            </a:extLst>
          </p:cNvPr>
          <p:cNvPicPr>
            <a:picLocks noChangeAspect="1"/>
          </p:cNvPicPr>
          <p:nvPr/>
        </p:nvPicPr>
        <p:blipFill rotWithShape="1">
          <a:blip r:embed="rId2" cstate="screen">
            <a:alphaModFix/>
            <a:biLevel thresh="75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rot="5400000">
            <a:off x="526942" y="322479"/>
            <a:ext cx="4704524" cy="5588116"/>
          </a:xfrm>
          <a:prstGeom prst="rect">
            <a:avLst/>
          </a:prstGeom>
        </p:spPr>
      </p:pic>
      <p:sp>
        <p:nvSpPr>
          <p:cNvPr id="2" name="TextBox 1">
            <a:extLst>
              <a:ext uri="{FF2B5EF4-FFF2-40B4-BE49-F238E27FC236}">
                <a16:creationId xmlns:a16="http://schemas.microsoft.com/office/drawing/2014/main" id="{21A0F9F8-1FA6-25EB-C604-5778DE811897}"/>
              </a:ext>
            </a:extLst>
          </p:cNvPr>
          <p:cNvSpPr txBox="1"/>
          <p:nvPr/>
        </p:nvSpPr>
        <p:spPr>
          <a:xfrm>
            <a:off x="0" y="5678629"/>
            <a:ext cx="12192000" cy="1200329"/>
          </a:xfrm>
          <a:prstGeom prst="rect">
            <a:avLst/>
          </a:prstGeom>
          <a:solidFill>
            <a:srgbClr val="FF0000"/>
          </a:solidFill>
        </p:spPr>
        <p:txBody>
          <a:bodyPr wrap="square">
            <a:spAutoFit/>
          </a:bodyPr>
          <a:lstStyle/>
          <a:p>
            <a:r>
              <a:rPr lang="en-GB" sz="1800" dirty="0">
                <a:latin typeface="+mn-lt"/>
              </a:rPr>
              <a:t>‘A government study on genetic fingerprinting last July revealed a high percentage of immigrant parentage claims to be genuine. The immigration laws have since been changed. Proof of family ties is no longer the major criterion for settlement in this country.’</a:t>
            </a:r>
          </a:p>
          <a:p>
            <a:pPr algn="r"/>
            <a:r>
              <a:rPr lang="en-GB" sz="1800" dirty="0">
                <a:latin typeface="+mn-lt"/>
              </a:rPr>
              <a:t>Jon </a:t>
            </a:r>
            <a:r>
              <a:rPr lang="en-GB" sz="1800" dirty="0" err="1">
                <a:latin typeface="+mn-lt"/>
              </a:rPr>
              <a:t>Trux</a:t>
            </a:r>
            <a:r>
              <a:rPr lang="en-GB" sz="1800" dirty="0">
                <a:latin typeface="+mn-lt"/>
              </a:rPr>
              <a:t>, ‘A Case of Unmistakeable Identity’, </a:t>
            </a:r>
            <a:r>
              <a:rPr lang="en-GB" sz="1800" i="1" dirty="0">
                <a:latin typeface="+mn-lt"/>
              </a:rPr>
              <a:t>Observer</a:t>
            </a:r>
            <a:r>
              <a:rPr lang="en-GB" sz="1800" dirty="0">
                <a:latin typeface="+mn-lt"/>
              </a:rPr>
              <a:t>, 13 August 1989</a:t>
            </a:r>
          </a:p>
        </p:txBody>
      </p:sp>
      <p:sp>
        <p:nvSpPr>
          <p:cNvPr id="5" name="Content Placeholder 4">
            <a:extLst>
              <a:ext uri="{FF2B5EF4-FFF2-40B4-BE49-F238E27FC236}">
                <a16:creationId xmlns:a16="http://schemas.microsoft.com/office/drawing/2014/main" id="{25CEAE3F-86F0-5E4F-A67A-5C569A79E8EE}"/>
              </a:ext>
            </a:extLst>
          </p:cNvPr>
          <p:cNvSpPr>
            <a:spLocks noGrp="1"/>
          </p:cNvSpPr>
          <p:nvPr>
            <p:ph sz="half" idx="2"/>
          </p:nvPr>
        </p:nvSpPr>
        <p:spPr/>
        <p:txBody>
          <a:bodyPr/>
          <a:lstStyle/>
          <a:p>
            <a:endParaRPr lang="en-GB" dirty="0"/>
          </a:p>
        </p:txBody>
      </p:sp>
      <p:pic>
        <p:nvPicPr>
          <p:cNvPr id="6" name="Picture 5">
            <a:extLst>
              <a:ext uri="{FF2B5EF4-FFF2-40B4-BE49-F238E27FC236}">
                <a16:creationId xmlns:a16="http://schemas.microsoft.com/office/drawing/2014/main" id="{73D21767-6435-CD56-DB35-0F28DF257A08}"/>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rcRect/>
          <a:stretch/>
        </p:blipFill>
        <p:spPr>
          <a:xfrm rot="5400000">
            <a:off x="6404115" y="632658"/>
            <a:ext cx="3400067" cy="3986286"/>
          </a:xfrm>
          <a:prstGeom prst="rect">
            <a:avLst/>
          </a:prstGeom>
          <a:ln w="28575">
            <a:solidFill>
              <a:schemeClr val="tx1"/>
            </a:solidFill>
          </a:ln>
        </p:spPr>
      </p:pic>
      <p:pic>
        <p:nvPicPr>
          <p:cNvPr id="7" name="Picture 6">
            <a:extLst>
              <a:ext uri="{FF2B5EF4-FFF2-40B4-BE49-F238E27FC236}">
                <a16:creationId xmlns:a16="http://schemas.microsoft.com/office/drawing/2014/main" id="{C31FE12E-BD0C-4A8C-2399-05070FEFDED7}"/>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r="-1500"/>
          <a:stretch/>
        </p:blipFill>
        <p:spPr>
          <a:xfrm>
            <a:off x="6656768" y="3562577"/>
            <a:ext cx="2224362" cy="1944217"/>
          </a:xfrm>
          <a:prstGeom prst="rect">
            <a:avLst/>
          </a:prstGeom>
          <a:ln w="38100">
            <a:solidFill>
              <a:schemeClr val="tx1"/>
            </a:solidFill>
          </a:ln>
        </p:spPr>
      </p:pic>
      <p:pic>
        <p:nvPicPr>
          <p:cNvPr id="8" name="Content Placeholder 5">
            <a:extLst>
              <a:ext uri="{FF2B5EF4-FFF2-40B4-BE49-F238E27FC236}">
                <a16:creationId xmlns:a16="http://schemas.microsoft.com/office/drawing/2014/main" id="{0BC913CE-397D-2E27-3B59-FE340B771837}"/>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a:ext>
            </a:extLst>
          </a:blip>
          <a:srcRect r="-1490"/>
          <a:stretch/>
        </p:blipFill>
        <p:spPr>
          <a:xfrm>
            <a:off x="9890727" y="3058522"/>
            <a:ext cx="2216127" cy="2448272"/>
          </a:xfrm>
          <a:prstGeom prst="rect">
            <a:avLst/>
          </a:prstGeom>
          <a:ln w="38100">
            <a:solidFill>
              <a:schemeClr val="tx1"/>
            </a:solidFill>
          </a:ln>
        </p:spPr>
      </p:pic>
    </p:spTree>
    <p:extLst>
      <p:ext uri="{BB962C8B-B14F-4D97-AF65-F5344CB8AC3E}">
        <p14:creationId xmlns:p14="http://schemas.microsoft.com/office/powerpoint/2010/main" val="172014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 close-up of a document&#10;&#10;AI-generated content may be incorrect.">
            <a:extLst>
              <a:ext uri="{FF2B5EF4-FFF2-40B4-BE49-F238E27FC236}">
                <a16:creationId xmlns:a16="http://schemas.microsoft.com/office/drawing/2014/main" id="{46CCE7B1-E987-4329-B80E-6DFA3AAF479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13582" y="4102643"/>
            <a:ext cx="6170484" cy="2600129"/>
          </a:xfrm>
          <a:prstGeom prst="rect">
            <a:avLst/>
          </a:prstGeom>
        </p:spPr>
      </p:pic>
      <p:sp>
        <p:nvSpPr>
          <p:cNvPr id="2" name="Title 1">
            <a:extLst>
              <a:ext uri="{FF2B5EF4-FFF2-40B4-BE49-F238E27FC236}">
                <a16:creationId xmlns:a16="http://schemas.microsoft.com/office/drawing/2014/main" id="{BA893C46-33EE-62B1-39A2-7FC936F42306}"/>
              </a:ext>
            </a:extLst>
          </p:cNvPr>
          <p:cNvSpPr>
            <a:spLocks noGrp="1"/>
          </p:cNvSpPr>
          <p:nvPr>
            <p:ph type="title"/>
          </p:nvPr>
        </p:nvSpPr>
        <p:spPr>
          <a:xfrm>
            <a:off x="413583" y="161928"/>
            <a:ext cx="9497497" cy="622058"/>
          </a:xfrm>
        </p:spPr>
        <p:txBody>
          <a:bodyPr/>
          <a:lstStyle/>
          <a:p>
            <a:r>
              <a:rPr lang="en-GB" sz="2400" dirty="0"/>
              <a:t>Blood testing in familial law before DNA</a:t>
            </a:r>
          </a:p>
        </p:txBody>
      </p:sp>
      <p:sp>
        <p:nvSpPr>
          <p:cNvPr id="3" name="Content Placeholder 2">
            <a:extLst>
              <a:ext uri="{FF2B5EF4-FFF2-40B4-BE49-F238E27FC236}">
                <a16:creationId xmlns:a16="http://schemas.microsoft.com/office/drawing/2014/main" id="{CA5358F3-D477-8F32-41F9-BBE219C889D7}"/>
              </a:ext>
            </a:extLst>
          </p:cNvPr>
          <p:cNvSpPr>
            <a:spLocks noGrp="1"/>
          </p:cNvSpPr>
          <p:nvPr>
            <p:ph sz="half" idx="1"/>
          </p:nvPr>
        </p:nvSpPr>
        <p:spPr>
          <a:xfrm>
            <a:off x="413582" y="831780"/>
            <a:ext cx="6075708" cy="3223069"/>
          </a:xfrm>
        </p:spPr>
        <p:txBody>
          <a:bodyPr/>
          <a:lstStyle/>
          <a:p>
            <a:r>
              <a:rPr lang="en-GB" sz="2000" b="1" dirty="0"/>
              <a:t>Family Law Reform Bill, 1969</a:t>
            </a:r>
          </a:p>
          <a:p>
            <a:r>
              <a:rPr lang="en-GB" sz="2000" dirty="0"/>
              <a:t>Gave illegitimate children the same rights of succession in intestacy as legitimate children. Part of a wider effort to reduce – for citizen children – the distinction between legitimate and illegitimate birth.</a:t>
            </a:r>
          </a:p>
          <a:p>
            <a:r>
              <a:rPr lang="en-GB" sz="2000" dirty="0"/>
              <a:t>Explicitly empowers judges in civil courts (where most family law cases are were decided) to require a blood test to determine (non)paternity.  Crucially, if a person relying on the presumption of legitimacy refused to comply with testing, the court was enabled to overturn that presumption.</a:t>
            </a:r>
          </a:p>
          <a:p>
            <a:endParaRPr lang="en-GB" sz="2000" dirty="0"/>
          </a:p>
          <a:p>
            <a:endParaRPr lang="en-GB" sz="2000" dirty="0"/>
          </a:p>
        </p:txBody>
      </p:sp>
      <p:sp>
        <p:nvSpPr>
          <p:cNvPr id="4" name="Content Placeholder 3">
            <a:extLst>
              <a:ext uri="{FF2B5EF4-FFF2-40B4-BE49-F238E27FC236}">
                <a16:creationId xmlns:a16="http://schemas.microsoft.com/office/drawing/2014/main" id="{A99CC212-3A28-AD8E-B69B-BC2B8D62ACE2}"/>
              </a:ext>
            </a:extLst>
          </p:cNvPr>
          <p:cNvSpPr>
            <a:spLocks noGrp="1"/>
          </p:cNvSpPr>
          <p:nvPr>
            <p:ph sz="half" idx="2"/>
          </p:nvPr>
        </p:nvSpPr>
        <p:spPr>
          <a:xfrm>
            <a:off x="6912076" y="252593"/>
            <a:ext cx="4990363" cy="6148207"/>
          </a:xfrm>
        </p:spPr>
        <p:txBody>
          <a:bodyPr/>
          <a:lstStyle/>
          <a:p>
            <a:r>
              <a:rPr lang="en-GB" sz="2000" b="1" dirty="0"/>
              <a:t>‘In the interests of the child’?</a:t>
            </a:r>
          </a:p>
          <a:p>
            <a:r>
              <a:rPr lang="en-GB" sz="2000" dirty="0"/>
              <a:t>‘It is true that the enforcement of a blood test in civil (generally divorce) proceedings </a:t>
            </a:r>
            <a:r>
              <a:rPr lang="en-GB" sz="2000" b="1" dirty="0"/>
              <a:t>could operated [sic] to the disadvantage of a child </a:t>
            </a:r>
            <a:r>
              <a:rPr lang="en-GB" sz="2000" dirty="0"/>
              <a:t>under sixteen (who is not able to consent or refuse) in the sense that </a:t>
            </a:r>
            <a:r>
              <a:rPr lang="en-GB" sz="2000" b="1" dirty="0"/>
              <a:t>it may provide evidence to bastardise him </a:t>
            </a:r>
            <a:r>
              <a:rPr lang="en-GB" sz="2000" dirty="0"/>
              <a:t>but equally it may have the reverse effect.</a:t>
            </a:r>
          </a:p>
          <a:p>
            <a:r>
              <a:rPr lang="en-GB" sz="2000" b="1" dirty="0"/>
              <a:t>Personally, I see no objection to this provision and indeed I approve of it</a:t>
            </a:r>
            <a:r>
              <a:rPr lang="en-GB" sz="2000" dirty="0"/>
              <a:t>. … I would regard Section 24 more important which lowers the standard of proof required for rebutting the presumption that the Law has always made that everyone is born legitimate until it is proved to the contrary.’</a:t>
            </a:r>
          </a:p>
          <a:p>
            <a:pPr algn="r"/>
            <a:endParaRPr lang="en-GB" sz="2000" dirty="0"/>
          </a:p>
          <a:p>
            <a:pPr algn="r"/>
            <a:r>
              <a:rPr lang="en-GB" sz="2000" dirty="0"/>
              <a:t>Peter Bayliss, </a:t>
            </a:r>
            <a:r>
              <a:rPr lang="en-GB" sz="2000" dirty="0" err="1"/>
              <a:t>Esq.</a:t>
            </a:r>
            <a:r>
              <a:rPr lang="en-GB" sz="2000" dirty="0"/>
              <a:t>, to P.H. Addison, MRCS, Medical </a:t>
            </a:r>
            <a:r>
              <a:rPr lang="en-GB" sz="2000" dirty="0" err="1"/>
              <a:t>Defense</a:t>
            </a:r>
            <a:r>
              <a:rPr lang="en-GB" sz="2000" dirty="0"/>
              <a:t> Union, 24 April 1969.</a:t>
            </a:r>
          </a:p>
        </p:txBody>
      </p:sp>
      <p:sp>
        <p:nvSpPr>
          <p:cNvPr id="6" name="Slide Number Placeholder 5">
            <a:extLst>
              <a:ext uri="{FF2B5EF4-FFF2-40B4-BE49-F238E27FC236}">
                <a16:creationId xmlns:a16="http://schemas.microsoft.com/office/drawing/2014/main" id="{932882BE-F661-19D4-EEC4-400CE0FA16FE}"/>
              </a:ext>
            </a:extLst>
          </p:cNvPr>
          <p:cNvSpPr>
            <a:spLocks noGrp="1"/>
          </p:cNvSpPr>
          <p:nvPr>
            <p:ph type="sldNum" sz="quarter" idx="12"/>
          </p:nvPr>
        </p:nvSpPr>
        <p:spPr/>
        <p:txBody>
          <a:bodyPr/>
          <a:lstStyle/>
          <a:p>
            <a:pPr>
              <a:defRPr/>
            </a:pPr>
            <a:fld id="{8A76B3E9-7FF0-4902-80F9-E8997D5A0E30}" type="slidenum">
              <a:rPr lang="en-GB" altLang="en-US" smtClean="0"/>
              <a:pPr>
                <a:defRPr/>
              </a:pPr>
              <a:t>5</a:t>
            </a:fld>
            <a:endParaRPr lang="en-GB" altLang="en-US"/>
          </a:p>
        </p:txBody>
      </p:sp>
      <mc:AlternateContent xmlns:mc="http://schemas.openxmlformats.org/markup-compatibility/2006" xmlns:p14="http://schemas.microsoft.com/office/powerpoint/2010/main">
        <mc:Choice Requires="p14">
          <p:contentPart p14:bwMode="auto" r:id="rId5">
            <p14:nvContentPartPr>
              <p14:cNvPr id="42" name="Ink 41">
                <a:extLst>
                  <a:ext uri="{FF2B5EF4-FFF2-40B4-BE49-F238E27FC236}">
                    <a16:creationId xmlns:a16="http://schemas.microsoft.com/office/drawing/2014/main" id="{C18C6159-F6D9-C457-7C96-D7F551B99D13}"/>
                  </a:ext>
                </a:extLst>
              </p14:cNvPr>
              <p14:cNvContentPartPr/>
              <p14:nvPr/>
            </p14:nvContentPartPr>
            <p14:xfrm>
              <a:off x="11349840" y="1108854"/>
              <a:ext cx="360" cy="360"/>
            </p14:xfrm>
          </p:contentPart>
        </mc:Choice>
        <mc:Fallback xmlns="">
          <p:pic>
            <p:nvPicPr>
              <p:cNvPr id="42" name="Ink 41">
                <a:extLst>
                  <a:ext uri="{FF2B5EF4-FFF2-40B4-BE49-F238E27FC236}">
                    <a16:creationId xmlns:a16="http://schemas.microsoft.com/office/drawing/2014/main" id="{C18C6159-F6D9-C457-7C96-D7F551B99D13}"/>
                  </a:ext>
                </a:extLst>
              </p:cNvPr>
              <p:cNvPicPr/>
              <p:nvPr/>
            </p:nvPicPr>
            <p:blipFill>
              <a:blip r:embed="rId6"/>
              <a:stretch>
                <a:fillRect/>
              </a:stretch>
            </p:blipFill>
            <p:spPr>
              <a:xfrm>
                <a:off x="11314200" y="1036854"/>
                <a:ext cx="72000" cy="144000"/>
              </a:xfrm>
              <a:prstGeom prst="rect">
                <a:avLst/>
              </a:prstGeom>
            </p:spPr>
          </p:pic>
        </mc:Fallback>
      </mc:AlternateContent>
      <p:sp>
        <p:nvSpPr>
          <p:cNvPr id="43" name="TextBox 42">
            <a:extLst>
              <a:ext uri="{FF2B5EF4-FFF2-40B4-BE49-F238E27FC236}">
                <a16:creationId xmlns:a16="http://schemas.microsoft.com/office/drawing/2014/main" id="{59929399-1647-A791-25A4-DFDE9852665A}"/>
              </a:ext>
            </a:extLst>
          </p:cNvPr>
          <p:cNvSpPr txBox="1"/>
          <p:nvPr/>
        </p:nvSpPr>
        <p:spPr>
          <a:xfrm>
            <a:off x="1524000" y="570271"/>
            <a:ext cx="914400" cy="914400"/>
          </a:xfrm>
          <a:prstGeom prst="rect">
            <a:avLst/>
          </a:prstGeom>
          <a:noFill/>
        </p:spPr>
        <p:txBody>
          <a:bodyPr wrap="none" rtlCol="0">
            <a:noAutofit/>
          </a:bodyPr>
          <a:lstStyle/>
          <a:p>
            <a:pPr algn="l">
              <a:lnSpc>
                <a:spcPct val="100000"/>
              </a:lnSpc>
              <a:spcBef>
                <a:spcPts val="0"/>
              </a:spcBef>
              <a:spcAft>
                <a:spcPts val="800"/>
              </a:spcAft>
            </a:pPr>
            <a:endParaRPr lang="en-GB" dirty="0"/>
          </a:p>
        </p:txBody>
      </p:sp>
    </p:spTree>
    <p:extLst>
      <p:ext uri="{BB962C8B-B14F-4D97-AF65-F5344CB8AC3E}">
        <p14:creationId xmlns:p14="http://schemas.microsoft.com/office/powerpoint/2010/main" val="1393507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A3E72-D50D-2822-CCE1-ACB056F8A2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97342D-7E58-EB24-EAEF-5097CA068669}"/>
              </a:ext>
            </a:extLst>
          </p:cNvPr>
          <p:cNvSpPr>
            <a:spLocks noGrp="1"/>
          </p:cNvSpPr>
          <p:nvPr>
            <p:ph type="title"/>
          </p:nvPr>
        </p:nvSpPr>
        <p:spPr>
          <a:xfrm>
            <a:off x="120004" y="124347"/>
            <a:ext cx="11704632" cy="689577"/>
          </a:xfrm>
        </p:spPr>
        <p:txBody>
          <a:bodyPr/>
          <a:lstStyle/>
          <a:p>
            <a:r>
              <a:rPr lang="en-GB" sz="2400" dirty="0"/>
              <a:t>Testing for Paternity:</a:t>
            </a:r>
            <a:br>
              <a:rPr lang="en-GB" sz="2400" dirty="0"/>
            </a:br>
            <a:r>
              <a:rPr lang="en-GB" sz="2400" dirty="0"/>
              <a:t>Attitudes towards blood tests before genetic certainty and </a:t>
            </a:r>
            <a:r>
              <a:rPr lang="en-GB" sz="2400" dirty="0" err="1"/>
              <a:t>bioborders</a:t>
            </a:r>
            <a:endParaRPr lang="en-GB" sz="2400" dirty="0"/>
          </a:p>
        </p:txBody>
      </p:sp>
      <p:pic>
        <p:nvPicPr>
          <p:cNvPr id="38" name="Picture 37" descr="A newspaper article with a person holding a baby&#10;&#10;AI-generated content may be incorrect.">
            <a:extLst>
              <a:ext uri="{FF2B5EF4-FFF2-40B4-BE49-F238E27FC236}">
                <a16:creationId xmlns:a16="http://schemas.microsoft.com/office/drawing/2014/main" id="{45652FF2-BB9A-F007-79BF-3C01785A59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534" y="982819"/>
            <a:ext cx="3847714" cy="4114800"/>
          </a:xfrm>
          <a:prstGeom prst="rect">
            <a:avLst/>
          </a:prstGeom>
          <a:solidFill>
            <a:srgbClr val="FF0000"/>
          </a:solidFill>
        </p:spPr>
      </p:pic>
      <p:sp>
        <p:nvSpPr>
          <p:cNvPr id="4" name="Footer Placeholder 3">
            <a:extLst>
              <a:ext uri="{FF2B5EF4-FFF2-40B4-BE49-F238E27FC236}">
                <a16:creationId xmlns:a16="http://schemas.microsoft.com/office/drawing/2014/main" id="{FE73C006-719E-85D1-17F4-321500F48D48}"/>
              </a:ext>
            </a:extLst>
          </p:cNvPr>
          <p:cNvSpPr>
            <a:spLocks noGrp="1"/>
          </p:cNvSpPr>
          <p:nvPr>
            <p:ph type="ftr" sz="quarter" idx="11"/>
          </p:nvPr>
        </p:nvSpPr>
        <p:spPr>
          <a:xfrm>
            <a:off x="120004" y="3147853"/>
            <a:ext cx="1244839" cy="3585800"/>
          </a:xfrm>
          <a:solidFill>
            <a:srgbClr val="FF0000"/>
          </a:solidFill>
        </p:spPr>
        <p:txBody>
          <a:bodyPr/>
          <a:lstStyle/>
          <a:p>
            <a:pPr algn="l">
              <a:lnSpc>
                <a:spcPct val="100000"/>
              </a:lnSpc>
              <a:spcBef>
                <a:spcPts val="0"/>
              </a:spcBef>
              <a:spcAft>
                <a:spcPts val="800"/>
              </a:spcAft>
            </a:pPr>
            <a:r>
              <a:rPr lang="en-GB" sz="1400" dirty="0"/>
              <a:t>‘The public has been fired with the idea that all paternity can be definitely settled with blood tests… There must be many hundreds of cases where paternity has been </a:t>
            </a:r>
            <a:r>
              <a:rPr lang="en-GB" sz="1400" b="1" dirty="0"/>
              <a:t>falsely attributed</a:t>
            </a:r>
            <a:r>
              <a:rPr lang="en-GB" sz="1400" dirty="0"/>
              <a:t>…’ </a:t>
            </a:r>
            <a:r>
              <a:rPr lang="en-GB" sz="1400" i="1" dirty="0"/>
              <a:t>Daily Mail</a:t>
            </a:r>
            <a:r>
              <a:rPr lang="en-GB" sz="1400" dirty="0"/>
              <a:t>, </a:t>
            </a:r>
            <a:r>
              <a:rPr lang="en-GB" sz="1400" b="1" dirty="0"/>
              <a:t>1938</a:t>
            </a:r>
          </a:p>
        </p:txBody>
      </p:sp>
      <p:pic>
        <p:nvPicPr>
          <p:cNvPr id="36" name="Picture 35">
            <a:extLst>
              <a:ext uri="{FF2B5EF4-FFF2-40B4-BE49-F238E27FC236}">
                <a16:creationId xmlns:a16="http://schemas.microsoft.com/office/drawing/2014/main" id="{8F46E1BD-8237-3466-CEAE-2BD8856A4EDA}"/>
              </a:ext>
            </a:extLst>
          </p:cNvPr>
          <p:cNvPicPr>
            <a:picLocks noChangeAspect="1"/>
          </p:cNvPicPr>
          <p:nvPr/>
        </p:nvPicPr>
        <p:blipFill>
          <a:blip r:embed="rId4"/>
          <a:srcRect l="-40" t="1660" r="72667" b="52802"/>
          <a:stretch/>
        </p:blipFill>
        <p:spPr>
          <a:xfrm>
            <a:off x="9181974" y="33647"/>
            <a:ext cx="2620992" cy="6479864"/>
          </a:xfrm>
          <a:prstGeom prst="rect">
            <a:avLst/>
          </a:prstGeom>
        </p:spPr>
      </p:pic>
      <p:pic>
        <p:nvPicPr>
          <p:cNvPr id="10" name="Picture 9" descr="A text on a page&#10;&#10;AI-generated content may be incorrect.">
            <a:extLst>
              <a:ext uri="{FF2B5EF4-FFF2-40B4-BE49-F238E27FC236}">
                <a16:creationId xmlns:a16="http://schemas.microsoft.com/office/drawing/2014/main" id="{9CE8D4B5-AE7D-554D-CC27-60EE90F4D5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27242" y="882057"/>
            <a:ext cx="2300464" cy="5093886"/>
          </a:xfrm>
          <a:prstGeom prst="rect">
            <a:avLst/>
          </a:prstGeom>
        </p:spPr>
      </p:pic>
      <p:pic>
        <p:nvPicPr>
          <p:cNvPr id="12" name="Picture 11" descr="A black and white text on a newspaper&#10;&#10;AI-generated content may be incorrect.">
            <a:extLst>
              <a:ext uri="{FF2B5EF4-FFF2-40B4-BE49-F238E27FC236}">
                <a16:creationId xmlns:a16="http://schemas.microsoft.com/office/drawing/2014/main" id="{A77E64C5-9994-39F0-33FF-B138F617FF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81505" y="1570367"/>
            <a:ext cx="2162561" cy="4520945"/>
          </a:xfrm>
          <a:prstGeom prst="rect">
            <a:avLst/>
          </a:prstGeom>
        </p:spPr>
      </p:pic>
      <p:pic>
        <p:nvPicPr>
          <p:cNvPr id="8" name="Picture 7" descr="A newspaper article with text&#10;&#10;AI-generated content may be incorrect.">
            <a:extLst>
              <a:ext uri="{FF2B5EF4-FFF2-40B4-BE49-F238E27FC236}">
                <a16:creationId xmlns:a16="http://schemas.microsoft.com/office/drawing/2014/main" id="{03A7CE57-34DE-7A63-F73B-6931AB1B7BE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07825" y="3209545"/>
            <a:ext cx="5085989" cy="2618231"/>
          </a:xfrm>
          <a:prstGeom prst="rect">
            <a:avLst/>
          </a:prstGeom>
          <a:solidFill>
            <a:srgbClr val="FF0000"/>
          </a:solidFill>
        </p:spPr>
      </p:pic>
      <p:sp>
        <p:nvSpPr>
          <p:cNvPr id="42" name="TextBox 41">
            <a:extLst>
              <a:ext uri="{FF2B5EF4-FFF2-40B4-BE49-F238E27FC236}">
                <a16:creationId xmlns:a16="http://schemas.microsoft.com/office/drawing/2014/main" id="{D39A976A-BABC-5D20-432E-E9D97F97A7E7}"/>
              </a:ext>
            </a:extLst>
          </p:cNvPr>
          <p:cNvSpPr txBox="1"/>
          <p:nvPr/>
        </p:nvSpPr>
        <p:spPr>
          <a:xfrm>
            <a:off x="2141751" y="4015876"/>
            <a:ext cx="2230294" cy="979811"/>
          </a:xfrm>
          <a:prstGeom prst="rect">
            <a:avLst/>
          </a:prstGeom>
          <a:solidFill>
            <a:srgbClr val="FF0000"/>
          </a:solidFill>
        </p:spPr>
        <p:txBody>
          <a:bodyPr wrap="none" rtlCol="0">
            <a:noAutofit/>
          </a:bodyPr>
          <a:lstStyle/>
          <a:p>
            <a:pPr algn="l">
              <a:lnSpc>
                <a:spcPct val="100000"/>
              </a:lnSpc>
              <a:spcBef>
                <a:spcPts val="0"/>
              </a:spcBef>
              <a:spcAft>
                <a:spcPts val="800"/>
              </a:spcAft>
            </a:pPr>
            <a:r>
              <a:rPr lang="en-GB" sz="1400" dirty="0"/>
              <a:t>‘Cuts out a range of </a:t>
            </a:r>
            <a:r>
              <a:rPr lang="en-GB" sz="1400" b="1" dirty="0"/>
              <a:t>wrongly</a:t>
            </a:r>
          </a:p>
          <a:p>
            <a:pPr algn="l">
              <a:lnSpc>
                <a:spcPct val="100000"/>
              </a:lnSpc>
              <a:spcBef>
                <a:spcPts val="0"/>
              </a:spcBef>
              <a:spcAft>
                <a:spcPts val="800"/>
              </a:spcAft>
            </a:pPr>
            <a:r>
              <a:rPr lang="en-GB" sz="1400" b="1" dirty="0"/>
              <a:t>accused</a:t>
            </a:r>
            <a:r>
              <a:rPr lang="en-GB" sz="1400" dirty="0"/>
              <a:t> fathers…’ </a:t>
            </a:r>
          </a:p>
          <a:p>
            <a:pPr algn="l">
              <a:lnSpc>
                <a:spcPct val="100000"/>
              </a:lnSpc>
              <a:spcBef>
                <a:spcPts val="0"/>
              </a:spcBef>
              <a:spcAft>
                <a:spcPts val="800"/>
              </a:spcAft>
            </a:pPr>
            <a:r>
              <a:rPr lang="en-GB" sz="1400" i="1" dirty="0"/>
              <a:t>Guardian</a:t>
            </a:r>
            <a:r>
              <a:rPr lang="en-GB" sz="1400" dirty="0"/>
              <a:t> </a:t>
            </a:r>
            <a:r>
              <a:rPr lang="en-GB" sz="1400" b="1" dirty="0"/>
              <a:t>1966</a:t>
            </a:r>
          </a:p>
        </p:txBody>
      </p:sp>
      <p:sp>
        <p:nvSpPr>
          <p:cNvPr id="5" name="Slide Number Placeholder 4">
            <a:extLst>
              <a:ext uri="{FF2B5EF4-FFF2-40B4-BE49-F238E27FC236}">
                <a16:creationId xmlns:a16="http://schemas.microsoft.com/office/drawing/2014/main" id="{D001EA73-8614-09DF-8D6F-AB7A1B92424E}"/>
              </a:ext>
            </a:extLst>
          </p:cNvPr>
          <p:cNvSpPr>
            <a:spLocks noGrp="1"/>
          </p:cNvSpPr>
          <p:nvPr>
            <p:ph type="sldNum" sz="quarter" idx="12"/>
          </p:nvPr>
        </p:nvSpPr>
        <p:spPr/>
        <p:txBody>
          <a:bodyPr/>
          <a:lstStyle/>
          <a:p>
            <a:fld id="{E8F1A65C-595C-4736-BF40-F7D31E789466}" type="slidenum">
              <a:rPr lang="en-GB" smtClean="0"/>
              <a:pPr/>
              <a:t>6</a:t>
            </a:fld>
            <a:endParaRPr lang="en-GB" dirty="0"/>
          </a:p>
        </p:txBody>
      </p:sp>
      <p:sp>
        <p:nvSpPr>
          <p:cNvPr id="13" name="TextBox 12">
            <a:extLst>
              <a:ext uri="{FF2B5EF4-FFF2-40B4-BE49-F238E27FC236}">
                <a16:creationId xmlns:a16="http://schemas.microsoft.com/office/drawing/2014/main" id="{5AC29BE8-D3F4-F242-B9F2-C572A80A8C70}"/>
              </a:ext>
            </a:extLst>
          </p:cNvPr>
          <p:cNvSpPr txBox="1"/>
          <p:nvPr/>
        </p:nvSpPr>
        <p:spPr>
          <a:xfrm>
            <a:off x="5065516" y="2079892"/>
            <a:ext cx="3823915" cy="427187"/>
          </a:xfrm>
          <a:prstGeom prst="rect">
            <a:avLst/>
          </a:prstGeom>
          <a:solidFill>
            <a:srgbClr val="FF0000"/>
          </a:solidFill>
        </p:spPr>
        <p:txBody>
          <a:bodyPr wrap="none" rtlCol="0">
            <a:noAutofit/>
          </a:bodyPr>
          <a:lstStyle/>
          <a:p>
            <a:pPr algn="l">
              <a:lnSpc>
                <a:spcPct val="100000"/>
              </a:lnSpc>
              <a:spcBef>
                <a:spcPts val="0"/>
              </a:spcBef>
              <a:spcAft>
                <a:spcPts val="800"/>
              </a:spcAft>
            </a:pPr>
            <a:r>
              <a:rPr lang="en-GB" dirty="0"/>
              <a:t>‘Not in the best interests of the child…’</a:t>
            </a:r>
          </a:p>
        </p:txBody>
      </p:sp>
      <p:sp>
        <p:nvSpPr>
          <p:cNvPr id="14" name="TextBox 13">
            <a:extLst>
              <a:ext uri="{FF2B5EF4-FFF2-40B4-BE49-F238E27FC236}">
                <a16:creationId xmlns:a16="http://schemas.microsoft.com/office/drawing/2014/main" id="{11FE98C7-F419-5AB4-601D-40C048070849}"/>
              </a:ext>
            </a:extLst>
          </p:cNvPr>
          <p:cNvSpPr txBox="1"/>
          <p:nvPr/>
        </p:nvSpPr>
        <p:spPr>
          <a:xfrm>
            <a:off x="5073682" y="5097619"/>
            <a:ext cx="4620132" cy="1601340"/>
          </a:xfrm>
          <a:prstGeom prst="rect">
            <a:avLst/>
          </a:prstGeom>
          <a:solidFill>
            <a:srgbClr val="FF0000"/>
          </a:solidFill>
        </p:spPr>
        <p:txBody>
          <a:bodyPr wrap="none" rtlCol="0">
            <a:noAutofit/>
          </a:bodyPr>
          <a:lstStyle/>
          <a:p>
            <a:pPr algn="l">
              <a:lnSpc>
                <a:spcPct val="100000"/>
              </a:lnSpc>
              <a:spcBef>
                <a:spcPts val="0"/>
              </a:spcBef>
              <a:spcAft>
                <a:spcPts val="800"/>
              </a:spcAft>
            </a:pPr>
            <a:r>
              <a:rPr lang="en-GB" dirty="0"/>
              <a:t>‘In the old days, the court had no option but to </a:t>
            </a:r>
          </a:p>
          <a:p>
            <a:pPr algn="l">
              <a:lnSpc>
                <a:spcPct val="100000"/>
              </a:lnSpc>
              <a:spcBef>
                <a:spcPts val="0"/>
              </a:spcBef>
              <a:spcAft>
                <a:spcPts val="800"/>
              </a:spcAft>
            </a:pPr>
            <a:r>
              <a:rPr lang="en-GB" dirty="0"/>
              <a:t>rely on presumption of legitimacy. Now when it </a:t>
            </a:r>
          </a:p>
          <a:p>
            <a:pPr algn="l">
              <a:lnSpc>
                <a:spcPct val="100000"/>
              </a:lnSpc>
              <a:spcBef>
                <a:spcPts val="0"/>
              </a:spcBef>
              <a:spcAft>
                <a:spcPts val="800"/>
              </a:spcAft>
            </a:pPr>
            <a:r>
              <a:rPr lang="en-GB" dirty="0"/>
              <a:t>had scientific tests ready a hand, it should make </a:t>
            </a:r>
          </a:p>
          <a:p>
            <a:pPr algn="l">
              <a:lnSpc>
                <a:spcPct val="100000"/>
              </a:lnSpc>
              <a:spcBef>
                <a:spcPts val="0"/>
              </a:spcBef>
              <a:spcAft>
                <a:spcPts val="800"/>
              </a:spcAft>
            </a:pPr>
            <a:r>
              <a:rPr lang="en-GB" dirty="0"/>
              <a:t>use of them’ Guardian, </a:t>
            </a:r>
            <a:r>
              <a:rPr lang="en-GB" b="1" dirty="0"/>
              <a:t>1969</a:t>
            </a:r>
          </a:p>
        </p:txBody>
      </p:sp>
      <p:sp>
        <p:nvSpPr>
          <p:cNvPr id="15" name="TextBox 14">
            <a:extLst>
              <a:ext uri="{FF2B5EF4-FFF2-40B4-BE49-F238E27FC236}">
                <a16:creationId xmlns:a16="http://schemas.microsoft.com/office/drawing/2014/main" id="{8BCA6BEE-ACCD-807A-3936-614C87136A9B}"/>
              </a:ext>
            </a:extLst>
          </p:cNvPr>
          <p:cNvSpPr txBox="1"/>
          <p:nvPr/>
        </p:nvSpPr>
        <p:spPr>
          <a:xfrm>
            <a:off x="9698636" y="3235297"/>
            <a:ext cx="2299444" cy="2151615"/>
          </a:xfrm>
          <a:prstGeom prst="rect">
            <a:avLst/>
          </a:prstGeom>
          <a:solidFill>
            <a:srgbClr val="FF0000"/>
          </a:solidFill>
        </p:spPr>
        <p:txBody>
          <a:bodyPr wrap="none" rtlCol="0">
            <a:noAutofit/>
          </a:bodyPr>
          <a:lstStyle/>
          <a:p>
            <a:pPr algn="l">
              <a:lnSpc>
                <a:spcPct val="100000"/>
              </a:lnSpc>
              <a:spcBef>
                <a:spcPts val="0"/>
              </a:spcBef>
              <a:spcAft>
                <a:spcPts val="800"/>
              </a:spcAft>
            </a:pPr>
            <a:r>
              <a:rPr lang="en-GB" sz="1400" dirty="0"/>
              <a:t>‘It is best [for the child] </a:t>
            </a:r>
          </a:p>
          <a:p>
            <a:pPr algn="l">
              <a:lnSpc>
                <a:spcPct val="100000"/>
              </a:lnSpc>
              <a:spcBef>
                <a:spcPts val="0"/>
              </a:spcBef>
              <a:spcAft>
                <a:spcPts val="800"/>
              </a:spcAft>
            </a:pPr>
            <a:r>
              <a:rPr lang="en-GB" sz="1400" dirty="0"/>
              <a:t>that truth will out’</a:t>
            </a:r>
          </a:p>
          <a:p>
            <a:pPr algn="l">
              <a:lnSpc>
                <a:spcPct val="100000"/>
              </a:lnSpc>
              <a:spcBef>
                <a:spcPts val="0"/>
              </a:spcBef>
              <a:spcAft>
                <a:spcPts val="800"/>
              </a:spcAft>
            </a:pPr>
            <a:r>
              <a:rPr lang="en-GB" sz="1400" dirty="0"/>
              <a:t>‘When it comes to the crunch,</a:t>
            </a:r>
          </a:p>
          <a:p>
            <a:pPr algn="l">
              <a:lnSpc>
                <a:spcPct val="100000"/>
              </a:lnSpc>
              <a:spcBef>
                <a:spcPts val="0"/>
              </a:spcBef>
              <a:spcAft>
                <a:spcPts val="800"/>
              </a:spcAft>
            </a:pPr>
            <a:r>
              <a:rPr lang="en-GB" sz="1400" dirty="0"/>
              <a:t>Justice must prevail’</a:t>
            </a:r>
          </a:p>
          <a:p>
            <a:pPr algn="l">
              <a:lnSpc>
                <a:spcPct val="100000"/>
              </a:lnSpc>
              <a:spcBef>
                <a:spcPts val="0"/>
              </a:spcBef>
              <a:spcAft>
                <a:spcPts val="800"/>
              </a:spcAft>
            </a:pPr>
            <a:r>
              <a:rPr lang="en-GB" sz="1400" dirty="0"/>
              <a:t>‘Blood testing is </a:t>
            </a:r>
            <a:r>
              <a:rPr lang="en-GB" sz="1400" b="1" dirty="0"/>
              <a:t>not a sure </a:t>
            </a:r>
          </a:p>
          <a:p>
            <a:pPr algn="l">
              <a:lnSpc>
                <a:spcPct val="100000"/>
              </a:lnSpc>
              <a:spcBef>
                <a:spcPts val="0"/>
              </a:spcBef>
              <a:spcAft>
                <a:spcPts val="800"/>
              </a:spcAft>
            </a:pPr>
            <a:r>
              <a:rPr lang="en-GB" sz="1400" b="1" dirty="0"/>
              <a:t>way of discovering parentage</a:t>
            </a:r>
            <a:r>
              <a:rPr lang="en-GB" sz="1400" dirty="0"/>
              <a:t>’</a:t>
            </a:r>
          </a:p>
          <a:p>
            <a:pPr algn="l">
              <a:lnSpc>
                <a:spcPct val="100000"/>
              </a:lnSpc>
              <a:spcBef>
                <a:spcPts val="0"/>
              </a:spcBef>
              <a:spcAft>
                <a:spcPts val="800"/>
              </a:spcAft>
            </a:pPr>
            <a:r>
              <a:rPr lang="en-GB" sz="1400" i="1" dirty="0"/>
              <a:t>Daily Mail </a:t>
            </a:r>
            <a:r>
              <a:rPr lang="en-GB" sz="1400" b="1" dirty="0"/>
              <a:t>1970</a:t>
            </a:r>
          </a:p>
        </p:txBody>
      </p:sp>
      <p:sp>
        <p:nvSpPr>
          <p:cNvPr id="9" name="TextBox 8">
            <a:extLst>
              <a:ext uri="{FF2B5EF4-FFF2-40B4-BE49-F238E27FC236}">
                <a16:creationId xmlns:a16="http://schemas.microsoft.com/office/drawing/2014/main" id="{B1316EE3-6F39-2D5C-45CB-17514C78E620}"/>
              </a:ext>
            </a:extLst>
          </p:cNvPr>
          <p:cNvSpPr txBox="1"/>
          <p:nvPr/>
        </p:nvSpPr>
        <p:spPr>
          <a:xfrm>
            <a:off x="1397195" y="5945012"/>
            <a:ext cx="3731180" cy="954107"/>
          </a:xfrm>
          <a:prstGeom prst="rect">
            <a:avLst/>
          </a:prstGeom>
          <a:noFill/>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a:ln>
                  <a:noFill/>
                </a:ln>
                <a:solidFill>
                  <a:schemeClr val="tx1"/>
                </a:solidFill>
                <a:effectLst/>
                <a:latin typeface="+mn-lt"/>
              </a:rPr>
              <a:t>‘Serious lapses of justice may occur and bring discredit on scientific discoveries which if properly used, can save 1000 innocent men a year…’ </a:t>
            </a:r>
            <a:r>
              <a:rPr kumimoji="0" lang="en-GB" sz="1400" b="0" i="1" u="none" strike="noStrike" cap="none" normalizeH="0" baseline="0" dirty="0">
                <a:ln>
                  <a:noFill/>
                </a:ln>
                <a:solidFill>
                  <a:schemeClr val="tx1"/>
                </a:solidFill>
                <a:effectLst/>
                <a:latin typeface="+mn-lt"/>
              </a:rPr>
              <a:t>Daily Mail</a:t>
            </a:r>
            <a:r>
              <a:rPr kumimoji="0" lang="en-GB" sz="1400" b="0" i="0" u="none" strike="noStrike" cap="none" normalizeH="0" baseline="0" dirty="0">
                <a:ln>
                  <a:noFill/>
                </a:ln>
                <a:solidFill>
                  <a:schemeClr val="tx1"/>
                </a:solidFill>
                <a:effectLst/>
                <a:latin typeface="+mn-lt"/>
              </a:rPr>
              <a:t>, 13 July 1938</a:t>
            </a:r>
          </a:p>
        </p:txBody>
      </p:sp>
    </p:spTree>
    <p:extLst>
      <p:ext uri="{BB962C8B-B14F-4D97-AF65-F5344CB8AC3E}">
        <p14:creationId xmlns:p14="http://schemas.microsoft.com/office/powerpoint/2010/main" val="3312352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9174C66-14E0-6455-965B-C1B0A90E0111}"/>
              </a:ext>
            </a:extLst>
          </p:cNvPr>
          <p:cNvSpPr>
            <a:spLocks noGrp="1"/>
          </p:cNvSpPr>
          <p:nvPr>
            <p:ph type="title"/>
          </p:nvPr>
        </p:nvSpPr>
        <p:spPr>
          <a:xfrm>
            <a:off x="107299" y="541271"/>
            <a:ext cx="8630466" cy="512927"/>
          </a:xfrm>
        </p:spPr>
        <p:txBody>
          <a:bodyPr/>
          <a:lstStyle/>
          <a:p>
            <a:r>
              <a:rPr lang="en-GB" sz="2800" dirty="0"/>
              <a:t>DNA for Deadbeat dads: </a:t>
            </a:r>
            <a:br>
              <a:rPr lang="en-GB" sz="2800" dirty="0"/>
            </a:br>
            <a:r>
              <a:rPr lang="en-GB" sz="2800" dirty="0"/>
              <a:t>After the immigrants, the ‘underclass’?</a:t>
            </a:r>
          </a:p>
        </p:txBody>
      </p:sp>
      <p:sp>
        <p:nvSpPr>
          <p:cNvPr id="5" name="Footer Placeholder 4">
            <a:extLst>
              <a:ext uri="{FF2B5EF4-FFF2-40B4-BE49-F238E27FC236}">
                <a16:creationId xmlns:a16="http://schemas.microsoft.com/office/drawing/2014/main" id="{BD75F362-0E81-A640-DA22-A5DBEE7953A9}"/>
              </a:ext>
            </a:extLst>
          </p:cNvPr>
          <p:cNvSpPr>
            <a:spLocks noGrp="1"/>
          </p:cNvSpPr>
          <p:nvPr>
            <p:ph type="ftr" sz="quarter" idx="10"/>
          </p:nvPr>
        </p:nvSpPr>
        <p:spPr>
          <a:xfrm>
            <a:off x="289560" y="5457483"/>
            <a:ext cx="4357872" cy="512957"/>
          </a:xfrm>
        </p:spPr>
        <p:txBody>
          <a:bodyPr/>
          <a:lstStyle/>
          <a:p>
            <a:pPr>
              <a:defRPr/>
            </a:pPr>
            <a:r>
              <a:rPr lang="en-GB" dirty="0"/>
              <a:t>‘Wedded to Welfare: Do They Want to Marry a Man—or the State?’, </a:t>
            </a:r>
            <a:r>
              <a:rPr lang="en-GB" i="1" dirty="0"/>
              <a:t>Sunday Times</a:t>
            </a:r>
            <a:r>
              <a:rPr lang="en-GB" dirty="0"/>
              <a:t>, 11 July 1993</a:t>
            </a:r>
            <a:endParaRPr lang="en-GB" altLang="en-US" dirty="0"/>
          </a:p>
        </p:txBody>
      </p:sp>
      <p:sp>
        <p:nvSpPr>
          <p:cNvPr id="6" name="Slide Number Placeholder 5">
            <a:extLst>
              <a:ext uri="{FF2B5EF4-FFF2-40B4-BE49-F238E27FC236}">
                <a16:creationId xmlns:a16="http://schemas.microsoft.com/office/drawing/2014/main" id="{BDC83FFF-105F-8180-3AF8-6D35390ACA66}"/>
              </a:ext>
            </a:extLst>
          </p:cNvPr>
          <p:cNvSpPr>
            <a:spLocks noGrp="1"/>
          </p:cNvSpPr>
          <p:nvPr>
            <p:ph type="sldNum" sz="quarter" idx="11"/>
          </p:nvPr>
        </p:nvSpPr>
        <p:spPr/>
        <p:txBody>
          <a:bodyPr/>
          <a:lstStyle/>
          <a:p>
            <a:pPr>
              <a:defRPr/>
            </a:pPr>
            <a:fld id="{8A76B3E9-7FF0-4902-80F9-E8997D5A0E30}" type="slidenum">
              <a:rPr lang="en-GB" altLang="en-US" smtClean="0"/>
              <a:pPr>
                <a:defRPr/>
              </a:pPr>
              <a:t>7</a:t>
            </a:fld>
            <a:endParaRPr lang="en-GB" altLang="en-US"/>
          </a:p>
        </p:txBody>
      </p:sp>
      <p:pic>
        <p:nvPicPr>
          <p:cNvPr id="12" name="Content Placeholder 10" descr="A cartoon of a person sitting in a hospital bed&#10;&#10;AI-generated content may be incorrect.">
            <a:extLst>
              <a:ext uri="{FF2B5EF4-FFF2-40B4-BE49-F238E27FC236}">
                <a16:creationId xmlns:a16="http://schemas.microsoft.com/office/drawing/2014/main" id="{D73B3A23-DB6D-98F6-F1E4-1A692A48B9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2809" y="1287181"/>
            <a:ext cx="3826716" cy="4426780"/>
          </a:xfrm>
          <a:prstGeom prst="rect">
            <a:avLst/>
          </a:prstGeom>
          <a:ln w="28575">
            <a:solidFill>
              <a:schemeClr val="tx1"/>
            </a:solidFill>
          </a:ln>
        </p:spPr>
      </p:pic>
      <p:pic>
        <p:nvPicPr>
          <p:cNvPr id="10" name="Content Placeholder 2" descr="A cartoon of a person and person&#10;&#10;AI-generated content may be incorrect.">
            <a:extLst>
              <a:ext uri="{FF2B5EF4-FFF2-40B4-BE49-F238E27FC236}">
                <a16:creationId xmlns:a16="http://schemas.microsoft.com/office/drawing/2014/main" id="{1F0C4172-3570-EF4F-18C9-EE883A2D40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560" y="1128609"/>
            <a:ext cx="4357873" cy="4246843"/>
          </a:xfrm>
          <a:prstGeom prst="rect">
            <a:avLst/>
          </a:prstGeom>
          <a:ln w="38100">
            <a:solidFill>
              <a:schemeClr val="tx1"/>
            </a:solidFill>
          </a:ln>
        </p:spPr>
      </p:pic>
      <p:pic>
        <p:nvPicPr>
          <p:cNvPr id="8" name="Content Placeholder 9" descr="A person and baby looking at each other&#10;&#10;AI-generated content may be incorrect.">
            <a:extLst>
              <a:ext uri="{FF2B5EF4-FFF2-40B4-BE49-F238E27FC236}">
                <a16:creationId xmlns:a16="http://schemas.microsoft.com/office/drawing/2014/main" id="{67F501E9-697A-0BCA-A12B-432BB43CA5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6951" y="1785808"/>
            <a:ext cx="4230814" cy="3111581"/>
          </a:xfrm>
          <a:prstGeom prst="rect">
            <a:avLst/>
          </a:prstGeom>
        </p:spPr>
      </p:pic>
    </p:spTree>
    <p:extLst>
      <p:ext uri="{BB962C8B-B14F-4D97-AF65-F5344CB8AC3E}">
        <p14:creationId xmlns:p14="http://schemas.microsoft.com/office/powerpoint/2010/main" val="246039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3DF93-F983-74AB-C28C-747246F093FC}"/>
              </a:ext>
            </a:extLst>
          </p:cNvPr>
          <p:cNvSpPr>
            <a:spLocks noGrp="1"/>
          </p:cNvSpPr>
          <p:nvPr>
            <p:ph type="title"/>
          </p:nvPr>
        </p:nvSpPr>
        <p:spPr>
          <a:xfrm>
            <a:off x="413583" y="161927"/>
            <a:ext cx="5580817" cy="823594"/>
          </a:xfrm>
        </p:spPr>
        <p:txBody>
          <a:bodyPr/>
          <a:lstStyle/>
          <a:p>
            <a:r>
              <a:rPr lang="en-GB" dirty="0"/>
              <a:t>From ‘imperial suspicion’ to ‘Darkest England’: </a:t>
            </a:r>
            <a:br>
              <a:rPr lang="en-GB" dirty="0"/>
            </a:br>
            <a:r>
              <a:rPr lang="en-GB" dirty="0"/>
              <a:t>Creating the ‘feckless father’</a:t>
            </a:r>
          </a:p>
        </p:txBody>
      </p:sp>
      <p:sp>
        <p:nvSpPr>
          <p:cNvPr id="3" name="Content Placeholder 2">
            <a:extLst>
              <a:ext uri="{FF2B5EF4-FFF2-40B4-BE49-F238E27FC236}">
                <a16:creationId xmlns:a16="http://schemas.microsoft.com/office/drawing/2014/main" id="{867C9E8A-62E0-CE00-921B-EB99D8E94D48}"/>
              </a:ext>
            </a:extLst>
          </p:cNvPr>
          <p:cNvSpPr>
            <a:spLocks noGrp="1"/>
          </p:cNvSpPr>
          <p:nvPr>
            <p:ph sz="half" idx="1"/>
          </p:nvPr>
        </p:nvSpPr>
        <p:spPr>
          <a:xfrm>
            <a:off x="163552" y="1225393"/>
            <a:ext cx="4362662" cy="5105556"/>
          </a:xfrm>
        </p:spPr>
        <p:txBody>
          <a:bodyPr/>
          <a:lstStyle/>
          <a:p>
            <a:pPr fontAlgn="base"/>
            <a:r>
              <a:rPr lang="en-GB" sz="2000" dirty="0"/>
              <a:t>‘The welfare state has taken over the traditional roles of the husband: it provides housing and a steady income. If there are not many reliable men, you can in effect marry the state instead.</a:t>
            </a:r>
          </a:p>
          <a:p>
            <a:pPr fontAlgn="base"/>
            <a:r>
              <a:rPr lang="en-GB" sz="2000" dirty="0"/>
              <a:t>None of this is the fault of the single mothers. Indeed it is striking how much responsibility these women, often still only girls in their teens, are taking on. They are leading tough, demanding, tiring lives. I believe that it is the men who are feckless and unreliable.’</a:t>
            </a:r>
          </a:p>
          <a:p>
            <a:pPr algn="r" fontAlgn="base"/>
            <a:r>
              <a:rPr lang="en-GB" sz="2000" dirty="0"/>
              <a:t>David Willets, ‘Feckless, Unreliable, that’s men’ </a:t>
            </a:r>
            <a:r>
              <a:rPr lang="en-GB" sz="2000" i="1" dirty="0"/>
              <a:t>Daily Mail</a:t>
            </a:r>
            <a:r>
              <a:rPr lang="en-GB" sz="2000" dirty="0"/>
              <a:t>, 6 July 1993</a:t>
            </a:r>
          </a:p>
          <a:p>
            <a:endParaRPr lang="en-GB" sz="2000" dirty="0"/>
          </a:p>
        </p:txBody>
      </p:sp>
      <p:sp>
        <p:nvSpPr>
          <p:cNvPr id="6" name="Slide Number Placeholder 5">
            <a:extLst>
              <a:ext uri="{FF2B5EF4-FFF2-40B4-BE49-F238E27FC236}">
                <a16:creationId xmlns:a16="http://schemas.microsoft.com/office/drawing/2014/main" id="{0BF798E8-9163-BC3D-4C9A-2377F19A6E3D}"/>
              </a:ext>
            </a:extLst>
          </p:cNvPr>
          <p:cNvSpPr>
            <a:spLocks noGrp="1"/>
          </p:cNvSpPr>
          <p:nvPr>
            <p:ph type="sldNum" sz="quarter" idx="12"/>
          </p:nvPr>
        </p:nvSpPr>
        <p:spPr/>
        <p:txBody>
          <a:bodyPr/>
          <a:lstStyle/>
          <a:p>
            <a:pPr>
              <a:defRPr/>
            </a:pPr>
            <a:fld id="{8A76B3E9-7FF0-4902-80F9-E8997D5A0E30}" type="slidenum">
              <a:rPr lang="en-GB" altLang="en-US" smtClean="0"/>
              <a:pPr>
                <a:defRPr/>
              </a:pPr>
              <a:t>8</a:t>
            </a:fld>
            <a:endParaRPr lang="en-GB" altLang="en-US"/>
          </a:p>
        </p:txBody>
      </p:sp>
      <p:pic>
        <p:nvPicPr>
          <p:cNvPr id="22" name="Content Placeholder 21" descr="A cartoon of a person and person sitting on a bench&#10;&#10;AI-generated content may be incorrect.">
            <a:extLst>
              <a:ext uri="{FF2B5EF4-FFF2-40B4-BE49-F238E27FC236}">
                <a16:creationId xmlns:a16="http://schemas.microsoft.com/office/drawing/2014/main" id="{6E903EDA-72BE-A942-CC37-ADE879290F21}"/>
              </a:ext>
            </a:extLst>
          </p:cNvPr>
          <p:cNvPicPr>
            <a:picLocks noGrp="1" noChangeAspect="1"/>
          </p:cNvPicPr>
          <p:nvPr>
            <p:ph sz="half" idx="2"/>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526214" y="1203092"/>
            <a:ext cx="7502234" cy="5127857"/>
          </a:xfrm>
        </p:spPr>
      </p:pic>
      <p:pic>
        <p:nvPicPr>
          <p:cNvPr id="15" name="Picture 14" descr="A white and black sign with black text&#10;&#10;AI-generated content may be incorrect.">
            <a:extLst>
              <a:ext uri="{FF2B5EF4-FFF2-40B4-BE49-F238E27FC236}">
                <a16:creationId xmlns:a16="http://schemas.microsoft.com/office/drawing/2014/main" id="{1ADFC575-B948-6749-24E7-29E3FEB67C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9939" y="193688"/>
            <a:ext cx="2244525" cy="2556544"/>
          </a:xfrm>
          <a:prstGeom prst="rect">
            <a:avLst/>
          </a:prstGeom>
        </p:spPr>
      </p:pic>
    </p:spTree>
    <p:extLst>
      <p:ext uri="{BB962C8B-B14F-4D97-AF65-F5344CB8AC3E}">
        <p14:creationId xmlns:p14="http://schemas.microsoft.com/office/powerpoint/2010/main" val="169272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25EB7-A330-5E6F-345D-7151C33CC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191EE-9412-EC37-275D-1C5C7D1CE489}"/>
              </a:ext>
            </a:extLst>
          </p:cNvPr>
          <p:cNvSpPr>
            <a:spLocks noGrp="1"/>
          </p:cNvSpPr>
          <p:nvPr>
            <p:ph type="title"/>
          </p:nvPr>
        </p:nvSpPr>
        <p:spPr>
          <a:xfrm>
            <a:off x="413583" y="161927"/>
            <a:ext cx="5580817" cy="823594"/>
          </a:xfrm>
        </p:spPr>
        <p:txBody>
          <a:bodyPr/>
          <a:lstStyle/>
          <a:p>
            <a:r>
              <a:rPr lang="en-GB" dirty="0"/>
              <a:t>From ‘imperial suspicion’ to ‘Darkest England’: </a:t>
            </a:r>
            <a:br>
              <a:rPr lang="en-GB" dirty="0"/>
            </a:br>
            <a:r>
              <a:rPr lang="en-GB" dirty="0"/>
              <a:t>Creating the ‘feckless father’</a:t>
            </a:r>
          </a:p>
        </p:txBody>
      </p:sp>
      <p:sp>
        <p:nvSpPr>
          <p:cNvPr id="4" name="Content Placeholder 3">
            <a:extLst>
              <a:ext uri="{FF2B5EF4-FFF2-40B4-BE49-F238E27FC236}">
                <a16:creationId xmlns:a16="http://schemas.microsoft.com/office/drawing/2014/main" id="{6DCB0EEC-C39D-F326-D60C-729BB1F5C8A3}"/>
              </a:ext>
            </a:extLst>
          </p:cNvPr>
          <p:cNvSpPr>
            <a:spLocks noGrp="1"/>
          </p:cNvSpPr>
          <p:nvPr>
            <p:ph sz="half" idx="2"/>
          </p:nvPr>
        </p:nvSpPr>
        <p:spPr>
          <a:xfrm>
            <a:off x="6599044" y="487857"/>
            <a:ext cx="5080000" cy="6025654"/>
          </a:xfrm>
        </p:spPr>
        <p:txBody>
          <a:bodyPr/>
          <a:lstStyle/>
          <a:p>
            <a:r>
              <a:rPr lang="en-GB" sz="1800" dirty="0"/>
              <a:t>‘Lambeth … has the largest proportion of children born outside marriage in the country, 46.3 per cent according to the Office of Populations Censuses and Surveys. In a breakdown of families with dependent children into ethnic groups, the NCOPF report says that 56.6 per cent of West Indian families have two parents and 43.4 per cent are one-parent, compared to 88.2 percent of white families … and 11.8 percent. </a:t>
            </a:r>
          </a:p>
          <a:p>
            <a:r>
              <a:rPr lang="en-GB" sz="1800" dirty="0"/>
              <a:t>Social scientist Gus John, director of education in Hackney, East London says </a:t>
            </a:r>
            <a:r>
              <a:rPr lang="en-GB" sz="1800" dirty="0">
                <a:solidFill>
                  <a:srgbClr val="FF0000"/>
                </a:solidFill>
              </a:rPr>
              <a:t>“The notion that this is because all these people are used to running around Jamaica and Trinidad breeding like rabbits without let or hindrance is a racist myth this country continues to manufacture</a:t>
            </a:r>
            <a:r>
              <a:rPr lang="en-GB" sz="1800" dirty="0"/>
              <a:t>. … To suggest establishing paternity through blood tests is an absurd notion, though I support is is a sign of the times. How do they propose to go about it – with thumb screws and tie them down on a rack?”’  </a:t>
            </a:r>
          </a:p>
          <a:p>
            <a:pPr algn="r"/>
            <a:r>
              <a:rPr lang="en-GB" sz="1800" dirty="0"/>
              <a:t>Heather Kirby ‘Paying for Paternity, The Times May 26, 1989.</a:t>
            </a:r>
          </a:p>
        </p:txBody>
      </p:sp>
      <p:sp>
        <p:nvSpPr>
          <p:cNvPr id="6" name="Slide Number Placeholder 5">
            <a:extLst>
              <a:ext uri="{FF2B5EF4-FFF2-40B4-BE49-F238E27FC236}">
                <a16:creationId xmlns:a16="http://schemas.microsoft.com/office/drawing/2014/main" id="{8F1BA20A-1A9B-426D-3277-1D282609A215}"/>
              </a:ext>
            </a:extLst>
          </p:cNvPr>
          <p:cNvSpPr>
            <a:spLocks noGrp="1"/>
          </p:cNvSpPr>
          <p:nvPr>
            <p:ph type="sldNum" sz="quarter" idx="12"/>
          </p:nvPr>
        </p:nvSpPr>
        <p:spPr/>
        <p:txBody>
          <a:bodyPr/>
          <a:lstStyle/>
          <a:p>
            <a:pPr>
              <a:defRPr/>
            </a:pPr>
            <a:fld id="{8A76B3E9-7FF0-4902-80F9-E8997D5A0E30}" type="slidenum">
              <a:rPr lang="en-GB" altLang="en-US" smtClean="0"/>
              <a:pPr>
                <a:defRPr/>
              </a:pPr>
              <a:t>9</a:t>
            </a:fld>
            <a:endParaRPr lang="en-GB" altLang="en-US"/>
          </a:p>
        </p:txBody>
      </p:sp>
      <p:pic>
        <p:nvPicPr>
          <p:cNvPr id="14" name="Content Placeholder 13" descr="A cartoon of a group of people&#10;&#10;AI-generated content may be incorrect.">
            <a:extLst>
              <a:ext uri="{FF2B5EF4-FFF2-40B4-BE49-F238E27FC236}">
                <a16:creationId xmlns:a16="http://schemas.microsoft.com/office/drawing/2014/main" id="{2308A193-1C34-F8F8-E37C-7495F6D1EA1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9407" y="1115122"/>
            <a:ext cx="6312073" cy="5215827"/>
          </a:xfrm>
        </p:spPr>
      </p:pic>
    </p:spTree>
    <p:extLst>
      <p:ext uri="{BB962C8B-B14F-4D97-AF65-F5344CB8AC3E}">
        <p14:creationId xmlns:p14="http://schemas.microsoft.com/office/powerpoint/2010/main" val="616938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A62D05-39FF-6B00-2E93-D5726B44B0D3}"/>
              </a:ext>
            </a:extLst>
          </p:cNvPr>
          <p:cNvSpPr>
            <a:spLocks noGrp="1"/>
          </p:cNvSpPr>
          <p:nvPr>
            <p:ph type="title"/>
          </p:nvPr>
        </p:nvSpPr>
        <p:spPr>
          <a:xfrm>
            <a:off x="704586" y="-132697"/>
            <a:ext cx="11978733" cy="689577"/>
          </a:xfrm>
        </p:spPr>
        <p:txBody>
          <a:bodyPr/>
          <a:lstStyle/>
          <a:p>
            <a:r>
              <a:rPr lang="en-GB" sz="2800" dirty="0"/>
              <a:t>After-effects: From genetics at the border to DNA for Deadbeat Dads</a:t>
            </a:r>
          </a:p>
        </p:txBody>
      </p:sp>
      <p:sp>
        <p:nvSpPr>
          <p:cNvPr id="5" name="Slide Number Placeholder 4">
            <a:extLst>
              <a:ext uri="{FF2B5EF4-FFF2-40B4-BE49-F238E27FC236}">
                <a16:creationId xmlns:a16="http://schemas.microsoft.com/office/drawing/2014/main" id="{4FA157D0-5E6A-571D-E04B-4790645DE3B3}"/>
              </a:ext>
            </a:extLst>
          </p:cNvPr>
          <p:cNvSpPr>
            <a:spLocks noGrp="1"/>
          </p:cNvSpPr>
          <p:nvPr>
            <p:ph type="sldNum" sz="quarter" idx="12"/>
          </p:nvPr>
        </p:nvSpPr>
        <p:spPr/>
        <p:txBody>
          <a:bodyPr/>
          <a:lstStyle/>
          <a:p>
            <a:fld id="{E8F1A65C-595C-4736-BF40-F7D31E789466}" type="slidenum">
              <a:rPr lang="en-GB" smtClean="0"/>
              <a:pPr/>
              <a:t>10</a:t>
            </a:fld>
            <a:endParaRPr lang="en-GB" dirty="0"/>
          </a:p>
        </p:txBody>
      </p:sp>
      <p:pic>
        <p:nvPicPr>
          <p:cNvPr id="32" name="Picture 31">
            <a:extLst>
              <a:ext uri="{FF2B5EF4-FFF2-40B4-BE49-F238E27FC236}">
                <a16:creationId xmlns:a16="http://schemas.microsoft.com/office/drawing/2014/main" id="{2CD7BB17-AC4A-2048-539E-3ACBD38BC42A}"/>
              </a:ext>
            </a:extLst>
          </p:cNvPr>
          <p:cNvPicPr>
            <a:picLocks noChangeAspect="1"/>
          </p:cNvPicPr>
          <p:nvPr/>
        </p:nvPicPr>
        <p:blipFill>
          <a:blip r:embed="rId3"/>
          <a:srcRect l="3444" t="3751" r="67091" b="52533"/>
          <a:stretch/>
        </p:blipFill>
        <p:spPr>
          <a:xfrm>
            <a:off x="213268" y="542586"/>
            <a:ext cx="2328148" cy="4631553"/>
          </a:xfrm>
          <a:prstGeom prst="rect">
            <a:avLst/>
          </a:prstGeom>
        </p:spPr>
      </p:pic>
      <p:pic>
        <p:nvPicPr>
          <p:cNvPr id="34" name="Picture 33">
            <a:extLst>
              <a:ext uri="{FF2B5EF4-FFF2-40B4-BE49-F238E27FC236}">
                <a16:creationId xmlns:a16="http://schemas.microsoft.com/office/drawing/2014/main" id="{85F4E59B-1A87-D1F1-3C36-CCB205A3A108}"/>
              </a:ext>
            </a:extLst>
          </p:cNvPr>
          <p:cNvPicPr>
            <a:picLocks noChangeAspect="1"/>
          </p:cNvPicPr>
          <p:nvPr/>
        </p:nvPicPr>
        <p:blipFill>
          <a:blip r:embed="rId4"/>
          <a:srcRect l="1360" t="24074" r="16020" b="25185"/>
          <a:stretch/>
        </p:blipFill>
        <p:spPr>
          <a:xfrm>
            <a:off x="2584987" y="544876"/>
            <a:ext cx="5434486" cy="4629263"/>
          </a:xfrm>
          <a:prstGeom prst="rect">
            <a:avLst/>
          </a:prstGeom>
        </p:spPr>
      </p:pic>
      <p:pic>
        <p:nvPicPr>
          <p:cNvPr id="1028" name="Picture 4">
            <a:extLst>
              <a:ext uri="{FF2B5EF4-FFF2-40B4-BE49-F238E27FC236}">
                <a16:creationId xmlns:a16="http://schemas.microsoft.com/office/drawing/2014/main" id="{3ACAD9F6-38AB-8960-C865-2C775ECFB8D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01290" y="2333773"/>
            <a:ext cx="3000703" cy="3640282"/>
          </a:xfrm>
          <a:prstGeom prst="rect">
            <a:avLst/>
          </a:prstGeom>
          <a:noFill/>
          <a:ln w="28575">
            <a:solidFill>
              <a:schemeClr val="accent1"/>
            </a:solidFill>
          </a:ln>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1E737D6F-3605-3BD2-D012-EAF93488DF29}"/>
              </a:ext>
            </a:extLst>
          </p:cNvPr>
          <p:cNvSpPr txBox="1"/>
          <p:nvPr/>
        </p:nvSpPr>
        <p:spPr>
          <a:xfrm>
            <a:off x="30227" y="5096242"/>
            <a:ext cx="2733755" cy="1677729"/>
          </a:xfrm>
          <a:prstGeom prst="rect">
            <a:avLst/>
          </a:prstGeom>
          <a:solidFill>
            <a:srgbClr val="FF0000"/>
          </a:solidFill>
        </p:spPr>
        <p:txBody>
          <a:bodyPr wrap="none" rtlCol="0">
            <a:noAutofit/>
          </a:bodyPr>
          <a:lstStyle/>
          <a:p>
            <a:pPr algn="l">
              <a:lnSpc>
                <a:spcPct val="100000"/>
              </a:lnSpc>
              <a:spcBef>
                <a:spcPts val="0"/>
              </a:spcBef>
              <a:spcAft>
                <a:spcPts val="800"/>
              </a:spcAft>
            </a:pPr>
            <a:r>
              <a:rPr lang="en-GB" sz="1600" dirty="0"/>
              <a:t>‘Moved by the plight of the </a:t>
            </a:r>
          </a:p>
          <a:p>
            <a:pPr algn="l">
              <a:lnSpc>
                <a:spcPct val="100000"/>
              </a:lnSpc>
              <a:spcBef>
                <a:spcPts val="0"/>
              </a:spcBef>
              <a:spcAft>
                <a:spcPts val="800"/>
              </a:spcAft>
            </a:pPr>
            <a:r>
              <a:rPr lang="en-GB" sz="1600" dirty="0"/>
              <a:t>growing number of children of </a:t>
            </a:r>
          </a:p>
          <a:p>
            <a:pPr algn="l">
              <a:lnSpc>
                <a:spcPct val="100000"/>
              </a:lnSpc>
              <a:spcBef>
                <a:spcPts val="0"/>
              </a:spcBef>
              <a:spcAft>
                <a:spcPts val="800"/>
              </a:spcAft>
            </a:pPr>
            <a:r>
              <a:rPr lang="en-GB" sz="1600" dirty="0"/>
              <a:t>broken marriages… </a:t>
            </a:r>
          </a:p>
          <a:p>
            <a:pPr algn="l">
              <a:lnSpc>
                <a:spcPct val="100000"/>
              </a:lnSpc>
              <a:spcBef>
                <a:spcPts val="0"/>
              </a:spcBef>
              <a:spcAft>
                <a:spcPts val="800"/>
              </a:spcAft>
            </a:pPr>
            <a:r>
              <a:rPr lang="en-GB" sz="1600" dirty="0"/>
              <a:t>determined to make errant </a:t>
            </a:r>
          </a:p>
          <a:p>
            <a:pPr algn="l">
              <a:lnSpc>
                <a:spcPct val="100000"/>
              </a:lnSpc>
              <a:spcBef>
                <a:spcPts val="0"/>
              </a:spcBef>
              <a:spcAft>
                <a:spcPts val="800"/>
              </a:spcAft>
            </a:pPr>
            <a:r>
              <a:rPr lang="en-GB" sz="1600" dirty="0"/>
              <a:t>fathers pay …’</a:t>
            </a:r>
          </a:p>
        </p:txBody>
      </p:sp>
      <p:sp>
        <p:nvSpPr>
          <p:cNvPr id="41" name="TextBox 40">
            <a:extLst>
              <a:ext uri="{FF2B5EF4-FFF2-40B4-BE49-F238E27FC236}">
                <a16:creationId xmlns:a16="http://schemas.microsoft.com/office/drawing/2014/main" id="{2050717F-7B82-B95C-A5EF-2268FA7B553C}"/>
              </a:ext>
            </a:extLst>
          </p:cNvPr>
          <p:cNvSpPr txBox="1"/>
          <p:nvPr/>
        </p:nvSpPr>
        <p:spPr>
          <a:xfrm>
            <a:off x="8203170" y="724894"/>
            <a:ext cx="3829233" cy="2154281"/>
          </a:xfrm>
          <a:prstGeom prst="rect">
            <a:avLst/>
          </a:prstGeom>
          <a:solidFill>
            <a:srgbClr val="FF0000"/>
          </a:solidFill>
        </p:spPr>
        <p:txBody>
          <a:bodyPr wrap="none" rtlCol="0">
            <a:noAutofit/>
          </a:bodyPr>
          <a:lstStyle/>
          <a:p>
            <a:pPr algn="l">
              <a:lnSpc>
                <a:spcPct val="100000"/>
              </a:lnSpc>
              <a:spcBef>
                <a:spcPts val="0"/>
              </a:spcBef>
              <a:spcAft>
                <a:spcPts val="800"/>
              </a:spcAft>
            </a:pPr>
            <a:r>
              <a:rPr lang="en-GB" sz="1600" dirty="0"/>
              <a:t>‘Appalled at the size of the bill left behind by </a:t>
            </a:r>
          </a:p>
          <a:p>
            <a:pPr algn="l">
              <a:lnSpc>
                <a:spcPct val="100000"/>
              </a:lnSpc>
              <a:spcBef>
                <a:spcPts val="0"/>
              </a:spcBef>
              <a:spcAft>
                <a:spcPts val="800"/>
              </a:spcAft>
            </a:pPr>
            <a:r>
              <a:rPr lang="en-GB" sz="1600" dirty="0"/>
              <a:t>Fathers…’</a:t>
            </a:r>
          </a:p>
          <a:p>
            <a:pPr algn="l">
              <a:lnSpc>
                <a:spcPct val="100000"/>
              </a:lnSpc>
              <a:spcBef>
                <a:spcPts val="0"/>
              </a:spcBef>
              <a:spcAft>
                <a:spcPts val="800"/>
              </a:spcAft>
            </a:pPr>
            <a:r>
              <a:rPr lang="en-GB" sz="1600" dirty="0"/>
              <a:t>‘Family life is under threat’</a:t>
            </a:r>
          </a:p>
          <a:p>
            <a:pPr algn="l">
              <a:lnSpc>
                <a:spcPct val="100000"/>
              </a:lnSpc>
              <a:spcBef>
                <a:spcPts val="0"/>
              </a:spcBef>
              <a:spcAft>
                <a:spcPts val="800"/>
              </a:spcAft>
            </a:pPr>
            <a:r>
              <a:rPr lang="en-GB" sz="1600" dirty="0"/>
              <a:t>‘the absent male’</a:t>
            </a:r>
          </a:p>
          <a:p>
            <a:pPr algn="l">
              <a:lnSpc>
                <a:spcPct val="100000"/>
              </a:lnSpc>
              <a:spcBef>
                <a:spcPts val="0"/>
              </a:spcBef>
              <a:spcAft>
                <a:spcPts val="800"/>
              </a:spcAft>
            </a:pPr>
            <a:r>
              <a:rPr lang="en-GB" sz="1600" dirty="0"/>
              <a:t>‘Nearly 1 in seven families’</a:t>
            </a:r>
          </a:p>
          <a:p>
            <a:pPr algn="l">
              <a:lnSpc>
                <a:spcPct val="100000"/>
              </a:lnSpc>
              <a:spcBef>
                <a:spcPts val="0"/>
              </a:spcBef>
              <a:spcAft>
                <a:spcPts val="800"/>
              </a:spcAft>
            </a:pPr>
            <a:r>
              <a:rPr lang="en-GB" sz="1600" dirty="0"/>
              <a:t>‘Mothers struggling…’</a:t>
            </a:r>
          </a:p>
        </p:txBody>
      </p:sp>
      <p:pic>
        <p:nvPicPr>
          <p:cNvPr id="30" name="Content Placeholder 29" descr="A newspaper article with a baby and a person&#10;&#10;AI-generated content may be incorrect.">
            <a:extLst>
              <a:ext uri="{FF2B5EF4-FFF2-40B4-BE49-F238E27FC236}">
                <a16:creationId xmlns:a16="http://schemas.microsoft.com/office/drawing/2014/main" id="{4A7EB2EC-0557-2B6C-D2F5-34028D0E95BB}"/>
              </a:ext>
            </a:extLst>
          </p:cNvPr>
          <p:cNvPicPr>
            <a:picLocks noGrp="1" noChangeAspect="1"/>
          </p:cNvPicPr>
          <p:nvPr>
            <p:ph sz="half" idx="2"/>
          </p:nvPr>
        </p:nvPicPr>
        <p:blipFill>
          <a:blip r:embed="rId6" cstate="screen">
            <a:extLst>
              <a:ext uri="{28A0092B-C50C-407E-A947-70E740481C1C}">
                <a14:useLocalDpi xmlns:a14="http://schemas.microsoft.com/office/drawing/2010/main"/>
              </a:ext>
            </a:extLst>
          </a:blip>
          <a:stretch>
            <a:fillRect/>
          </a:stretch>
        </p:blipFill>
        <p:spPr>
          <a:xfrm>
            <a:off x="6343788" y="3047189"/>
            <a:ext cx="5680290" cy="3544111"/>
          </a:xfrm>
        </p:spPr>
      </p:pic>
    </p:spTree>
    <p:extLst>
      <p:ext uri="{BB962C8B-B14F-4D97-AF65-F5344CB8AC3E}">
        <p14:creationId xmlns:p14="http://schemas.microsoft.com/office/powerpoint/2010/main" val="1754924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A512FE-DFDA-4A44-B3EC-E5415369A67E}"/>
              </a:ext>
            </a:extLst>
          </p:cNvPr>
          <p:cNvSpPr>
            <a:spLocks noGrp="1"/>
          </p:cNvSpPr>
          <p:nvPr>
            <p:ph type="title"/>
          </p:nvPr>
        </p:nvSpPr>
        <p:spPr>
          <a:xfrm>
            <a:off x="68581" y="83840"/>
            <a:ext cx="10363200" cy="752872"/>
          </a:xfrm>
        </p:spPr>
        <p:txBody>
          <a:bodyPr/>
          <a:lstStyle/>
          <a:p>
            <a:r>
              <a:rPr lang="en-GB" sz="4800" dirty="0"/>
              <a:t>The Rise and Risks of Certainty</a:t>
            </a:r>
          </a:p>
        </p:txBody>
      </p:sp>
      <p:pic>
        <p:nvPicPr>
          <p:cNvPr id="18" name="Picture 17">
            <a:extLst>
              <a:ext uri="{FF2B5EF4-FFF2-40B4-BE49-F238E27FC236}">
                <a16:creationId xmlns:a16="http://schemas.microsoft.com/office/drawing/2014/main" id="{40B67D85-E157-374C-BF2F-53A8DC1AE369}"/>
              </a:ext>
            </a:extLst>
          </p:cNvPr>
          <p:cNvPicPr>
            <a:picLocks noChangeAspect="1"/>
          </p:cNvPicPr>
          <p:nvPr/>
        </p:nvPicPr>
        <p:blipFill rotWithShape="1">
          <a:blip r:embed="rId2">
            <a:extLst>
              <a:ext uri="{28A0092B-C50C-407E-A947-70E740481C1C}">
                <a14:useLocalDpi xmlns:a14="http://schemas.microsoft.com/office/drawing/2010/main"/>
              </a:ext>
            </a:extLst>
          </a:blip>
          <a:srcRect b="3913"/>
          <a:stretch/>
        </p:blipFill>
        <p:spPr>
          <a:xfrm>
            <a:off x="8679723" y="452669"/>
            <a:ext cx="3264363" cy="5502555"/>
          </a:xfrm>
          <a:prstGeom prst="rect">
            <a:avLst/>
          </a:prstGeom>
        </p:spPr>
      </p:pic>
      <p:pic>
        <p:nvPicPr>
          <p:cNvPr id="20" name="Picture 19">
            <a:extLst>
              <a:ext uri="{FF2B5EF4-FFF2-40B4-BE49-F238E27FC236}">
                <a16:creationId xmlns:a16="http://schemas.microsoft.com/office/drawing/2014/main" id="{6AF901B8-728F-214F-9D0C-EACF33B59E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625" y="1028733"/>
            <a:ext cx="2776081" cy="4869160"/>
          </a:xfrm>
          <a:prstGeom prst="rect">
            <a:avLst/>
          </a:prstGeom>
        </p:spPr>
      </p:pic>
      <p:sp>
        <p:nvSpPr>
          <p:cNvPr id="3" name="Content Placeholder 2">
            <a:extLst>
              <a:ext uri="{FF2B5EF4-FFF2-40B4-BE49-F238E27FC236}">
                <a16:creationId xmlns:a16="http://schemas.microsoft.com/office/drawing/2014/main" id="{E4182333-D133-D240-ABA5-4D34408B3C56}"/>
              </a:ext>
            </a:extLst>
          </p:cNvPr>
          <p:cNvSpPr>
            <a:spLocks noGrp="1"/>
          </p:cNvSpPr>
          <p:nvPr>
            <p:ph sz="half" idx="2"/>
          </p:nvPr>
        </p:nvSpPr>
        <p:spPr>
          <a:xfrm>
            <a:off x="3023659" y="1028734"/>
            <a:ext cx="5376597" cy="5952661"/>
          </a:xfrm>
        </p:spPr>
        <p:txBody>
          <a:bodyPr/>
          <a:lstStyle/>
          <a:p>
            <a:r>
              <a:rPr lang="en-GB" sz="1867" b="1" dirty="0"/>
              <a:t>The Ad: </a:t>
            </a:r>
            <a:r>
              <a:rPr lang="en-GB" sz="1867" dirty="0"/>
              <a:t>"Whose child is it? Are you really the father? The curious, suspicious or disbelieving who just want peace of mind can now conduct paternity checks in the comfort of their own home. Do-it-yourself DNA tests are now available in Britain.”</a:t>
            </a:r>
          </a:p>
          <a:p>
            <a:r>
              <a:rPr lang="en-GB" sz="1867" b="1" dirty="0"/>
              <a:t>The Chair of Commons Health Select Committee</a:t>
            </a:r>
            <a:r>
              <a:rPr lang="en-GB" sz="1867" dirty="0"/>
              <a:t>: "I hope the Government will find some way to block the activities of this agency and other agencies undertaking similar testing. … I want to see it stopped. Clearly there is a huge gap in law here where there is no provision in respect of non-medical use of DNA.”</a:t>
            </a:r>
          </a:p>
          <a:p>
            <a:r>
              <a:rPr lang="en-GB" sz="1867" b="1" dirty="0"/>
              <a:t>The ‘DNA Testing Agency’: </a:t>
            </a:r>
            <a:r>
              <a:rPr lang="en-GB" sz="1867" dirty="0"/>
              <a:t>"They [critics and the government] are defending the position where they are controlling the tests in this country. We are giving people the opportunity to do private testing. There is nothing deceitful or underhand about it."</a:t>
            </a:r>
          </a:p>
          <a:p>
            <a:br>
              <a:rPr lang="en-GB" sz="1867" dirty="0"/>
            </a:br>
            <a:r>
              <a:rPr lang="en-GB" sz="1867" dirty="0">
                <a:hlinkClick r:id="rId4"/>
              </a:rPr>
              <a:t>http://news.bbc.co.uk/1/hi/health/131744.stm</a:t>
            </a:r>
            <a:r>
              <a:rPr lang="en-GB" sz="1867" dirty="0"/>
              <a:t> 1998</a:t>
            </a:r>
          </a:p>
          <a:p>
            <a:endParaRPr lang="en-GB" sz="1867" dirty="0"/>
          </a:p>
        </p:txBody>
      </p:sp>
    </p:spTree>
    <p:extLst>
      <p:ext uri="{BB962C8B-B14F-4D97-AF65-F5344CB8AC3E}">
        <p14:creationId xmlns:p14="http://schemas.microsoft.com/office/powerpoint/2010/main" val="1211033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AF6D8-4E2F-E226-0785-1910FFFA44D6}"/>
              </a:ext>
            </a:extLst>
          </p:cNvPr>
          <p:cNvSpPr>
            <a:spLocks noGrp="1"/>
          </p:cNvSpPr>
          <p:nvPr>
            <p:ph type="title"/>
          </p:nvPr>
        </p:nvSpPr>
        <p:spPr/>
        <p:txBody>
          <a:bodyPr/>
          <a:lstStyle/>
          <a:p>
            <a:r>
              <a:rPr lang="en-GB" dirty="0"/>
              <a:t>So what does the history of DNA profiling tell us?</a:t>
            </a:r>
          </a:p>
        </p:txBody>
      </p:sp>
      <p:sp>
        <p:nvSpPr>
          <p:cNvPr id="4" name="Slide Number Placeholder 3">
            <a:extLst>
              <a:ext uri="{FF2B5EF4-FFF2-40B4-BE49-F238E27FC236}">
                <a16:creationId xmlns:a16="http://schemas.microsoft.com/office/drawing/2014/main" id="{EC087E5F-4229-AFBD-FFC2-D44396242E6D}"/>
              </a:ext>
            </a:extLst>
          </p:cNvPr>
          <p:cNvSpPr>
            <a:spLocks noGrp="1"/>
          </p:cNvSpPr>
          <p:nvPr>
            <p:ph type="sldNum" sz="quarter" idx="11"/>
          </p:nvPr>
        </p:nvSpPr>
        <p:spPr/>
        <p:txBody>
          <a:bodyPr/>
          <a:lstStyle/>
          <a:p>
            <a:fld id="{E8F1A65C-595C-4736-BF40-F7D31E789466}" type="slidenum">
              <a:rPr lang="en-GB" smtClean="0"/>
              <a:pPr/>
              <a:t>12</a:t>
            </a:fld>
            <a:endParaRPr lang="en-GB" dirty="0"/>
          </a:p>
        </p:txBody>
      </p:sp>
      <p:sp>
        <p:nvSpPr>
          <p:cNvPr id="5" name="Text Placeholder 4">
            <a:extLst>
              <a:ext uri="{FF2B5EF4-FFF2-40B4-BE49-F238E27FC236}">
                <a16:creationId xmlns:a16="http://schemas.microsoft.com/office/drawing/2014/main" id="{C44CDE89-FE25-E10E-F689-14D5BEC54B25}"/>
              </a:ext>
            </a:extLst>
          </p:cNvPr>
          <p:cNvSpPr>
            <a:spLocks noGrp="1"/>
          </p:cNvSpPr>
          <p:nvPr>
            <p:ph type="body" sz="quarter" idx="12"/>
          </p:nvPr>
        </p:nvSpPr>
        <p:spPr/>
        <p:txBody>
          <a:bodyPr/>
          <a:lstStyle/>
          <a:p>
            <a:r>
              <a:rPr lang="en-GB" dirty="0"/>
              <a:t>About the putative disruptive power of technology, </a:t>
            </a:r>
          </a:p>
        </p:txBody>
      </p:sp>
      <p:pic>
        <p:nvPicPr>
          <p:cNvPr id="7" name="Picture 6">
            <a:extLst>
              <a:ext uri="{FF2B5EF4-FFF2-40B4-BE49-F238E27FC236}">
                <a16:creationId xmlns:a16="http://schemas.microsoft.com/office/drawing/2014/main" id="{3362BDAE-D899-1CC9-EE68-DBFA03417EE5}"/>
              </a:ext>
            </a:extLst>
          </p:cNvPr>
          <p:cNvPicPr>
            <a:picLocks noChangeAspect="1"/>
          </p:cNvPicPr>
          <p:nvPr/>
        </p:nvPicPr>
        <p:blipFill>
          <a:blip r:embed="rId2"/>
          <a:stretch>
            <a:fillRect/>
          </a:stretch>
        </p:blipFill>
        <p:spPr>
          <a:xfrm>
            <a:off x="85336" y="1661802"/>
            <a:ext cx="3806649" cy="3906660"/>
          </a:xfrm>
          <a:prstGeom prst="rect">
            <a:avLst/>
          </a:prstGeom>
        </p:spPr>
      </p:pic>
      <p:pic>
        <p:nvPicPr>
          <p:cNvPr id="8" name="Content Placeholder 9" descr="A cartoon of an Asian person facing an immirgation officer armed with a sword labelled DNA Fingerprinting. In the next frame, the Asian person is walking past the immigration officer, who has dropped his bloody sword. The blood is dripping from his own hand.&#10;&#10;">
            <a:extLst>
              <a:ext uri="{FF2B5EF4-FFF2-40B4-BE49-F238E27FC236}">
                <a16:creationId xmlns:a16="http://schemas.microsoft.com/office/drawing/2014/main" id="{9401A61B-3E26-FC06-C62F-4DEE387E64E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91986" y="1748008"/>
            <a:ext cx="3212200" cy="3778474"/>
          </a:xfrm>
          <a:prstGeom prst="rect">
            <a:avLst/>
          </a:prstGeom>
        </p:spPr>
      </p:pic>
      <p:pic>
        <p:nvPicPr>
          <p:cNvPr id="12" name="Picture 11" descr="Cartoon of a cartoon of two people&#10;&#10;AI-generated content may be incorrect.">
            <a:extLst>
              <a:ext uri="{FF2B5EF4-FFF2-40B4-BE49-F238E27FC236}">
                <a16:creationId xmlns:a16="http://schemas.microsoft.com/office/drawing/2014/main" id="{F3689C6D-485B-5B77-366A-D69234CE47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4187" y="1748007"/>
            <a:ext cx="5002478" cy="3531161"/>
          </a:xfrm>
          <a:prstGeom prst="rect">
            <a:avLst/>
          </a:prstGeom>
        </p:spPr>
      </p:pic>
      <p:sp>
        <p:nvSpPr>
          <p:cNvPr id="6" name="TextBox 5">
            <a:extLst>
              <a:ext uri="{FF2B5EF4-FFF2-40B4-BE49-F238E27FC236}">
                <a16:creationId xmlns:a16="http://schemas.microsoft.com/office/drawing/2014/main" id="{60C2E601-0538-10B8-F357-234045AFB9EE}"/>
              </a:ext>
            </a:extLst>
          </p:cNvPr>
          <p:cNvSpPr txBox="1"/>
          <p:nvPr/>
        </p:nvSpPr>
        <p:spPr>
          <a:xfrm>
            <a:off x="141249" y="5762027"/>
            <a:ext cx="5954751" cy="914400"/>
          </a:xfrm>
          <a:prstGeom prst="rect">
            <a:avLst/>
          </a:prstGeom>
          <a:noFill/>
        </p:spPr>
        <p:txBody>
          <a:bodyPr wrap="none" rtlCol="0">
            <a:noAutofit/>
          </a:bodyPr>
          <a:lstStyle/>
          <a:p>
            <a:pPr algn="l">
              <a:lnSpc>
                <a:spcPct val="100000"/>
              </a:lnSpc>
              <a:spcBef>
                <a:spcPts val="0"/>
              </a:spcBef>
              <a:spcAft>
                <a:spcPts val="800"/>
              </a:spcAft>
            </a:pPr>
            <a:r>
              <a:rPr lang="en-GB" dirty="0"/>
              <a:t>Tools and power migrate with stigma… technological ‘disruptiveness’ is probably temporary</a:t>
            </a:r>
          </a:p>
          <a:p>
            <a:pPr algn="l">
              <a:lnSpc>
                <a:spcPct val="100000"/>
              </a:lnSpc>
              <a:spcBef>
                <a:spcPts val="0"/>
              </a:spcBef>
              <a:spcAft>
                <a:spcPts val="800"/>
              </a:spcAft>
            </a:pPr>
            <a:r>
              <a:rPr lang="en-GB" dirty="0"/>
              <a:t>Ultimately, the goal of the state is to define, delimit and discipline the citizen-body</a:t>
            </a:r>
          </a:p>
        </p:txBody>
      </p:sp>
    </p:spTree>
    <p:extLst>
      <p:ext uri="{BB962C8B-B14F-4D97-AF65-F5344CB8AC3E}">
        <p14:creationId xmlns:p14="http://schemas.microsoft.com/office/powerpoint/2010/main" val="2780467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6725-432C-BE25-1616-8BF5A95B4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49BD33-C54C-D3E2-E31E-E1FCBB9FC058}"/>
              </a:ext>
            </a:extLst>
          </p:cNvPr>
          <p:cNvSpPr>
            <a:spLocks noGrp="1"/>
          </p:cNvSpPr>
          <p:nvPr>
            <p:ph type="title"/>
          </p:nvPr>
        </p:nvSpPr>
        <p:spPr>
          <a:xfrm>
            <a:off x="181748" y="45460"/>
            <a:ext cx="7841417" cy="512927"/>
          </a:xfrm>
        </p:spPr>
        <p:txBody>
          <a:bodyPr/>
          <a:lstStyle/>
          <a:p>
            <a:r>
              <a:rPr lang="en-GB" dirty="0"/>
              <a:t>So what does the history of DNA profiling tell us?</a:t>
            </a:r>
          </a:p>
        </p:txBody>
      </p:sp>
      <p:sp>
        <p:nvSpPr>
          <p:cNvPr id="3" name="Footer Placeholder 2">
            <a:extLst>
              <a:ext uri="{FF2B5EF4-FFF2-40B4-BE49-F238E27FC236}">
                <a16:creationId xmlns:a16="http://schemas.microsoft.com/office/drawing/2014/main" id="{0E1089D6-2589-7A76-4CA1-4BA9032149DE}"/>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0F3EEC6E-FC87-5121-D4C3-5318A4BC6AD6}"/>
              </a:ext>
            </a:extLst>
          </p:cNvPr>
          <p:cNvSpPr>
            <a:spLocks noGrp="1"/>
          </p:cNvSpPr>
          <p:nvPr>
            <p:ph type="sldNum" sz="quarter" idx="11"/>
          </p:nvPr>
        </p:nvSpPr>
        <p:spPr/>
        <p:txBody>
          <a:bodyPr/>
          <a:lstStyle/>
          <a:p>
            <a:fld id="{E8F1A65C-595C-4736-BF40-F7D31E789466}" type="slidenum">
              <a:rPr lang="en-GB" smtClean="0"/>
              <a:pPr/>
              <a:t>13</a:t>
            </a:fld>
            <a:endParaRPr lang="en-GB" dirty="0"/>
          </a:p>
        </p:txBody>
      </p:sp>
      <p:sp>
        <p:nvSpPr>
          <p:cNvPr id="5" name="Text Placeholder 4">
            <a:extLst>
              <a:ext uri="{FF2B5EF4-FFF2-40B4-BE49-F238E27FC236}">
                <a16:creationId xmlns:a16="http://schemas.microsoft.com/office/drawing/2014/main" id="{8B103F50-8585-25E1-19E5-8BE5AD3C8D80}"/>
              </a:ext>
            </a:extLst>
          </p:cNvPr>
          <p:cNvSpPr>
            <a:spLocks noGrp="1"/>
          </p:cNvSpPr>
          <p:nvPr>
            <p:ph type="body" sz="quarter" idx="12"/>
          </p:nvPr>
        </p:nvSpPr>
        <p:spPr>
          <a:xfrm>
            <a:off x="280523" y="506146"/>
            <a:ext cx="7840662" cy="508000"/>
          </a:xfrm>
        </p:spPr>
        <p:txBody>
          <a:bodyPr/>
          <a:lstStyle/>
          <a:p>
            <a:r>
              <a:rPr lang="en-GB" dirty="0"/>
              <a:t>About the state as a family maker or family breaker?</a:t>
            </a:r>
          </a:p>
        </p:txBody>
      </p:sp>
      <p:pic>
        <p:nvPicPr>
          <p:cNvPr id="10" name="Content Placeholder 5">
            <a:extLst>
              <a:ext uri="{FF2B5EF4-FFF2-40B4-BE49-F238E27FC236}">
                <a16:creationId xmlns:a16="http://schemas.microsoft.com/office/drawing/2014/main" id="{0FC0BF1D-E02E-C4D8-F265-F46BA63C5C6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bwMode="auto">
          <a:xfrm>
            <a:off x="181748" y="865572"/>
            <a:ext cx="7151200" cy="4666552"/>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 name="Picture 6">
            <a:extLst>
              <a:ext uri="{FF2B5EF4-FFF2-40B4-BE49-F238E27FC236}">
                <a16:creationId xmlns:a16="http://schemas.microsoft.com/office/drawing/2014/main" id="{360420DA-7F35-A8EC-DAA3-6F0EB55BAE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4242" y="878074"/>
            <a:ext cx="6386010" cy="635257"/>
          </a:xfrm>
          <a:prstGeom prst="rect">
            <a:avLst/>
          </a:prstGeom>
        </p:spPr>
      </p:pic>
      <p:pic>
        <p:nvPicPr>
          <p:cNvPr id="11" name="Picture 10" descr="A newspaper clipping of a child support agency&#10;&#10;AI-generated content may be incorrect.">
            <a:extLst>
              <a:ext uri="{FF2B5EF4-FFF2-40B4-BE49-F238E27FC236}">
                <a16:creationId xmlns:a16="http://schemas.microsoft.com/office/drawing/2014/main" id="{381CD0DF-3FC1-17D5-CC7F-33F3527209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1275" y="1807616"/>
            <a:ext cx="4921165" cy="4435476"/>
          </a:xfrm>
          <a:prstGeom prst="rect">
            <a:avLst/>
          </a:prstGeom>
        </p:spPr>
      </p:pic>
      <p:pic>
        <p:nvPicPr>
          <p:cNvPr id="13" name="Picture 12" descr="A close-up of a text&#10;&#10;AI-generated content may be incorrect.">
            <a:extLst>
              <a:ext uri="{FF2B5EF4-FFF2-40B4-BE49-F238E27FC236}">
                <a16:creationId xmlns:a16="http://schemas.microsoft.com/office/drawing/2014/main" id="{0623AD0F-1139-530B-042D-CD7F25EDE7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36" y="3559291"/>
            <a:ext cx="1246459" cy="3136783"/>
          </a:xfrm>
          <a:prstGeom prst="rect">
            <a:avLst/>
          </a:prstGeom>
        </p:spPr>
      </p:pic>
      <p:pic>
        <p:nvPicPr>
          <p:cNvPr id="17" name="Picture 16" descr="A newspaper with a picture of a person sitting on a bench&#10;&#10;AI-generated content may be incorrect.">
            <a:extLst>
              <a:ext uri="{FF2B5EF4-FFF2-40B4-BE49-F238E27FC236}">
                <a16:creationId xmlns:a16="http://schemas.microsoft.com/office/drawing/2014/main" id="{5949A4BC-BDB2-1084-DECB-A1C8C90D66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8809" y="4874332"/>
            <a:ext cx="4013588" cy="1864468"/>
          </a:xfrm>
          <a:prstGeom prst="rect">
            <a:avLst/>
          </a:prstGeom>
        </p:spPr>
      </p:pic>
    </p:spTree>
    <p:extLst>
      <p:ext uri="{BB962C8B-B14F-4D97-AF65-F5344CB8AC3E}">
        <p14:creationId xmlns:p14="http://schemas.microsoft.com/office/powerpoint/2010/main" val="3116697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UNIVERSITY OF WARWICK TEMPLATE" val="o3vyYe39"/>
  <p:tag name="ARTICULATE_DESIGN_ID_1_PURPLE" val="AduQcjRa"/>
  <p:tag name="ARTICULATE_DESIGN_ID_PURPLE" val="H2tNWEnT"/>
  <p:tag name="ARTICULATE_DESIGN_ID_1_GREEN" val="A9jtIQJD"/>
  <p:tag name="ARTICULATE_DESIGN_ID_1_ORANGE" val="DYW5gw80"/>
  <p:tag name="ARTICULATE_DESIGN_ID_1_RED" val="4zeqPENU"/>
  <p:tag name="ARTICULATE_DESIGN_ID_BLUE" val="sVk99ODY"/>
  <p:tag name="ARTICULATE_DESIGN_ID_GREEN" val="GS3ERbu0"/>
  <p:tag name="ARTICULATE_DESIGN_ID_ORANGE" val="lGEOL85f"/>
  <p:tag name="ARTICULATE_DESIGN_ID_RED" val="HToPVZQA"/>
  <p:tag name="PRESGUID" val="0c4b2974-b076-4de0-abb9-2a1dba2ff14f"/>
  <p:tag name="ARTICULATE_DESIGN_ID_5_UNIVERSITY OF WARWICK" val="Rm1u8kJp"/>
  <p:tag name="ARTICULATE_DESIGN_ID_UNIVERSITY OF WARWICK" val="76Q5vuZC"/>
  <p:tag name="ARTICULATE_PROJECT_OPEN" val="0"/>
  <p:tag name="ARTICULATE_DESIGN_ID_1_UNIVERSITY OF WARWICK" val="8P3AOuwW"/>
  <p:tag name="ARTICULATE_DESIGN_ID_BRIGHT TEAL" val="9kJ2EVKG"/>
  <p:tag name="ARTICULATE_DESIGN_ID_1_BRIGHT TEAL" val="DsamqdXS"/>
  <p:tag name="ARTICULATE_DESIGN_ID_BRIGHT BLUE" val="uV00Dvu6"/>
  <p:tag name="ARTICULATE_DESIGN_ID_1_BRIGHT BLUE" val="uZ3judsJ"/>
  <p:tag name="ARTICULATE_DESIGN_ID_BRIGHT ORANGE" val="WLP2QPCx"/>
  <p:tag name="ARTICULATE_DESIGN_ID_1_BRIGHT ORANGE" val="pOoiGpez"/>
  <p:tag name="ARTICULATE_DESIGN_ID_BRIGHT RUBY" val="TYXO80EN"/>
  <p:tag name="ARTICULATE_DESIGN_ID_BRIGHT GOLD" val="ml7Vg9xM"/>
  <p:tag name="ARTICULATE_SLIDE_COUNT" val="4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niversity of Warwick">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EB86DD2-3F2D-44FE-9459-B2FCDD5A0F47}"/>
    </a:ext>
  </a:extLst>
</a:theme>
</file>

<file path=ppt/theme/theme2.xml><?xml version="1.0" encoding="utf-8"?>
<a:theme xmlns:a="http://schemas.openxmlformats.org/drawingml/2006/main" name="Bright Teal">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354E357C-859A-4614-8A2D-C90D06BDD0E7}"/>
    </a:ext>
  </a:extLst>
</a:theme>
</file>

<file path=ppt/theme/theme3.xml><?xml version="1.0" encoding="utf-8"?>
<a:theme xmlns:a="http://schemas.openxmlformats.org/drawingml/2006/main" name="Bright Blue">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32FAF07-4AEC-49C5-80C8-9A7AB155F0B7}"/>
    </a:ext>
  </a:extLst>
</a:theme>
</file>

<file path=ppt/theme/theme4.xml><?xml version="1.0" encoding="utf-8"?>
<a:theme xmlns:a="http://schemas.openxmlformats.org/drawingml/2006/main" name="Bright Orange">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1026240F-7360-42FC-A9DA-A44170D985CB}"/>
    </a:ext>
  </a:extLst>
</a:theme>
</file>

<file path=ppt/theme/theme5.xml><?xml version="1.0" encoding="utf-8"?>
<a:theme xmlns:a="http://schemas.openxmlformats.org/drawingml/2006/main" name="Dark Ruby">
  <a:themeElements>
    <a:clrScheme name="Uni Of Warwick">
      <a:dk1>
        <a:sysClr val="windowText" lastClr="000000"/>
      </a:dk1>
      <a:lt1>
        <a:sysClr val="window" lastClr="FFFFFF"/>
      </a:lt1>
      <a:dk2>
        <a:srgbClr val="3F4246"/>
      </a:dk2>
      <a:lt2>
        <a:srgbClr val="FFFFFF"/>
      </a:lt2>
      <a:accent1>
        <a:srgbClr val="3C1053"/>
      </a:accent1>
      <a:accent2>
        <a:srgbClr val="6DCDB8"/>
      </a:accent2>
      <a:accent3>
        <a:srgbClr val="9D2235"/>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2A9E9CC-1D69-4533-9D26-0FE921900D47}"/>
    </a:ext>
  </a:extLst>
</a:theme>
</file>

<file path=ppt/theme/theme6.xml><?xml version="1.0" encoding="utf-8"?>
<a:theme xmlns:a="http://schemas.openxmlformats.org/drawingml/2006/main" name="Bright Gold">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C207D76F-168D-4246-91B2-54AF695E71C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University_of_Warwick_Template_v9</Template>
  <TotalTime>18899</TotalTime>
  <Words>1844</Words>
  <Application>Microsoft Macintosh PowerPoint</Application>
  <PresentationFormat>Widescreen</PresentationFormat>
  <Paragraphs>117</Paragraphs>
  <Slides>13</Slides>
  <Notes>8</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13</vt:i4>
      </vt:variant>
    </vt:vector>
  </HeadingPairs>
  <TitlesOfParts>
    <vt:vector size="22" baseType="lpstr">
      <vt:lpstr>Arial</vt:lpstr>
      <vt:lpstr>Calibri</vt:lpstr>
      <vt:lpstr>Inter</vt:lpstr>
      <vt:lpstr>University of Warwick</vt:lpstr>
      <vt:lpstr>Bright Teal</vt:lpstr>
      <vt:lpstr>Bright Blue</vt:lpstr>
      <vt:lpstr>Bright Orange</vt:lpstr>
      <vt:lpstr>Dark Ruby</vt:lpstr>
      <vt:lpstr>Bright Gold</vt:lpstr>
      <vt:lpstr>Come to Daddy:</vt:lpstr>
      <vt:lpstr>Genetics, Identity and Parenthood in an age of certainty</vt:lpstr>
      <vt:lpstr>The Risks and Benefits of Certainty</vt:lpstr>
      <vt:lpstr>Certainty for ‘certain situations’ – but for whom?</vt:lpstr>
      <vt:lpstr>Blood testing in familial law before DNA</vt:lpstr>
      <vt:lpstr>Testing for Paternity: Attitudes towards blood tests before genetic certainty and bioborders</vt:lpstr>
      <vt:lpstr>DNA for Deadbeat dads:  After the immigrants, the ‘underclass’?</vt:lpstr>
      <vt:lpstr>From ‘imperial suspicion’ to ‘Darkest England’:  Creating the ‘feckless father’</vt:lpstr>
      <vt:lpstr>From ‘imperial suspicion’ to ‘Darkest England’:  Creating the ‘feckless father’</vt:lpstr>
      <vt:lpstr>After-effects: From genetics at the border to DNA for Deadbeat Dads</vt:lpstr>
      <vt:lpstr>The Rise and Risks of Certainty</vt:lpstr>
      <vt:lpstr>So what does the history of DNA profiling tell us?</vt:lpstr>
      <vt:lpstr>So what does the history of DNA profiling tell us?</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your template</dc:title>
  <dc:creator>Kelleher, Lucy</dc:creator>
  <cp:lastModifiedBy>Bivins, Roberta</cp:lastModifiedBy>
  <cp:revision>67</cp:revision>
  <dcterms:created xsi:type="dcterms:W3CDTF">2023-11-28T11:44:59Z</dcterms:created>
  <dcterms:modified xsi:type="dcterms:W3CDTF">2025-06-16T08:53:47Z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53154194-7411-4916-863E-B7DFE5A19319</vt:lpwstr>
  </property>
  <property fmtid="{D5CDD505-2E9C-101B-9397-08002B2CF9AE}" pid="3" name="ArticulatePath">
    <vt:lpwstr>Presentation1</vt:lpwstr>
  </property>
</Properties>
</file>