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3.xml" ContentType="application/vnd.openxmlformats-officedocument.them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4.xml" ContentType="application/vnd.openxmlformats-officedocument.them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5.xml" ContentType="application/vnd.openxmlformats-officedocument.them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6.xml" ContentType="application/vnd.openxmlformats-officedocument.them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81" r:id="rId2"/>
    <p:sldMasterId id="2147483806" r:id="rId3"/>
    <p:sldMasterId id="2147483831" r:id="rId4"/>
    <p:sldMasterId id="2147483856" r:id="rId5"/>
    <p:sldMasterId id="2147483881" r:id="rId6"/>
  </p:sldMasterIdLst>
  <p:notesMasterIdLst>
    <p:notesMasterId r:id="rId23"/>
  </p:notesMasterIdLst>
  <p:handoutMasterIdLst>
    <p:handoutMasterId r:id="rId24"/>
  </p:handoutMasterIdLst>
  <p:sldIdLst>
    <p:sldId id="256" r:id="rId7"/>
    <p:sldId id="365" r:id="rId8"/>
    <p:sldId id="258" r:id="rId9"/>
    <p:sldId id="358" r:id="rId10"/>
    <p:sldId id="354" r:id="rId11"/>
    <p:sldId id="350" r:id="rId12"/>
    <p:sldId id="361" r:id="rId13"/>
    <p:sldId id="352" r:id="rId14"/>
    <p:sldId id="364" r:id="rId15"/>
    <p:sldId id="351" r:id="rId16"/>
    <p:sldId id="356" r:id="rId17"/>
    <p:sldId id="355" r:id="rId18"/>
    <p:sldId id="261" r:id="rId19"/>
    <p:sldId id="366" r:id="rId20"/>
    <p:sldId id="357" r:id="rId21"/>
    <p:sldId id="360" r:id="rId22"/>
  </p:sldIdLst>
  <p:sldSz cx="12192000" cy="6858000"/>
  <p:notesSz cx="6858000" cy="91440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uide" id="{ABEBBF96-933D-4ADE-AE1A-06C450A86C39}">
          <p14:sldIdLst>
            <p14:sldId id="256"/>
            <p14:sldId id="365"/>
            <p14:sldId id="258"/>
            <p14:sldId id="358"/>
            <p14:sldId id="354"/>
            <p14:sldId id="350"/>
            <p14:sldId id="361"/>
            <p14:sldId id="352"/>
            <p14:sldId id="364"/>
            <p14:sldId id="351"/>
            <p14:sldId id="356"/>
            <p14:sldId id="355"/>
            <p14:sldId id="261"/>
            <p14:sldId id="366"/>
            <p14:sldId id="357"/>
            <p14:sldId id="360"/>
          </p14:sldIdLst>
        </p14:section>
        <p14:section name="Assets" id="{2250CCF0-DAA3-4CD7-B563-1C83EE4A9EE8}">
          <p14:sldIdLst/>
        </p14:section>
        <p14:section name="Presentation" id="{513FA30C-6103-448B-8BE6-B9AC89BE918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7F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67" autoAdjust="0"/>
    <p:restoredTop sz="95918" autoAdjust="0"/>
  </p:normalViewPr>
  <p:slideViewPr>
    <p:cSldViewPr snapToGrid="0">
      <p:cViewPr>
        <p:scale>
          <a:sx n="128" d="100"/>
          <a:sy n="128" d="100"/>
        </p:scale>
        <p:origin x="512" y="33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44" d="100"/>
        <a:sy n="144" d="100"/>
      </p:scale>
      <p:origin x="0" y="0"/>
    </p:cViewPr>
  </p:sorterViewPr>
  <p:notesViewPr>
    <p:cSldViewPr snapToGrid="0">
      <p:cViewPr varScale="1">
        <p:scale>
          <a:sx n="117" d="100"/>
          <a:sy n="117" d="100"/>
        </p:scale>
        <p:origin x="422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 Id="rId30"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B36A93E-21D6-7260-B4CA-702624F8E3A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1E1B07E-215B-B252-5460-C51F4696354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3F8B5B-D173-4426-BBAF-D7AE8121D62E}" type="datetimeFigureOut">
              <a:rPr lang="en-GB" smtClean="0"/>
              <a:t>23/06/2025</a:t>
            </a:fld>
            <a:endParaRPr lang="en-GB"/>
          </a:p>
        </p:txBody>
      </p:sp>
      <p:sp>
        <p:nvSpPr>
          <p:cNvPr id="4" name="Footer Placeholder 3">
            <a:extLst>
              <a:ext uri="{FF2B5EF4-FFF2-40B4-BE49-F238E27FC236}">
                <a16:creationId xmlns:a16="http://schemas.microsoft.com/office/drawing/2014/main" id="{9B2D4238-B7BE-7475-11C6-32646A93982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DF4D755-64E4-2DA6-A761-A7E77CBDBBB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1A844C1-B26F-4131-9395-099589957D58}" type="slidenum">
              <a:rPr lang="en-GB" smtClean="0"/>
              <a:t>‹#›</a:t>
            </a:fld>
            <a:endParaRPr lang="en-GB"/>
          </a:p>
        </p:txBody>
      </p:sp>
    </p:spTree>
    <p:extLst>
      <p:ext uri="{BB962C8B-B14F-4D97-AF65-F5344CB8AC3E}">
        <p14:creationId xmlns:p14="http://schemas.microsoft.com/office/powerpoint/2010/main" val="1597687471"/>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5-08T14:01:25.290"/>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EC553F-3012-4BB0-8A17-A95503C494F8}" type="datetimeFigureOut">
              <a:rPr lang="en-GB" smtClean="0"/>
              <a:t>23/06/2025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935119-E922-49E8-9185-26F250BE64A2}" type="slidenum">
              <a:rPr lang="en-GB" smtClean="0"/>
              <a:t>‹#›</a:t>
            </a:fld>
            <a:endParaRPr lang="en-GB"/>
          </a:p>
        </p:txBody>
      </p:sp>
    </p:spTree>
    <p:extLst>
      <p:ext uri="{BB962C8B-B14F-4D97-AF65-F5344CB8AC3E}">
        <p14:creationId xmlns:p14="http://schemas.microsoft.com/office/powerpoint/2010/main" val="3683507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0-www-proquest-com.pugwash.lib.warwick.ac.uk/indexinglinkhandler/sng/au/Smith,+Beckie/$N?accountid=14888"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s://0-www-proquest-com.pugwash.lib.warwick.ac.uk/pubidlinkhandler/sng/pubtitle/Financial+Times/$N/35024/DocView/2082904769/fulltext/7BCF534C8EF94A96PQ/15?accountid=14888" TargetMode="External"/><Relationship Id="rId5" Type="http://schemas.openxmlformats.org/officeDocument/2006/relationships/hyperlink" Target="https://0-www-proquest-com.pugwash.lib.warwick.ac.uk/indexinglinkhandler/sng/au/Wright,+Robert/$N?accountid=14888" TargetMode="External"/><Relationship Id="rId4" Type="http://schemas.openxmlformats.org/officeDocument/2006/relationships/hyperlink" Target="https://0-www-proquest-com.pugwash.lib.warwick.ac.uk/pubidlinkhandler/sng/pubtitle/Civil+Service+World/$N/2046357/DocView/2239770942/fulltext/7BCF534C8EF94A96PQ/4?accountid=14888"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B935119-E922-49E8-9185-26F250BE64A2}" type="slidenum">
              <a:rPr lang="en-GB" smtClean="0"/>
              <a:t>1</a:t>
            </a:fld>
            <a:endParaRPr lang="en-GB"/>
          </a:p>
        </p:txBody>
      </p:sp>
    </p:spTree>
    <p:extLst>
      <p:ext uri="{BB962C8B-B14F-4D97-AF65-F5344CB8AC3E}">
        <p14:creationId xmlns:p14="http://schemas.microsoft.com/office/powerpoint/2010/main" val="3421985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1857 Creation of the Divorce Court, which regularly challenged the sanctity of paternal rights to ‘control and custody’ where husbands had not performed their ‘marital duty’ to provide religious education and financial support.</a:t>
            </a:r>
          </a:p>
          <a:p>
            <a:r>
              <a:rPr lang="en-GB" dirty="0"/>
              <a:t> 1886 Guardianship of Infants Act formally introduces a legal responsibility for courts to consider welfare of children in their adjudication of custody. This is in order to control abuses while not recognising ‘rights’ for women or children according to Ben Griffin paper.</a:t>
            </a:r>
          </a:p>
          <a:p>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3</a:t>
            </a:fld>
            <a:endParaRPr lang="en-GB"/>
          </a:p>
        </p:txBody>
      </p:sp>
    </p:spTree>
    <p:extLst>
      <p:ext uri="{BB962C8B-B14F-4D97-AF65-F5344CB8AC3E}">
        <p14:creationId xmlns:p14="http://schemas.microsoft.com/office/powerpoint/2010/main" val="3254235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None/>
            </a:pPr>
            <a:r>
              <a:rPr lang="en-GB" b="1" i="0" dirty="0">
                <a:solidFill>
                  <a:srgbClr val="FFFFFF"/>
                </a:solidFill>
                <a:effectLst/>
                <a:latin typeface="Inter"/>
              </a:rPr>
              <a:t>Family Law Reform Bill (blood tests and paternity) (E.6)</a:t>
            </a:r>
          </a:p>
          <a:p>
            <a:pPr>
              <a:buNone/>
            </a:pPr>
            <a:r>
              <a:rPr lang="en-GB" dirty="0"/>
              <a:t>Date:</a:t>
            </a:r>
            <a:r>
              <a:rPr lang="en-GB" b="0" dirty="0">
                <a:effectLst/>
                <a:latin typeface="Inter"/>
              </a:rPr>
              <a:t>1969 </a:t>
            </a:r>
            <a:r>
              <a:rPr lang="en-GB" dirty="0" err="1"/>
              <a:t>Reference:</a:t>
            </a:r>
            <a:r>
              <a:rPr lang="en-GB" b="0" dirty="0" err="1">
                <a:effectLst/>
                <a:latin typeface="Inter"/>
              </a:rPr>
              <a:t>SA</a:t>
            </a:r>
            <a:r>
              <a:rPr lang="en-GB" b="0" dirty="0">
                <a:effectLst/>
                <a:latin typeface="Inter"/>
              </a:rPr>
              <a:t>/MWF/H.36</a:t>
            </a:r>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4</a:t>
            </a:fld>
            <a:endParaRPr lang="en-GB"/>
          </a:p>
        </p:txBody>
      </p:sp>
    </p:spTree>
    <p:extLst>
      <p:ext uri="{BB962C8B-B14F-4D97-AF65-F5344CB8AC3E}">
        <p14:creationId xmlns:p14="http://schemas.microsoft.com/office/powerpoint/2010/main" val="3465982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54B447-D5F5-DBE8-EC4E-8DDBCC9790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918440-16F3-9421-4986-FE31FF8D6BF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F4B236-25DE-E895-2D3C-C4D68096CD5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F7A2A88-19D7-96E0-2ED8-C3B71968B2AE}"/>
              </a:ext>
            </a:extLst>
          </p:cNvPr>
          <p:cNvSpPr>
            <a:spLocks noGrp="1"/>
          </p:cNvSpPr>
          <p:nvPr>
            <p:ph type="sldNum" sz="quarter" idx="5"/>
          </p:nvPr>
        </p:nvSpPr>
        <p:spPr/>
        <p:txBody>
          <a:bodyPr/>
          <a:lstStyle/>
          <a:p>
            <a:fld id="{7B935119-E922-49E8-9185-26F250BE64A2}" type="slidenum">
              <a:rPr lang="en-GB" smtClean="0"/>
              <a:t>5</a:t>
            </a:fld>
            <a:endParaRPr lang="en-GB"/>
          </a:p>
        </p:txBody>
      </p:sp>
    </p:spTree>
    <p:extLst>
      <p:ext uri="{BB962C8B-B14F-4D97-AF65-F5344CB8AC3E}">
        <p14:creationId xmlns:p14="http://schemas.microsoft.com/office/powerpoint/2010/main" val="1504609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9</a:t>
            </a:fld>
            <a:endParaRPr lang="en-GB"/>
          </a:p>
        </p:txBody>
      </p:sp>
    </p:spTree>
    <p:extLst>
      <p:ext uri="{BB962C8B-B14F-4D97-AF65-F5344CB8AC3E}">
        <p14:creationId xmlns:p14="http://schemas.microsoft.com/office/powerpoint/2010/main" val="42425980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2019 headline: </a:t>
            </a:r>
            <a:r>
              <a:rPr lang="en-GB" sz="1200" b="0" i="0" u="none" strike="noStrike" kern="1200" dirty="0">
                <a:solidFill>
                  <a:schemeClr val="tx1"/>
                </a:solidFill>
                <a:effectLst/>
                <a:latin typeface="Times New Roman" pitchFamily="18" charset="0"/>
                <a:ea typeface="+mn-ea"/>
                <a:cs typeface="+mn-cs"/>
                <a:hlinkClick r:id="rId3" tooltip="Click to search for more items by this author"/>
              </a:rPr>
              <a:t>Smith, </a:t>
            </a:r>
            <a:r>
              <a:rPr lang="en-GB" sz="1200" b="0" i="0" u="none" strike="noStrike" kern="1200" dirty="0" err="1">
                <a:solidFill>
                  <a:schemeClr val="tx1"/>
                </a:solidFill>
                <a:effectLst/>
                <a:latin typeface="Times New Roman" pitchFamily="18" charset="0"/>
                <a:ea typeface="+mn-ea"/>
                <a:cs typeface="+mn-cs"/>
                <a:hlinkClick r:id="rId3" tooltip="Click to search for more items by this author"/>
              </a:rPr>
              <a:t>Beckie</a:t>
            </a:r>
            <a:r>
              <a:rPr lang="en-GB" sz="1200" b="0" i="0" kern="1200" dirty="0" err="1">
                <a:solidFill>
                  <a:schemeClr val="tx1"/>
                </a:solidFill>
                <a:effectLst/>
                <a:latin typeface="Times New Roman" pitchFamily="18" charset="0"/>
                <a:ea typeface="+mn-ea"/>
                <a:cs typeface="+mn-cs"/>
              </a:rPr>
              <a:t>.</a:t>
            </a:r>
            <a:r>
              <a:rPr lang="en-GB" sz="1200" b="1" i="0" u="none" strike="noStrike" kern="1200" dirty="0" err="1">
                <a:solidFill>
                  <a:schemeClr val="tx1"/>
                </a:solidFill>
                <a:effectLst/>
                <a:latin typeface="Times New Roman" pitchFamily="18" charset="0"/>
                <a:ea typeface="+mn-ea"/>
                <a:cs typeface="+mn-cs"/>
                <a:hlinkClick r:id="rId4" tooltip="Click to search for more items from this journal"/>
              </a:rPr>
              <a:t>Civil</a:t>
            </a:r>
            <a:r>
              <a:rPr lang="en-GB" sz="1200" b="1" i="0" u="none" strike="noStrike" kern="1200" dirty="0">
                <a:solidFill>
                  <a:schemeClr val="tx1"/>
                </a:solidFill>
                <a:effectLst/>
                <a:latin typeface="Times New Roman" pitchFamily="18" charset="0"/>
                <a:ea typeface="+mn-ea"/>
                <a:cs typeface="+mn-cs"/>
                <a:hlinkClick r:id="rId4" tooltip="Click to search for more items from this journal"/>
              </a:rPr>
              <a:t> Service World</a:t>
            </a:r>
            <a:r>
              <a:rPr lang="en-GB" sz="1200" b="1" i="0" kern="1200" dirty="0">
                <a:solidFill>
                  <a:schemeClr val="tx1"/>
                </a:solidFill>
                <a:effectLst/>
                <a:latin typeface="Times New Roman" pitchFamily="18" charset="0"/>
                <a:ea typeface="+mn-ea"/>
                <a:cs typeface="+mn-cs"/>
              </a:rPr>
              <a:t>; London</a:t>
            </a:r>
            <a:r>
              <a:rPr lang="en-GB" sz="1200" b="0" i="0" kern="1200" dirty="0">
                <a:solidFill>
                  <a:schemeClr val="tx1"/>
                </a:solidFill>
                <a:effectLst/>
                <a:latin typeface="Times New Roman" pitchFamily="18" charset="0"/>
                <a:ea typeface="+mn-ea"/>
                <a:cs typeface="+mn-cs"/>
              </a:rPr>
              <a:t> (Jun 14, 2019). </a:t>
            </a:r>
            <a:r>
              <a:rPr lang="en-GB" sz="1200" b="0" i="0" kern="1200" dirty="0" err="1">
                <a:solidFill>
                  <a:schemeClr val="tx1"/>
                </a:solidFill>
                <a:effectLst/>
                <a:latin typeface="Times New Roman" pitchFamily="18" charset="0"/>
                <a:ea typeface="+mn-ea"/>
                <a:cs typeface="+mn-cs"/>
              </a:rPr>
              <a:t>Proquest</a:t>
            </a:r>
            <a:r>
              <a:rPr lang="en-GB" sz="1200" b="0" i="0" kern="1200" dirty="0">
                <a:solidFill>
                  <a:schemeClr val="tx1"/>
                </a:solidFill>
                <a:effectLst/>
                <a:latin typeface="Times New Roman" pitchFamily="18" charset="0"/>
                <a:ea typeface="+mn-ea"/>
                <a:cs typeface="+mn-cs"/>
              </a:rPr>
              <a:t> historic newspapers</a:t>
            </a:r>
          </a:p>
          <a:p>
            <a:endParaRPr lang="en-GB" sz="1200" b="0" i="0" kern="1200" dirty="0">
              <a:solidFill>
                <a:schemeClr val="tx1"/>
              </a:solidFill>
              <a:effectLst/>
              <a:latin typeface="Times New Roman" pitchFamily="18" charset="0"/>
              <a:ea typeface="+mn-ea"/>
              <a:cs typeface="+mn-cs"/>
            </a:endParaRPr>
          </a:p>
          <a:p>
            <a:r>
              <a:rPr lang="en-GB" sz="1200" b="0" i="0" kern="1200" dirty="0">
                <a:solidFill>
                  <a:schemeClr val="tx1"/>
                </a:solidFill>
                <a:effectLst/>
                <a:latin typeface="Times New Roman" pitchFamily="18" charset="0"/>
                <a:ea typeface="+mn-ea"/>
                <a:cs typeface="+mn-cs"/>
              </a:rPr>
              <a:t>Still polluting quote </a:t>
            </a:r>
            <a:br>
              <a:rPr lang="en-GB" sz="1200" b="0" i="0" u="none" strike="noStrike" kern="1200" dirty="0">
                <a:solidFill>
                  <a:schemeClr val="tx1"/>
                </a:solidFill>
                <a:effectLst/>
                <a:latin typeface="Times New Roman" pitchFamily="18" charset="0"/>
                <a:ea typeface="+mn-ea"/>
                <a:cs typeface="+mn-cs"/>
                <a:hlinkClick r:id="rId5" tooltip="Click to search for more items by this author"/>
              </a:rPr>
            </a:br>
            <a:r>
              <a:rPr lang="en-GB" sz="1200" b="0" i="0" u="none" strike="noStrike" kern="1200" dirty="0">
                <a:solidFill>
                  <a:schemeClr val="tx1"/>
                </a:solidFill>
                <a:effectLst/>
                <a:latin typeface="Times New Roman" pitchFamily="18" charset="0"/>
                <a:ea typeface="+mn-ea"/>
                <a:cs typeface="+mn-cs"/>
                <a:hlinkClick r:id="rId5" tooltip="Click to search for more items by this author"/>
              </a:rPr>
              <a:t>Wright, </a:t>
            </a:r>
            <a:r>
              <a:rPr lang="en-GB" sz="1200" b="0" i="0" u="none" strike="noStrike" kern="1200" dirty="0" err="1">
                <a:solidFill>
                  <a:schemeClr val="tx1"/>
                </a:solidFill>
                <a:effectLst/>
                <a:latin typeface="Times New Roman" pitchFamily="18" charset="0"/>
                <a:ea typeface="+mn-ea"/>
                <a:cs typeface="+mn-cs"/>
                <a:hlinkClick r:id="rId5" tooltip="Click to search for more items by this author"/>
              </a:rPr>
              <a:t>Robert</a:t>
            </a:r>
            <a:r>
              <a:rPr lang="en-GB" sz="1200" b="0" i="0" kern="1200" dirty="0" err="1">
                <a:solidFill>
                  <a:schemeClr val="tx1"/>
                </a:solidFill>
                <a:effectLst/>
                <a:latin typeface="Times New Roman" pitchFamily="18" charset="0"/>
                <a:ea typeface="+mn-ea"/>
                <a:cs typeface="+mn-cs"/>
              </a:rPr>
              <a:t>.</a:t>
            </a:r>
            <a:r>
              <a:rPr lang="en-GB" sz="1200" b="1" i="0" u="none" strike="noStrike" kern="1200" dirty="0" err="1">
                <a:solidFill>
                  <a:schemeClr val="tx1"/>
                </a:solidFill>
                <a:effectLst/>
                <a:latin typeface="Times New Roman" pitchFamily="18" charset="0"/>
                <a:ea typeface="+mn-ea"/>
                <a:cs typeface="+mn-cs"/>
                <a:hlinkClick r:id="rId6" tooltip="Click to search for more items from this journal"/>
              </a:rPr>
              <a:t>Financial</a:t>
            </a:r>
            <a:r>
              <a:rPr lang="en-GB" sz="1200" b="1" i="0" u="none" strike="noStrike" kern="1200" dirty="0">
                <a:solidFill>
                  <a:schemeClr val="tx1"/>
                </a:solidFill>
                <a:effectLst/>
                <a:latin typeface="Times New Roman" pitchFamily="18" charset="0"/>
                <a:ea typeface="+mn-ea"/>
                <a:cs typeface="+mn-cs"/>
                <a:hlinkClick r:id="rId6" tooltip="Click to search for more items from this journal"/>
              </a:rPr>
              <a:t> Times</a:t>
            </a:r>
            <a:r>
              <a:rPr lang="en-GB" sz="1200" b="1" i="0" kern="1200" dirty="0">
                <a:solidFill>
                  <a:schemeClr val="tx1"/>
                </a:solidFill>
                <a:effectLst/>
                <a:latin typeface="Times New Roman" pitchFamily="18" charset="0"/>
                <a:ea typeface="+mn-ea"/>
                <a:cs typeface="+mn-cs"/>
              </a:rPr>
              <a:t>; London (UK)</a:t>
            </a:r>
            <a:r>
              <a:rPr lang="en-GB" sz="1200" b="0" i="0" kern="1200" dirty="0">
                <a:solidFill>
                  <a:schemeClr val="tx1"/>
                </a:solidFill>
                <a:effectLst/>
                <a:latin typeface="Times New Roman" pitchFamily="18" charset="0"/>
                <a:ea typeface="+mn-ea"/>
                <a:cs typeface="+mn-cs"/>
              </a:rPr>
              <a:t> [London (UK)]05 July 2018: 2.</a:t>
            </a:r>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10</a:t>
            </a:fld>
            <a:endParaRPr lang="en-GB" altLang="en-US"/>
          </a:p>
        </p:txBody>
      </p:sp>
    </p:spTree>
    <p:extLst>
      <p:ext uri="{BB962C8B-B14F-4D97-AF65-F5344CB8AC3E}">
        <p14:creationId xmlns:p14="http://schemas.microsoft.com/office/powerpoint/2010/main" val="19189791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13</a:t>
            </a:fld>
            <a:endParaRPr lang="en-GB"/>
          </a:p>
        </p:txBody>
      </p:sp>
    </p:spTree>
    <p:extLst>
      <p:ext uri="{BB962C8B-B14F-4D97-AF65-F5344CB8AC3E}">
        <p14:creationId xmlns:p14="http://schemas.microsoft.com/office/powerpoint/2010/main" val="15036305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4.xml"/><Relationship Id="rId1" Type="http://schemas.openxmlformats.org/officeDocument/2006/relationships/tags" Target="../tags/tag104.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Master" Target="../slideMasters/slideMaster4.xml"/><Relationship Id="rId1" Type="http://schemas.openxmlformats.org/officeDocument/2006/relationships/tags" Target="../tags/tag105.xml"/><Relationship Id="rId4" Type="http://schemas.microsoft.com/office/2007/relationships/hdphoto" Target="../media/hdphoto11.wdp"/></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7.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Master" Target="../slideMasters/slideMaster5.xml"/><Relationship Id="rId1" Type="http://schemas.openxmlformats.org/officeDocument/2006/relationships/tags" Target="../tags/tag108.xml"/><Relationship Id="rId4" Type="http://schemas.microsoft.com/office/2007/relationships/hdphoto" Target="../media/hdphoto12.wdp"/></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09.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5.xml"/><Relationship Id="rId1" Type="http://schemas.openxmlformats.org/officeDocument/2006/relationships/tags" Target="../tags/tag110.xml"/><Relationship Id="rId4" Type="http://schemas.openxmlformats.org/officeDocument/2006/relationships/image" Target="../media/image4.png"/></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5.xml"/><Relationship Id="rId1" Type="http://schemas.openxmlformats.org/officeDocument/2006/relationships/tags" Target="../tags/tag111.xml"/><Relationship Id="rId5" Type="http://schemas.microsoft.com/office/2007/relationships/hdphoto" Target="../media/hdphoto4.wdp"/><Relationship Id="rId4" Type="http://schemas.openxmlformats.org/officeDocument/2006/relationships/image" Target="../media/image9.png"/></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5.xml"/><Relationship Id="rId1" Type="http://schemas.openxmlformats.org/officeDocument/2006/relationships/tags" Target="../tags/tag112.xml"/><Relationship Id="rId4" Type="http://schemas.microsoft.com/office/2007/relationships/hdphoto" Target="../media/hdphoto13.wdp"/></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5.xml"/><Relationship Id="rId1" Type="http://schemas.openxmlformats.org/officeDocument/2006/relationships/tags" Target="../tags/tag113.xml"/><Relationship Id="rId4" Type="http://schemas.microsoft.com/office/2007/relationships/hdphoto" Target="../media/hdphoto9.wdp"/></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5.xml"/><Relationship Id="rId1" Type="http://schemas.openxmlformats.org/officeDocument/2006/relationships/tags" Target="../tags/tag114.xml"/><Relationship Id="rId4" Type="http://schemas.microsoft.com/office/2007/relationships/hdphoto" Target="../media/hdphoto4.wdp"/></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5.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6.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7.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8.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9.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20.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21.xml"/><Relationship Id="rId5" Type="http://schemas.openxmlformats.org/officeDocument/2006/relationships/image" Target="../media/image6.svg"/><Relationship Id="rId4" Type="http://schemas.openxmlformats.org/officeDocument/2006/relationships/image" Target="../media/image2.png"/></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22.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5.xml"/><Relationship Id="rId1" Type="http://schemas.openxmlformats.org/officeDocument/2006/relationships/tags" Target="../tags/tag123.xml"/><Relationship Id="rId4" Type="http://schemas.microsoft.com/office/2007/relationships/hdphoto" Target="../media/hdphoto4.wdp"/></Relationships>
</file>

<file path=ppt/slideLayouts/_rels/slideLayout11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4.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2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5.xml"/></Relationships>
</file>

<file path=ppt/slideLayouts/_rels/slideLayout12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6.xml"/></Relationships>
</file>

<file path=ppt/slideLayouts/_rels/slideLayout12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7.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28.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5.xml"/><Relationship Id="rId1" Type="http://schemas.openxmlformats.org/officeDocument/2006/relationships/tags" Target="../tags/tag129.xml"/><Relationship Id="rId4" Type="http://schemas.microsoft.com/office/2007/relationships/hdphoto" Target="../media/hdphoto14.wdp"/></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5.xml"/><Relationship Id="rId1" Type="http://schemas.openxmlformats.org/officeDocument/2006/relationships/tags" Target="../tags/tag130.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Master" Target="../slideMasters/slideMaster5.xml"/><Relationship Id="rId1" Type="http://schemas.openxmlformats.org/officeDocument/2006/relationships/tags" Target="../tags/tag131.xml"/><Relationship Id="rId4" Type="http://schemas.microsoft.com/office/2007/relationships/hdphoto" Target="../media/hdphoto15.wdp"/></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3.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Master" Target="../slideMasters/slideMaster6.xml"/><Relationship Id="rId1" Type="http://schemas.openxmlformats.org/officeDocument/2006/relationships/tags" Target="../tags/tag134.xml"/><Relationship Id="rId4" Type="http://schemas.microsoft.com/office/2007/relationships/hdphoto" Target="../media/hdphoto16.wdp"/></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5.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6.xml"/><Relationship Id="rId1" Type="http://schemas.openxmlformats.org/officeDocument/2006/relationships/tags" Target="../tags/tag136.xml"/><Relationship Id="rId4" Type="http://schemas.openxmlformats.org/officeDocument/2006/relationships/image" Target="../media/image4.png"/></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6.xml"/><Relationship Id="rId1" Type="http://schemas.openxmlformats.org/officeDocument/2006/relationships/tags" Target="../tags/tag137.xml"/><Relationship Id="rId5" Type="http://schemas.microsoft.com/office/2007/relationships/hdphoto" Target="../media/hdphoto17.wdp"/><Relationship Id="rId4" Type="http://schemas.openxmlformats.org/officeDocument/2006/relationships/image" Target="../media/image12.png"/></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6.xml"/><Relationship Id="rId1" Type="http://schemas.openxmlformats.org/officeDocument/2006/relationships/tags" Target="../tags/tag138.xml"/><Relationship Id="rId4" Type="http://schemas.microsoft.com/office/2007/relationships/hdphoto" Target="../media/hdphoto4.wdp"/></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6.xml"/><Relationship Id="rId1" Type="http://schemas.openxmlformats.org/officeDocument/2006/relationships/tags" Target="../tags/tag139.xml"/><Relationship Id="rId4" Type="http://schemas.microsoft.com/office/2007/relationships/hdphoto" Target="../media/hdphoto1.wdp"/></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6.xml"/><Relationship Id="rId1" Type="http://schemas.openxmlformats.org/officeDocument/2006/relationships/tags" Target="../tags/tag140.xml"/><Relationship Id="rId4" Type="http://schemas.microsoft.com/office/2007/relationships/hdphoto" Target="../media/hdphoto18.wdp"/></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41.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42.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43.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44.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45.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46.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47.xml"/><Relationship Id="rId5" Type="http://schemas.openxmlformats.org/officeDocument/2006/relationships/image" Target="../media/image6.svg"/><Relationship Id="rId4" Type="http://schemas.openxmlformats.org/officeDocument/2006/relationships/image" Target="../media/image2.png"/></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48.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6.xml"/><Relationship Id="rId1" Type="http://schemas.openxmlformats.org/officeDocument/2006/relationships/tags" Target="../tags/tag149.xml"/><Relationship Id="rId4" Type="http://schemas.microsoft.com/office/2007/relationships/hdphoto" Target="../media/hdphoto3.wdp"/></Relationships>
</file>

<file path=ppt/slideLayouts/_rels/slideLayout144.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0.xml"/></Relationships>
</file>

<file path=ppt/slideLayouts/_rels/slideLayout145.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1.xml"/></Relationships>
</file>

<file path=ppt/slideLayouts/_rels/slideLayout14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2.xml"/></Relationships>
</file>

<file path=ppt/slideLayouts/_rels/slideLayout147.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3.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54.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6.xml"/><Relationship Id="rId1" Type="http://schemas.openxmlformats.org/officeDocument/2006/relationships/tags" Target="../tags/tag155.xml"/><Relationship Id="rId4" Type="http://schemas.microsoft.com/office/2007/relationships/hdphoto" Target="../media/hdphoto19.wdp"/></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6.svg"/><Relationship Id="rId4" Type="http://schemas.openxmlformats.org/officeDocument/2006/relationships/image" Target="../media/image2.png"/></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6.xml"/><Relationship Id="rId1" Type="http://schemas.openxmlformats.org/officeDocument/2006/relationships/tags" Target="../tags/tag156.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Master" Target="../slideMasters/slideMaster6.xml"/><Relationship Id="rId1" Type="http://schemas.openxmlformats.org/officeDocument/2006/relationships/tags" Target="../tags/tag157.xml"/><Relationship Id="rId4" Type="http://schemas.microsoft.com/office/2007/relationships/hdphoto" Target="../media/hdphoto20.wdp"/></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8.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1.xml"/><Relationship Id="rId1" Type="http://schemas.openxmlformats.org/officeDocument/2006/relationships/tags" Target="../tags/tag25.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9.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2.xml"/><Relationship Id="rId1" Type="http://schemas.openxmlformats.org/officeDocument/2006/relationships/tags" Target="../tags/tag32.xml"/><Relationship Id="rId4" Type="http://schemas.openxmlformats.org/officeDocument/2006/relationships/image" Target="../media/image4.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2.xml"/><Relationship Id="rId1" Type="http://schemas.openxmlformats.org/officeDocument/2006/relationships/tags" Target="../tags/tag33.xml"/><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4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4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50.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6.svg"/><Relationship Id="rId4" Type="http://schemas.openxmlformats.org/officeDocument/2006/relationships/image" Target="../media/image2.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2.xml"/><Relationship Id="rId1" Type="http://schemas.openxmlformats.org/officeDocument/2006/relationships/tags" Target="../tags/tag5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2.xml"/><Relationship Id="rId1" Type="http://schemas.openxmlformats.org/officeDocument/2006/relationships/tags" Target="../tags/tag5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3.xml"/><Relationship Id="rId1" Type="http://schemas.openxmlformats.org/officeDocument/2006/relationships/tags" Target="../tags/tag56.xml"/><Relationship Id="rId4" Type="http://schemas.microsoft.com/office/2007/relationships/hdphoto" Target="../media/hdphoto2.wdp"/></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3.xml"/><Relationship Id="rId1" Type="http://schemas.openxmlformats.org/officeDocument/2006/relationships/tags" Target="../tags/tag58.xml"/><Relationship Id="rId4" Type="http://schemas.openxmlformats.org/officeDocument/2006/relationships/image" Target="../media/image4.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3.xml"/><Relationship Id="rId1" Type="http://schemas.openxmlformats.org/officeDocument/2006/relationships/tags" Target="../tags/tag59.xml"/><Relationship Id="rId5" Type="http://schemas.microsoft.com/office/2007/relationships/hdphoto" Target="../media/hdphoto3.wdp"/><Relationship Id="rId4" Type="http://schemas.openxmlformats.org/officeDocument/2006/relationships/image" Target="../media/image12.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3.xml"/><Relationship Id="rId1" Type="http://schemas.openxmlformats.org/officeDocument/2006/relationships/tags" Target="../tags/tag60.xml"/><Relationship Id="rId4" Type="http://schemas.microsoft.com/office/2007/relationships/hdphoto" Target="../media/hdphoto4.wdp"/></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3.xml"/><Relationship Id="rId1" Type="http://schemas.openxmlformats.org/officeDocument/2006/relationships/tags" Target="../tags/tag61.xml"/><Relationship Id="rId4" Type="http://schemas.microsoft.com/office/2007/relationships/hdphoto" Target="../media/hdphoto1.wdp"/></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3.xml"/><Relationship Id="rId1" Type="http://schemas.openxmlformats.org/officeDocument/2006/relationships/tags" Target="../tags/tag62.xml"/><Relationship Id="rId4" Type="http://schemas.microsoft.com/office/2007/relationships/hdphoto" Target="../media/hdphoto4.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7.sv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6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64.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65.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66.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67.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68.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69.xml"/><Relationship Id="rId5" Type="http://schemas.microsoft.com/office/2007/relationships/hdphoto" Target="../media/hdphoto1.wdp"/><Relationship Id="rId4" Type="http://schemas.openxmlformats.org/officeDocument/2006/relationships/image" Target="../media/image12.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70.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3.xml"/><Relationship Id="rId1" Type="http://schemas.openxmlformats.org/officeDocument/2006/relationships/tags" Target="../tags/tag71.xml"/><Relationship Id="rId4" Type="http://schemas.microsoft.com/office/2007/relationships/hdphoto" Target="../media/hdphoto5.wdp"/></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7.svg"/></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3.xml"/></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4.xml"/></Relationships>
</file>

<file path=ppt/slideLayouts/_rels/slideLayout7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5.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76.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3.xml"/><Relationship Id="rId1" Type="http://schemas.openxmlformats.org/officeDocument/2006/relationships/tags" Target="../tags/tag77.xml"/><Relationship Id="rId4" Type="http://schemas.microsoft.com/office/2007/relationships/hdphoto" Target="../media/hdphoto1.wdp"/></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3.xml"/><Relationship Id="rId1" Type="http://schemas.openxmlformats.org/officeDocument/2006/relationships/tags" Target="../tags/tag78.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Master" Target="../slideMasters/slideMaster3.xml"/><Relationship Id="rId1" Type="http://schemas.openxmlformats.org/officeDocument/2006/relationships/tags" Target="../tags/tag79.xml"/><Relationship Id="rId4" Type="http://schemas.microsoft.com/office/2007/relationships/hdphoto" Target="../media/hdphoto6.wdp"/></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1.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Master" Target="../slideMasters/slideMaster4.xml"/><Relationship Id="rId1" Type="http://schemas.openxmlformats.org/officeDocument/2006/relationships/tags" Target="../tags/tag82.xml"/><Relationship Id="rId4" Type="http://schemas.microsoft.com/office/2007/relationships/hdphoto" Target="../media/hdphoto7.wdp"/></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7.sv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4.xml"/><Relationship Id="rId1" Type="http://schemas.openxmlformats.org/officeDocument/2006/relationships/tags" Target="../tags/tag84.xml"/><Relationship Id="rId4" Type="http://schemas.openxmlformats.org/officeDocument/2006/relationships/image" Target="../media/image4.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4.xml"/><Relationship Id="rId1" Type="http://schemas.openxmlformats.org/officeDocument/2006/relationships/tags" Target="../tags/tag85.xml"/><Relationship Id="rId5" Type="http://schemas.microsoft.com/office/2007/relationships/hdphoto" Target="../media/hdphoto1.wdp"/><Relationship Id="rId4" Type="http://schemas.openxmlformats.org/officeDocument/2006/relationships/image" Target="../media/image12.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4.xml"/><Relationship Id="rId1" Type="http://schemas.openxmlformats.org/officeDocument/2006/relationships/tags" Target="../tags/tag86.xml"/><Relationship Id="rId4" Type="http://schemas.microsoft.com/office/2007/relationships/hdphoto" Target="../media/hdphoto8.wdp"/></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4.xml"/><Relationship Id="rId1" Type="http://schemas.openxmlformats.org/officeDocument/2006/relationships/tags" Target="../tags/tag87.xml"/><Relationship Id="rId4" Type="http://schemas.microsoft.com/office/2007/relationships/hdphoto" Target="../media/hdphoto3.wdp"/></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4.xml"/><Relationship Id="rId1" Type="http://schemas.openxmlformats.org/officeDocument/2006/relationships/tags" Target="../tags/tag88.xml"/><Relationship Id="rId4" Type="http://schemas.microsoft.com/office/2007/relationships/hdphoto" Target="../media/hdphoto9.wdp"/></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92.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94.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95.xml"/><Relationship Id="rId5" Type="http://schemas.openxmlformats.org/officeDocument/2006/relationships/image" Target="../media/image6.svg"/><Relationship Id="rId4" Type="http://schemas.openxmlformats.org/officeDocument/2006/relationships/image" Target="../media/image2.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96.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4.xml"/><Relationship Id="rId1" Type="http://schemas.openxmlformats.org/officeDocument/2006/relationships/tags" Target="../tags/tag97.xml"/><Relationship Id="rId4" Type="http://schemas.microsoft.com/office/2007/relationships/hdphoto" Target="../media/hdphoto10.wdp"/></Relationships>
</file>

<file path=ppt/slideLayouts/_rels/slideLayout9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8.xml"/></Relationships>
</file>

<file path=ppt/slideLayouts/_rels/slideLayout9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9.xml"/></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0.xml"/></Relationships>
</file>

<file path=ppt/slideLayouts/_rels/slideLayout9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1.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102.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4.xml"/><Relationship Id="rId1" Type="http://schemas.openxmlformats.org/officeDocument/2006/relationships/tags" Target="../tags/tag103.xml"/><Relationship Id="rId4" Type="http://schemas.microsoft.com/office/2007/relationships/hdphoto" Target="../media/hdphoto9.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0435677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4372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753321823"/>
      </p:ext>
    </p:extLst>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5"/>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601218779"/>
      </p:ext>
    </p:extLst>
  </p:cSld>
  <p:clrMapOvr>
    <a:overrideClrMapping bg1="lt1" tx1="dk1" bg2="lt2" tx2="dk2" accent1="accent1" accent2="accent2" accent3="accent3" accent4="accent4" accent5="accent5" accent6="accent6" hlink="hlink" folHlink="folHlink"/>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050989E2-1353-0DE7-37C6-2D5D421EF74F}"/>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8266451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5E1F7D06-6BB8-E45F-D16F-E86D01E52D34}"/>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86199642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815535C1-7CA2-4B53-2453-2624F0AF3701}"/>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51337761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12755544"/>
      </p:ext>
    </p:extLst>
  </p:cSld>
  <p:clrMapOvr>
    <a:overrideClrMapping bg1="lt1" tx1="dk1" bg2="lt2" tx2="dk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3"/>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36690654"/>
      </p:ext>
    </p:extLst>
  </p:cSld>
  <p:clrMapOvr>
    <a:overrideClrMapping bg1="dk1" tx1="lt1" bg2="dk2" tx2="lt2" accent1="accent1" accent2="accent2" accent3="accent3" accent4="accent4" accent5="accent5" accent6="accent6" hlink="hlink" folHlink="folHlink"/>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89657397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56611392-9887-6F0A-F534-BA299185E6C2}"/>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A3E85899-B818-E9E3-1704-68DD0EB1F976}"/>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92B59ADE-8C21-2FC6-7372-648A2D33CA2F}"/>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4672393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ECF90906-584B-2D5F-FAB4-6695D586E9D9}"/>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4CCED74E-1CD9-6E1C-650F-F6FA36BEF854}"/>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42CB962B-4F60-3B09-1414-02BC4C0A95A3}"/>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76004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5002700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45496" cy="37819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1471680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9717975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1615820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5905807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defRPr lang="en-US" smtClean="0">
                <a:solidFill>
                  <a:schemeClr val="bg2"/>
                </a:solidFill>
              </a:defRPr>
            </a:lvl2pPr>
            <a:lvl3pPr>
              <a:defRPr lang="en-US" smtClean="0">
                <a:solidFill>
                  <a:schemeClr val="bg2"/>
                </a:solidFill>
              </a:defRPr>
            </a:lvl3pPr>
            <a:lvl4pPr>
              <a:defRPr lang="en-US" smtClean="0">
                <a:solidFill>
                  <a:schemeClr val="bg2"/>
                </a:solidFill>
              </a:defRPr>
            </a:lvl4pPr>
            <a:lvl5pP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E5C1FA72-45A4-73AE-89FE-5220D139A213}"/>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C8CEEC13-52E5-F083-3396-72211E222F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59254A9A-3015-15E7-6C74-B33A070F815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B8949B4D-A009-348D-4A96-0819BB3086C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B362E8D3-E436-724C-74D3-69552698146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53328045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7926852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1446318755"/>
      </p:ext>
    </p:extLst>
  </p:cSld>
  <p:clrMapOvr>
    <a:overrideClrMapping bg1="dk1" tx1="lt1" bg2="dk2" tx2="lt2" accent1="accent1" accent2="accent2" accent3="accent3" accent4="accent4" accent5="accent5" accent6="accent6" hlink="hlink" folHlink="folHlink"/>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1519781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7941278"/>
      </p:ext>
    </p:extLst>
  </p:cSld>
  <p:clrMapOvr>
    <a:overrideClrMapping bg1="dk1" tx1="lt1" bg2="dk2" tx2="lt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66792747"/>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1448384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84090389"/>
      </p:ext>
    </p:extLst>
  </p:cSld>
  <p:clrMapOvr>
    <a:overrideClrMapping bg1="lt1" tx1="dk1" bg2="lt2" tx2="dk2" accent1="accent1" accent2="accent2" accent3="accent3" accent4="accent4" accent5="accent5" accent6="accent6" hlink="hlink" folHlink="folHlink"/>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998900471"/>
      </p:ext>
    </p:extLst>
  </p:cSld>
  <p:clrMapOvr>
    <a:overrideClrMapping bg1="lt1" tx1="dk1" bg2="lt2" tx2="dk2" accent1="accent1" accent2="accent2" accent3="accent3" accent4="accent4" accent5="accent5" accent6="accent6" hlink="hlink" folHlink="folHlink"/>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614636798"/>
      </p:ext>
    </p:extLst>
  </p:cSld>
  <p:clrMapOvr>
    <a:overrideClrMapping bg1="lt1" tx1="dk1" bg2="lt2" tx2="dk2" accent1="accent1" accent2="accent2" accent3="accent3" accent4="accent4" accent5="accent5" accent6="accent6" hlink="hlink" folHlink="folHlink"/>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659637000"/>
      </p:ext>
    </p:extLst>
  </p:cSld>
  <p:clrMapOvr>
    <a:overrideClrMapping bg1="lt1" tx1="dk1" bg2="lt2" tx2="dk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664511191"/>
      </p:ext>
    </p:extLst>
  </p:cSld>
  <p:clrMapOvr>
    <a:overrideClrMapping bg1="dk1" tx1="lt1" bg2="dk2" tx2="lt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15086913"/>
      </p:ext>
    </p:extLst>
  </p:cSld>
  <p:clrMapOvr>
    <a:overrideClrMapping bg1="lt1" tx1="dk1" bg2="lt2" tx2="dk2" accent1="accent1" accent2="accent2" accent3="accent3" accent4="accent4" accent5="accent5" accent6="accent6" hlink="hlink" folHlink="folHlink"/>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3"/>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4139619841"/>
      </p:ext>
    </p:extLst>
  </p:cSld>
  <p:clrMapOvr>
    <a:overrideClrMapping bg1="dk1" tx1="lt1" bg2="dk2" tx2="lt2" accent1="accent1" accent2="accent2" accent3="accent3" accent4="accent4" accent5="accent5" accent6="accent6" hlink="hlink" folHlink="folHlink"/>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EEA5B55A-F056-77FE-860F-CD35DAC313EE}"/>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0257463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ADB5ABCE-32D3-4D7C-4032-83590C3BAA96}"/>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67027644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FFCF4B08-D8E3-3D4F-78E1-3003B5910B9F}"/>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967927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7620181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77628048"/>
      </p:ext>
    </p:extLst>
  </p:cSld>
  <p:clrMapOvr>
    <a:overrideClrMapping bg1="lt1" tx1="dk1" bg2="lt2" tx2="dk2" accent1="accent1" accent2="accent2" accent3="accent3" accent4="accent4" accent5="accent5" accent6="accent6" hlink="hlink" folHlink="folHlink"/>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4"/>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90285582"/>
      </p:ext>
    </p:extLst>
  </p:cSld>
  <p:clrMapOvr>
    <a:overrideClrMapping bg1="lt1" tx1="dk1" bg2="lt2" tx2="dk2" accent1="accent1" accent2="accent2" accent3="accent3" accent4="accent4" accent5="accent5" accent6="accent6" hlink="hlink" folHlink="folHlink"/>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09088975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C34D64F-39FB-8253-59F3-52A6B0CAF7B8}"/>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803AB2DE-C646-1F51-5EF9-E5CDF0B38C14}"/>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64510EE8-9FA2-9237-3A47-6FB922F07F3B}"/>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10875779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929A55E-0516-AA22-5CAE-B3B32D9995FE}"/>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61088543-7380-3DC5-E61F-CF4564B00135}"/>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86C40597-2EAD-F31C-C9DF-9762F32C8388}"/>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0189110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8890885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9577377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4165618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7555184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4" name="Group 13">
            <a:extLst>
              <a:ext uri="{FF2B5EF4-FFF2-40B4-BE49-F238E27FC236}">
                <a16:creationId xmlns:a16="http://schemas.microsoft.com/office/drawing/2014/main" id="{5F7A086D-BA2D-3387-1F71-EC1954DCE146}"/>
              </a:ext>
            </a:extLst>
          </p:cNvPr>
          <p:cNvGrpSpPr/>
          <p:nvPr userDrawn="1"/>
        </p:nvGrpSpPr>
        <p:grpSpPr>
          <a:xfrm>
            <a:off x="-3626001" y="0"/>
            <a:ext cx="3513653" cy="4531360"/>
            <a:chOff x="-3626001" y="0"/>
            <a:chExt cx="3513653" cy="4531360"/>
          </a:xfrm>
        </p:grpSpPr>
        <p:sp>
          <p:nvSpPr>
            <p:cNvPr id="15" name="Rectangle 14">
              <a:extLst>
                <a:ext uri="{FF2B5EF4-FFF2-40B4-BE49-F238E27FC236}">
                  <a16:creationId xmlns:a16="http://schemas.microsoft.com/office/drawing/2014/main" id="{6CA15479-1A5F-0895-AF7C-44754A5CE21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1379D7A3-EB98-64C5-042E-B6445B7DD82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AE7210DE-51A9-013C-BAE5-37BBA79DF86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2" name="TextBox 21">
              <a:extLst>
                <a:ext uri="{FF2B5EF4-FFF2-40B4-BE49-F238E27FC236}">
                  <a16:creationId xmlns:a16="http://schemas.microsoft.com/office/drawing/2014/main" id="{17C2960B-004B-DEC9-BE9E-82C6AC0E271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5079016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36291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878831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2745054692"/>
      </p:ext>
    </p:extLst>
  </p:cSld>
  <p:clrMapOvr>
    <a:overrideClrMapping bg1="dk1" tx1="lt1" bg2="dk2" tx2="lt2" accent1="accent1" accent2="accent2" accent3="accent3" accent4="accent4" accent5="accent5" accent6="accent6" hlink="hlink" folHlink="folHlink"/>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63197152"/>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4847355"/>
      </p:ext>
    </p:extLst>
  </p:cSld>
  <p:clrMapOvr>
    <a:overrideClrMapping bg1="lt1" tx1="dk1" bg2="lt2" tx2="dk2" accent1="accent1" accent2="accent2" accent3="accent3" accent4="accent4" accent5="accent5" accent6="accent6" hlink="hlink" folHlink="folHlink"/>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10831495"/>
      </p:ext>
    </p:extLst>
  </p:cSld>
  <p:clrMapOvr>
    <a:overrideClrMapping bg1="lt1" tx1="dk1" bg2="lt2" tx2="dk2" accent1="accent1" accent2="accent2" accent3="accent3" accent4="accent4" accent5="accent5" accent6="accent6" hlink="hlink" folHlink="folHlink"/>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71610648"/>
      </p:ext>
    </p:extLst>
  </p:cSld>
  <p:clrMapOvr>
    <a:overrideClrMapping bg1="lt1" tx1="dk1" bg2="lt2" tx2="dk2" accent1="accent1" accent2="accent2" accent3="accent3" accent4="accent4" accent5="accent5" accent6="accent6" hlink="hlink" folHlink="folHlink"/>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22065829"/>
      </p:ext>
    </p:extLst>
  </p:cSld>
  <p:clrMapOvr>
    <a:overrideClrMapping bg1="lt1" tx1="dk1" bg2="lt2" tx2="dk2" accent1="accent1" accent2="accent2" accent3="accent3" accent4="accent4" accent5="accent5" accent6="accent6" hlink="hlink" folHlink="folHlink"/>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546425544"/>
      </p:ext>
    </p:extLst>
  </p:cSld>
  <p:clrMapOvr>
    <a:overrideClrMapping bg1="lt1" tx1="dk1" bg2="lt2" tx2="dk2" accent1="accent1" accent2="accent2" accent3="accent3" accent4="accent4" accent5="accent5" accent6="accent6" hlink="hlink" folHlink="folHlink"/>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644392519"/>
      </p:ext>
    </p:extLst>
  </p:cSld>
  <p:clrMapOvr>
    <a:overrideClrMapping bg1="lt1" tx1="dk1" bg2="lt2" tx2="dk2" accent1="accent1" accent2="accent2" accent3="accent3" accent4="accent4" accent5="accent5" accent6="accent6" hlink="hlink" folHlink="folHlink"/>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462319"/>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4115258563"/>
      </p:ext>
    </p:extLst>
  </p:cSld>
  <p:clrMapOvr>
    <a:overrideClrMapping bg1="dk1" tx1="lt1" bg2="dk2" tx2="lt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420656140"/>
      </p:ext>
    </p:extLst>
  </p:cSld>
  <p:clrMapOvr>
    <a:overrideClrMapping bg1="lt1" tx1="dk1" bg2="lt2" tx2="dk2" accent1="accent1" accent2="accent2" accent3="accent3" accent4="accent4" accent5="accent5" accent6="accent6" hlink="hlink" folHlink="folHlink"/>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4"/>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44444034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86633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93435715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0222714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76760045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35247726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041276008"/>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373350170"/>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789400502"/>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dirty="0"/>
              <a:t>add thank you</a:t>
            </a:r>
            <a:endParaRPr lang="en-GB" dirty="0"/>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0581955"/>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532810430"/>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812405316"/>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2656566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5A84D9F-0121-34AB-8997-C34013DC93D8}"/>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4480026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accent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E039F4A9-D8CA-40EE-7AAC-FCDDA72850A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7187631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D0758348-F182-4750-124C-AA98CD81E576}"/>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15546239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40040374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8301941"/>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2"/>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77950118"/>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9012977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4" name="Group 13">
            <a:extLst>
              <a:ext uri="{FF2B5EF4-FFF2-40B4-BE49-F238E27FC236}">
                <a16:creationId xmlns:a16="http://schemas.microsoft.com/office/drawing/2014/main" id="{01F2BB5C-5546-4D1C-C205-D55ED6A0643B}"/>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8F36E84-4A38-613C-18F7-22FADC8FBE6B}"/>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black and purple triangle&#10;&#10;Description automatically generated">
              <a:extLst>
                <a:ext uri="{FF2B5EF4-FFF2-40B4-BE49-F238E27FC236}">
                  <a16:creationId xmlns:a16="http://schemas.microsoft.com/office/drawing/2014/main" id="{3DF83B20-A248-43C2-B605-4829186D09FC}"/>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7376097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8" name="Group 17">
            <a:extLst>
              <a:ext uri="{FF2B5EF4-FFF2-40B4-BE49-F238E27FC236}">
                <a16:creationId xmlns:a16="http://schemas.microsoft.com/office/drawing/2014/main" id="{B8AA8F44-B006-5391-A3E1-18C6CECF36A1}"/>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CB94AC52-4964-D4D9-959F-72B5668CF896}"/>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0" name="Picture 19" descr="A black and purple triangle&#10;&#10;Description automatically generated">
              <a:extLst>
                <a:ext uri="{FF2B5EF4-FFF2-40B4-BE49-F238E27FC236}">
                  <a16:creationId xmlns:a16="http://schemas.microsoft.com/office/drawing/2014/main" id="{0836C59B-AAFE-D7A4-02FE-F6A3EE920D4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2900899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45497"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677795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417036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01004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34501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FD6AA1-5B65-4199-97DF-E2FFAAB77048}"/>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9E385304-1526-3B82-7D4A-5A8964E1C4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1BB6F85B-ED4D-CEFA-F032-BE496D297AE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42200E60-2E3C-45D6-C83C-23DD581280E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5B67B417-70CB-682A-5B31-9AE9653F34C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06297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10977870"/>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2"/>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085929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2"/>
          </a:solidFill>
        </p:spPr>
        <p:txBody>
          <a:bodyPr wrap="square">
            <a:noAutofit/>
          </a:bodyPr>
          <a:lstStyle>
            <a:lvl1pPr>
              <a:defRPr/>
            </a:lvl1pPr>
          </a:lstStyle>
          <a:p>
            <a:pPr lvl="0"/>
            <a:r>
              <a:rPr lang="en-US" dirty="0"/>
              <a:t>  </a:t>
            </a:r>
            <a:endParaRPr lang="en-GB" dirty="0"/>
          </a:p>
        </p:txBody>
      </p:sp>
      <p:pic>
        <p:nvPicPr>
          <p:cNvPr id="12" name="Picture 11" descr="A black and purple triangle&#10;&#10;Description automatically generated">
            <a:extLst>
              <a:ext uri="{FF2B5EF4-FFF2-40B4-BE49-F238E27FC236}">
                <a16:creationId xmlns:a16="http://schemas.microsoft.com/office/drawing/2014/main" id="{534DF519-E848-7AD3-580A-7CDD1837616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644371" y="426284"/>
            <a:ext cx="1223964" cy="814388"/>
          </a:xfrm>
          <a:prstGeom prst="rect">
            <a:avLst/>
          </a:prstGeom>
        </p:spPr>
      </p:pic>
    </p:spTree>
    <p:custDataLst>
      <p:tags r:id="rId1"/>
    </p:custDataLst>
    <p:extLst>
      <p:ext uri="{BB962C8B-B14F-4D97-AF65-F5344CB8AC3E}">
        <p14:creationId xmlns:p14="http://schemas.microsoft.com/office/powerpoint/2010/main" val="3832808394"/>
      </p:ext>
    </p:extLst>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484764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14036958"/>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185984736"/>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620013461"/>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581015449"/>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805212451"/>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053697707"/>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913243173"/>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2"/>
                  </a:solidFill>
                  <a:latin typeface="+mn-lt"/>
                  <a:ea typeface="Inter Semi Bold" panose="02000703000000020004" pitchFamily="50" charset="0"/>
                  <a:cs typeface="Inter Semi Bold" panose="02000703000000020004" pitchFamily="50" charset="0"/>
                </a:rPr>
                <a:t>How to insert </a:t>
              </a:r>
              <a:br>
                <a:rPr lang="en-GB" sz="2400" dirty="0">
                  <a:solidFill>
                    <a:schemeClr val="tx2"/>
                  </a:solidFill>
                  <a:latin typeface="+mn-lt"/>
                  <a:ea typeface="Inter Semi Bold" panose="02000703000000020004" pitchFamily="50" charset="0"/>
                  <a:cs typeface="Inter Semi Bold" panose="02000703000000020004" pitchFamily="50" charset="0"/>
                </a:rPr>
              </a:br>
              <a:r>
                <a:rPr lang="en-GB" sz="2400" dirty="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972151795"/>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867989094"/>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2"/>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1986793"/>
      </p:ext>
    </p:extLst>
  </p:cSld>
  <p:clrMapOvr>
    <a:overrideClrMapping bg1="lt1" tx1="dk1" bg2="lt2" tx2="dk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12A8F45-77B9-F5D0-BB2C-FE2A970B6BC1}"/>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82835772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E1FDFD6-ECEC-B4B9-A7BC-C972F1406CB3}"/>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510364" y="677920"/>
            <a:ext cx="1588784" cy="1057128"/>
          </a:xfrm>
          <a:prstGeom prst="rect">
            <a:avLst/>
          </a:prstGeom>
        </p:spPr>
      </p:pic>
      <p:sp>
        <p:nvSpPr>
          <p:cNvPr id="4" name="Picture Placeholder 8">
            <a:extLst>
              <a:ext uri="{FF2B5EF4-FFF2-40B4-BE49-F238E27FC236}">
                <a16:creationId xmlns:a16="http://schemas.microsoft.com/office/drawing/2014/main" id="{33B0431F-B431-0950-04D3-52DC1949312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75489596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33871360-CA7B-3A94-1D37-1882152DCD2D}"/>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953083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477029107"/>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6" name="Picture 5" descr="A black and purple triangle&#10;&#10;Description automatically generated">
            <a:extLst>
              <a:ext uri="{FF2B5EF4-FFF2-40B4-BE49-F238E27FC236}">
                <a16:creationId xmlns:a16="http://schemas.microsoft.com/office/drawing/2014/main" id="{779329D7-AF7F-2B1A-2662-68ADF615AD98}"/>
              </a:ext>
            </a:extLst>
          </p:cNvPr>
          <p:cNvPicPr>
            <a:picLocks noChangeAspect="1"/>
          </p:cNvPicPr>
          <p:nvPr userDrawn="1"/>
        </p:nvPicPr>
        <p:blipFill rotWithShape="1">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76791360"/>
      </p:ext>
    </p:extLst>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8" name="Picture 7" descr="A black and purple triangle&#10;&#10;Description automatically generated">
            <a:extLst>
              <a:ext uri="{FF2B5EF4-FFF2-40B4-BE49-F238E27FC236}">
                <a16:creationId xmlns:a16="http://schemas.microsoft.com/office/drawing/2014/main" id="{F3D50928-5D16-FF6A-AF6E-F5891ADCEC8F}"/>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8652605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448C5033-6EB2-BF8E-6B91-12853985213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4" name="Picture 13" descr="A black and purple triangle&#10;&#10;Description automatically generated">
            <a:extLst>
              <a:ext uri="{FF2B5EF4-FFF2-40B4-BE49-F238E27FC236}">
                <a16:creationId xmlns:a16="http://schemas.microsoft.com/office/drawing/2014/main" id="{DE6D62F9-4CA3-DB7F-839F-C2F7BB59323C}"/>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0207264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A0FE8A72-855C-4810-AF74-6DDCC81A194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8" name="Picture 17" descr="A black and purple triangle&#10;&#10;Description automatically generated">
            <a:extLst>
              <a:ext uri="{FF2B5EF4-FFF2-40B4-BE49-F238E27FC236}">
                <a16:creationId xmlns:a16="http://schemas.microsoft.com/office/drawing/2014/main" id="{02686373-1102-B275-25AC-6FC32E341B37}"/>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381946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86288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50"/>
            <a:ext cx="4424232" cy="346298"/>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110300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30207125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8646606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4741161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5B722F-9A3E-DA79-61FE-AAB93CC14404}"/>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7A99F97D-3F91-EADE-21B2-6FF4435B69C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3A5B2ED1-51F0-1B23-85C1-E25EBB550CE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1D06F239-1BA4-4E31-9A41-356203A6AD3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D7C207A0-935B-C8DD-9762-F6E3A4251CCF}"/>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2665552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&gt; Right Click &gt; Send to Back</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3102725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dirty="0"/>
              <a:t>  </a:t>
            </a:r>
            <a:endParaRPr lang="en-GB" dirty="0"/>
          </a:p>
        </p:txBody>
      </p:sp>
      <p:pic>
        <p:nvPicPr>
          <p:cNvPr id="6" name="Picture 5" descr="A black and purple triangle&#10;&#10;Description automatically generated">
            <a:extLst>
              <a:ext uri="{FF2B5EF4-FFF2-40B4-BE49-F238E27FC236}">
                <a16:creationId xmlns:a16="http://schemas.microsoft.com/office/drawing/2014/main" id="{F094A313-A495-3F7A-8B34-C12E7A1371B8}"/>
              </a:ext>
            </a:extLst>
          </p:cNvPr>
          <p:cNvPicPr>
            <a:picLocks noChangeAspect="1"/>
          </p:cNvPicPr>
          <p:nvPr userDrawn="1"/>
        </p:nvPicPr>
        <p:blipFill rotWithShape="1">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rcRect/>
          <a:stretch/>
        </p:blipFill>
        <p:spPr>
          <a:xfrm>
            <a:off x="10718800" y="543242"/>
            <a:ext cx="1223964" cy="814388"/>
          </a:xfrm>
          <a:prstGeom prst="rect">
            <a:avLst/>
          </a:prstGeom>
        </p:spPr>
      </p:pic>
    </p:spTree>
    <p:custDataLst>
      <p:tags r:id="rId1"/>
    </p:custDataLst>
    <p:extLst>
      <p:ext uri="{BB962C8B-B14F-4D97-AF65-F5344CB8AC3E}">
        <p14:creationId xmlns:p14="http://schemas.microsoft.com/office/powerpoint/2010/main" val="3029483279"/>
      </p:ext>
    </p:extLst>
  </p:cSld>
  <p:clrMapOvr>
    <a:overrideClrMapping bg1="dk1" tx1="lt1" bg2="dk2" tx2="lt2" accent1="accent1" accent2="accent2" accent3="accent3" accent4="accent4" accent5="accent5" accent6="accent6" hlink="hlink" folHlink="folHlink"/>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6001878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54FA8906-BA4E-F42E-D9C0-EECAE4602F3A}"/>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47188001"/>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589956368"/>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0449081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62688651"/>
      </p:ext>
    </p:extLst>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4067001284"/>
      </p:ext>
    </p:extLst>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292336827"/>
      </p:ext>
    </p:extLst>
  </p:cSld>
  <p:clrMapOvr>
    <a:overrideClrMapping bg1="lt1" tx1="dk1" bg2="lt2" tx2="dk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4148392566"/>
      </p:ext>
    </p:extLst>
  </p:cSld>
  <p:clrMapOvr>
    <a:overrideClrMapping bg1="lt1" tx1="dk1" bg2="lt2" tx2="dk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18CBD6A1-DCAD-135A-0146-35DB2E4CCAF1}"/>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7870391"/>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864071041"/>
      </p:ext>
    </p:extLst>
  </p:cSld>
  <p:clrMapOvr>
    <a:overrideClrMapping bg1="lt1" tx1="dk1" bg2="lt2" tx2="dk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6"/>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67DC8EC8-07EB-27D4-C418-3BDBF3428C45}"/>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8372252" y="5685698"/>
            <a:ext cx="1048505" cy="697644"/>
          </a:xfrm>
          <a:prstGeom prst="rect">
            <a:avLst/>
          </a:prstGeom>
        </p:spPr>
      </p:pic>
    </p:spTree>
    <p:custDataLst>
      <p:tags r:id="rId1"/>
    </p:custDataLst>
    <p:extLst>
      <p:ext uri="{BB962C8B-B14F-4D97-AF65-F5344CB8AC3E}">
        <p14:creationId xmlns:p14="http://schemas.microsoft.com/office/powerpoint/2010/main" val="939210252"/>
      </p:ext>
    </p:extLst>
  </p:cSld>
  <p:clrMapOvr>
    <a:overrideClrMapping bg1="lt1" tx1="dk1" bg2="lt2" tx2="dk2" accent1="accent1" accent2="accent2" accent3="accent3" accent4="accent4" accent5="accent5" accent6="accent6" hlink="hlink" folHlink="folHlink"/>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C96D1B8D-880F-0224-C11A-A32E0444EB40}"/>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8029900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FDED245D-130D-6B8C-CFF9-549B8476E5BD}"/>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88049935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F837BD50-2EEA-E5CC-6BFE-F8C21426AAEB}"/>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30960404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2073920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834517573"/>
      </p:ext>
    </p:extLst>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5"/>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75587631"/>
      </p:ext>
    </p:extLst>
  </p:cSld>
  <p:clrMapOvr>
    <a:overrideClrMapping bg1="lt1" tx1="dk1" bg2="lt2" tx2="dk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50291125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4" name="Group 13">
            <a:extLst>
              <a:ext uri="{FF2B5EF4-FFF2-40B4-BE49-F238E27FC236}">
                <a16:creationId xmlns:a16="http://schemas.microsoft.com/office/drawing/2014/main" id="{69ED4337-6F2C-651D-D973-C5C1EA941E6A}"/>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6A8F1D9-A544-47C8-0A2C-C80F74A46B49}"/>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black and purple triangle&#10;&#10;Description automatically generated">
              <a:extLst>
                <a:ext uri="{FF2B5EF4-FFF2-40B4-BE49-F238E27FC236}">
                  <a16:creationId xmlns:a16="http://schemas.microsoft.com/office/drawing/2014/main" id="{D3530EFC-44B7-2610-7232-860BA72EAA53}"/>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4787378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8" name="Group 17">
            <a:extLst>
              <a:ext uri="{FF2B5EF4-FFF2-40B4-BE49-F238E27FC236}">
                <a16:creationId xmlns:a16="http://schemas.microsoft.com/office/drawing/2014/main" id="{8A1ADF51-ED23-7D9A-18A1-D7BA4F0F1C63}"/>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B980D404-E9D4-FACF-7F32-045EE60D1582}"/>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0" name="Picture 19" descr="A black and purple triangle&#10;&#10;Description automatically generated">
              <a:extLst>
                <a:ext uri="{FF2B5EF4-FFF2-40B4-BE49-F238E27FC236}">
                  <a16:creationId xmlns:a16="http://schemas.microsoft.com/office/drawing/2014/main" id="{BF000745-DFD9-BA7A-0371-79CE308CC65B}"/>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6780515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13599"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0525882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449144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2719677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13599" cy="346298"/>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3740478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FF385467-AA31-8D0A-486A-97D6EC9359F3}"/>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4865D3FD-14AC-075C-24AC-1141E722266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BE5755B2-1293-8BF8-4569-0131D0FBE4D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5F8A1459-E057-E1AE-E1F8-D801F8C280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C2DEFB2C-1BD9-56E2-B91B-757ED6687B3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960355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9386852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4959726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1893083069"/>
      </p:ext>
    </p:extLst>
  </p:cSld>
  <p:clrMapOvr>
    <a:overrideClrMapping bg1="dk1" tx1="lt1" bg2="dk2" tx2="lt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3309296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04035172"/>
      </p:ext>
    </p:extLst>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005566840"/>
      </p:ext>
    </p:extLst>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13709408"/>
      </p:ext>
    </p:extLst>
  </p:cSld>
  <p:clrMapOvr>
    <a:overrideClrMapping bg1="lt1" tx1="dk1" bg2="lt2" tx2="dk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797413484"/>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720057678"/>
      </p:ext>
    </p:extLst>
  </p:cSld>
  <p:clrMapOvr>
    <a:overrideClrMapping bg1="lt1" tx1="dk1" bg2="lt2" tx2="dk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802154219"/>
      </p:ext>
    </p:extLst>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763684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theme" Target="../theme/theme2.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tags" Target="../tags/tag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slideLayout" Target="../slideLayouts/slideLayout69.xml"/><Relationship Id="rId26" Type="http://schemas.openxmlformats.org/officeDocument/2006/relationships/theme" Target="../theme/theme3.xml"/><Relationship Id="rId3" Type="http://schemas.openxmlformats.org/officeDocument/2006/relationships/slideLayout" Target="../slideLayouts/slideLayout54.xml"/><Relationship Id="rId21" Type="http://schemas.openxmlformats.org/officeDocument/2006/relationships/slideLayout" Target="../slideLayouts/slideLayout72.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5" Type="http://schemas.openxmlformats.org/officeDocument/2006/relationships/slideLayout" Target="../slideLayouts/slideLayout76.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20" Type="http://schemas.openxmlformats.org/officeDocument/2006/relationships/slideLayout" Target="../slideLayouts/slideLayout71.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24" Type="http://schemas.openxmlformats.org/officeDocument/2006/relationships/slideLayout" Target="../slideLayouts/slideLayout75.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23" Type="http://schemas.openxmlformats.org/officeDocument/2006/relationships/slideLayout" Target="../slideLayouts/slideLayout74.xml"/><Relationship Id="rId10" Type="http://schemas.openxmlformats.org/officeDocument/2006/relationships/slideLayout" Target="../slideLayouts/slideLayout61.xml"/><Relationship Id="rId19" Type="http://schemas.openxmlformats.org/officeDocument/2006/relationships/slideLayout" Target="../slideLayouts/slideLayout70.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 Id="rId22" Type="http://schemas.openxmlformats.org/officeDocument/2006/relationships/slideLayout" Target="../slideLayouts/slideLayout73.xml"/><Relationship Id="rId27" Type="http://schemas.openxmlformats.org/officeDocument/2006/relationships/tags" Target="../tags/tag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18" Type="http://schemas.openxmlformats.org/officeDocument/2006/relationships/slideLayout" Target="../slideLayouts/slideLayout94.xml"/><Relationship Id="rId26" Type="http://schemas.openxmlformats.org/officeDocument/2006/relationships/theme" Target="../theme/theme4.xml"/><Relationship Id="rId3" Type="http://schemas.openxmlformats.org/officeDocument/2006/relationships/slideLayout" Target="../slideLayouts/slideLayout79.xml"/><Relationship Id="rId21" Type="http://schemas.openxmlformats.org/officeDocument/2006/relationships/slideLayout" Target="../slideLayouts/slideLayout97.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17" Type="http://schemas.openxmlformats.org/officeDocument/2006/relationships/slideLayout" Target="../slideLayouts/slideLayout93.xml"/><Relationship Id="rId25" Type="http://schemas.openxmlformats.org/officeDocument/2006/relationships/slideLayout" Target="../slideLayouts/slideLayout101.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20" Type="http://schemas.openxmlformats.org/officeDocument/2006/relationships/slideLayout" Target="../slideLayouts/slideLayout96.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24" Type="http://schemas.openxmlformats.org/officeDocument/2006/relationships/slideLayout" Target="../slideLayouts/slideLayout100.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23" Type="http://schemas.openxmlformats.org/officeDocument/2006/relationships/slideLayout" Target="../slideLayouts/slideLayout99.xml"/><Relationship Id="rId10" Type="http://schemas.openxmlformats.org/officeDocument/2006/relationships/slideLayout" Target="../slideLayouts/slideLayout86.xml"/><Relationship Id="rId19" Type="http://schemas.openxmlformats.org/officeDocument/2006/relationships/slideLayout" Target="../slideLayouts/slideLayout95.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 Id="rId22" Type="http://schemas.openxmlformats.org/officeDocument/2006/relationships/slideLayout" Target="../slideLayouts/slideLayout98.xml"/><Relationship Id="rId27" Type="http://schemas.openxmlformats.org/officeDocument/2006/relationships/tags" Target="../tags/tag8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slideLayout" Target="../slideLayouts/slideLayout114.xml"/><Relationship Id="rId18" Type="http://schemas.openxmlformats.org/officeDocument/2006/relationships/slideLayout" Target="../slideLayouts/slideLayout119.xml"/><Relationship Id="rId26" Type="http://schemas.openxmlformats.org/officeDocument/2006/relationships/theme" Target="../theme/theme5.xml"/><Relationship Id="rId3" Type="http://schemas.openxmlformats.org/officeDocument/2006/relationships/slideLayout" Target="../slideLayouts/slideLayout104.xml"/><Relationship Id="rId21" Type="http://schemas.openxmlformats.org/officeDocument/2006/relationships/slideLayout" Target="../slideLayouts/slideLayout122.xml"/><Relationship Id="rId7" Type="http://schemas.openxmlformats.org/officeDocument/2006/relationships/slideLayout" Target="../slideLayouts/slideLayout108.xml"/><Relationship Id="rId12" Type="http://schemas.openxmlformats.org/officeDocument/2006/relationships/slideLayout" Target="../slideLayouts/slideLayout113.xml"/><Relationship Id="rId17" Type="http://schemas.openxmlformats.org/officeDocument/2006/relationships/slideLayout" Target="../slideLayouts/slideLayout118.xml"/><Relationship Id="rId25" Type="http://schemas.openxmlformats.org/officeDocument/2006/relationships/slideLayout" Target="../slideLayouts/slideLayout126.xml"/><Relationship Id="rId2" Type="http://schemas.openxmlformats.org/officeDocument/2006/relationships/slideLayout" Target="../slideLayouts/slideLayout103.xml"/><Relationship Id="rId16" Type="http://schemas.openxmlformats.org/officeDocument/2006/relationships/slideLayout" Target="../slideLayouts/slideLayout117.xml"/><Relationship Id="rId20" Type="http://schemas.openxmlformats.org/officeDocument/2006/relationships/slideLayout" Target="../slideLayouts/slideLayout121.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24" Type="http://schemas.openxmlformats.org/officeDocument/2006/relationships/slideLayout" Target="../slideLayouts/slideLayout125.xml"/><Relationship Id="rId5" Type="http://schemas.openxmlformats.org/officeDocument/2006/relationships/slideLayout" Target="../slideLayouts/slideLayout106.xml"/><Relationship Id="rId15" Type="http://schemas.openxmlformats.org/officeDocument/2006/relationships/slideLayout" Target="../slideLayouts/slideLayout116.xml"/><Relationship Id="rId23" Type="http://schemas.openxmlformats.org/officeDocument/2006/relationships/slideLayout" Target="../slideLayouts/slideLayout124.xml"/><Relationship Id="rId10" Type="http://schemas.openxmlformats.org/officeDocument/2006/relationships/slideLayout" Target="../slideLayouts/slideLayout111.xml"/><Relationship Id="rId19" Type="http://schemas.openxmlformats.org/officeDocument/2006/relationships/slideLayout" Target="../slideLayouts/slideLayout120.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slideLayout" Target="../slideLayouts/slideLayout115.xml"/><Relationship Id="rId22" Type="http://schemas.openxmlformats.org/officeDocument/2006/relationships/slideLayout" Target="../slideLayouts/slideLayout123.xml"/><Relationship Id="rId27" Type="http://schemas.openxmlformats.org/officeDocument/2006/relationships/tags" Target="../tags/tag10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4.xml"/><Relationship Id="rId13" Type="http://schemas.openxmlformats.org/officeDocument/2006/relationships/slideLayout" Target="../slideLayouts/slideLayout139.xml"/><Relationship Id="rId18" Type="http://schemas.openxmlformats.org/officeDocument/2006/relationships/slideLayout" Target="../slideLayouts/slideLayout144.xml"/><Relationship Id="rId26" Type="http://schemas.openxmlformats.org/officeDocument/2006/relationships/theme" Target="../theme/theme6.xml"/><Relationship Id="rId3" Type="http://schemas.openxmlformats.org/officeDocument/2006/relationships/slideLayout" Target="../slideLayouts/slideLayout129.xml"/><Relationship Id="rId21" Type="http://schemas.openxmlformats.org/officeDocument/2006/relationships/slideLayout" Target="../slideLayouts/slideLayout147.xml"/><Relationship Id="rId7" Type="http://schemas.openxmlformats.org/officeDocument/2006/relationships/slideLayout" Target="../slideLayouts/slideLayout133.xml"/><Relationship Id="rId12" Type="http://schemas.openxmlformats.org/officeDocument/2006/relationships/slideLayout" Target="../slideLayouts/slideLayout138.xml"/><Relationship Id="rId17" Type="http://schemas.openxmlformats.org/officeDocument/2006/relationships/slideLayout" Target="../slideLayouts/slideLayout143.xml"/><Relationship Id="rId25" Type="http://schemas.openxmlformats.org/officeDocument/2006/relationships/slideLayout" Target="../slideLayouts/slideLayout151.xml"/><Relationship Id="rId2" Type="http://schemas.openxmlformats.org/officeDocument/2006/relationships/slideLayout" Target="../slideLayouts/slideLayout128.xml"/><Relationship Id="rId16" Type="http://schemas.openxmlformats.org/officeDocument/2006/relationships/slideLayout" Target="../slideLayouts/slideLayout142.xml"/><Relationship Id="rId20" Type="http://schemas.openxmlformats.org/officeDocument/2006/relationships/slideLayout" Target="../slideLayouts/slideLayout146.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11" Type="http://schemas.openxmlformats.org/officeDocument/2006/relationships/slideLayout" Target="../slideLayouts/slideLayout137.xml"/><Relationship Id="rId24" Type="http://schemas.openxmlformats.org/officeDocument/2006/relationships/slideLayout" Target="../slideLayouts/slideLayout150.xml"/><Relationship Id="rId5" Type="http://schemas.openxmlformats.org/officeDocument/2006/relationships/slideLayout" Target="../slideLayouts/slideLayout131.xml"/><Relationship Id="rId15" Type="http://schemas.openxmlformats.org/officeDocument/2006/relationships/slideLayout" Target="../slideLayouts/slideLayout141.xml"/><Relationship Id="rId23" Type="http://schemas.openxmlformats.org/officeDocument/2006/relationships/slideLayout" Target="../slideLayouts/slideLayout149.xml"/><Relationship Id="rId10" Type="http://schemas.openxmlformats.org/officeDocument/2006/relationships/slideLayout" Target="../slideLayouts/slideLayout136.xml"/><Relationship Id="rId19" Type="http://schemas.openxmlformats.org/officeDocument/2006/relationships/slideLayout" Target="../slideLayouts/slideLayout145.xml"/><Relationship Id="rId4" Type="http://schemas.openxmlformats.org/officeDocument/2006/relationships/slideLayout" Target="../slideLayouts/slideLayout130.xml"/><Relationship Id="rId9" Type="http://schemas.openxmlformats.org/officeDocument/2006/relationships/slideLayout" Target="../slideLayouts/slideLayout135.xml"/><Relationship Id="rId14" Type="http://schemas.openxmlformats.org/officeDocument/2006/relationships/slideLayout" Target="../slideLayouts/slideLayout140.xml"/><Relationship Id="rId22" Type="http://schemas.openxmlformats.org/officeDocument/2006/relationships/slideLayout" Target="../slideLayouts/slideLayout148.xml"/><Relationship Id="rId27" Type="http://schemas.openxmlformats.org/officeDocument/2006/relationships/tags" Target="../tags/tag1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8"/>
    </p:custDataLst>
    <p:extLst>
      <p:ext uri="{BB962C8B-B14F-4D97-AF65-F5344CB8AC3E}">
        <p14:creationId xmlns:p14="http://schemas.microsoft.com/office/powerpoint/2010/main" val="217860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6" r:id="rId4"/>
    <p:sldLayoutId id="2147483665" r:id="rId5"/>
    <p:sldLayoutId id="2147483654" r:id="rId6"/>
    <p:sldLayoutId id="2147483669" r:id="rId7"/>
    <p:sldLayoutId id="2147483663" r:id="rId8"/>
    <p:sldLayoutId id="2147483657" r:id="rId9"/>
    <p:sldLayoutId id="2147483655" r:id="rId10"/>
    <p:sldLayoutId id="2147483662" r:id="rId11"/>
    <p:sldLayoutId id="2147483659" r:id="rId12"/>
    <p:sldLayoutId id="2147483656" r:id="rId13"/>
    <p:sldLayoutId id="2147483668" r:id="rId14"/>
    <p:sldLayoutId id="2147483671" r:id="rId15"/>
    <p:sldLayoutId id="2147483780" r:id="rId16"/>
    <p:sldLayoutId id="2147483670" r:id="rId17"/>
    <p:sldLayoutId id="2147483760" r:id="rId18"/>
    <p:sldLayoutId id="2147483906" r:id="rId19"/>
    <p:sldLayoutId id="2147483761" r:id="rId20"/>
    <p:sldLayoutId id="2147483907" r:id="rId21"/>
    <p:sldLayoutId id="2147483667" r:id="rId22"/>
    <p:sldLayoutId id="2147483771" r:id="rId23"/>
    <p:sldLayoutId id="2147483770" r:id="rId24"/>
    <p:sldLayoutId id="2147483660" r:id="rId25"/>
    <p:sldLayoutId id="2147483918" r:id="rId26"/>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3402449339"/>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8" r:id="rId16"/>
    <p:sldLayoutId id="2147483799" r:id="rId17"/>
    <p:sldLayoutId id="2147483800" r:id="rId18"/>
    <p:sldLayoutId id="2147483908" r:id="rId19"/>
    <p:sldLayoutId id="2147483801" r:id="rId20"/>
    <p:sldLayoutId id="2147483909" r:id="rId21"/>
    <p:sldLayoutId id="2147483802" r:id="rId22"/>
    <p:sldLayoutId id="2147483803" r:id="rId23"/>
    <p:sldLayoutId id="2147483804" r:id="rId24"/>
    <p:sldLayoutId id="21474838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1537537829"/>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3" r:id="rId16"/>
    <p:sldLayoutId id="2147483824" r:id="rId17"/>
    <p:sldLayoutId id="2147483825" r:id="rId18"/>
    <p:sldLayoutId id="2147483910" r:id="rId19"/>
    <p:sldLayoutId id="2147483826" r:id="rId20"/>
    <p:sldLayoutId id="2147483911" r:id="rId21"/>
    <p:sldLayoutId id="2147483827" r:id="rId22"/>
    <p:sldLayoutId id="2147483828" r:id="rId23"/>
    <p:sldLayoutId id="2147483829" r:id="rId24"/>
    <p:sldLayoutId id="214748383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1901971054"/>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 id="2147483844" r:id="rId13"/>
    <p:sldLayoutId id="2147483845" r:id="rId14"/>
    <p:sldLayoutId id="2147483846" r:id="rId15"/>
    <p:sldLayoutId id="2147483848" r:id="rId16"/>
    <p:sldLayoutId id="2147483849" r:id="rId17"/>
    <p:sldLayoutId id="2147483850" r:id="rId18"/>
    <p:sldLayoutId id="2147483912" r:id="rId19"/>
    <p:sldLayoutId id="2147483851" r:id="rId20"/>
    <p:sldLayoutId id="2147483913" r:id="rId21"/>
    <p:sldLayoutId id="2147483852" r:id="rId22"/>
    <p:sldLayoutId id="2147483853" r:id="rId23"/>
    <p:sldLayoutId id="2147483854" r:id="rId24"/>
    <p:sldLayoutId id="214748385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2675682169"/>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 id="2147483870" r:id="rId14"/>
    <p:sldLayoutId id="2147483871" r:id="rId15"/>
    <p:sldLayoutId id="2147483873" r:id="rId16"/>
    <p:sldLayoutId id="2147483874" r:id="rId17"/>
    <p:sldLayoutId id="2147483875" r:id="rId18"/>
    <p:sldLayoutId id="2147483914" r:id="rId19"/>
    <p:sldLayoutId id="2147483876" r:id="rId20"/>
    <p:sldLayoutId id="2147483915" r:id="rId21"/>
    <p:sldLayoutId id="2147483877" r:id="rId22"/>
    <p:sldLayoutId id="2147483878" r:id="rId23"/>
    <p:sldLayoutId id="2147483879" r:id="rId24"/>
    <p:sldLayoutId id="214748388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3319380951"/>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8" r:id="rId16"/>
    <p:sldLayoutId id="2147483899" r:id="rId17"/>
    <p:sldLayoutId id="2147483900" r:id="rId18"/>
    <p:sldLayoutId id="2147483916" r:id="rId19"/>
    <p:sldLayoutId id="2147483901" r:id="rId20"/>
    <p:sldLayoutId id="2147483917" r:id="rId21"/>
    <p:sldLayoutId id="2147483902" r:id="rId22"/>
    <p:sldLayoutId id="2147483903" r:id="rId23"/>
    <p:sldLayoutId id="2147483904" r:id="rId24"/>
    <p:sldLayoutId id="21474839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7.tiff"/><Relationship Id="rId7" Type="http://schemas.microsoft.com/office/2007/relationships/hdphoto" Target="../media/hdphoto32.wdp"/><Relationship Id="rId2" Type="http://schemas.openxmlformats.org/officeDocument/2006/relationships/notesSlide" Target="../notesSlides/notesSlide6.xml"/><Relationship Id="rId1" Type="http://schemas.openxmlformats.org/officeDocument/2006/relationships/slideLayout" Target="../slideLayouts/slideLayout26.xml"/><Relationship Id="rId6" Type="http://schemas.openxmlformats.org/officeDocument/2006/relationships/image" Target="../media/image39.png"/><Relationship Id="rId5" Type="http://schemas.microsoft.com/office/2007/relationships/hdphoto" Target="../media/hdphoto31.wdp"/><Relationship Id="rId4" Type="http://schemas.openxmlformats.org/officeDocument/2006/relationships/image" Target="../media/image38.png"/></Relationships>
</file>

<file path=ppt/slides/_rels/slide11.xml.rels><?xml version="1.0" encoding="UTF-8" standalone="yes"?>
<Relationships xmlns="http://schemas.openxmlformats.org/package/2006/relationships"><Relationship Id="rId8" Type="http://schemas.openxmlformats.org/officeDocument/2006/relationships/image" Target="../media/image43.png"/><Relationship Id="rId3" Type="http://schemas.microsoft.com/office/2007/relationships/hdphoto" Target="../media/hdphoto33.wdp"/><Relationship Id="rId7" Type="http://schemas.microsoft.com/office/2007/relationships/hdphoto" Target="../media/hdphoto35.wdp"/><Relationship Id="rId2" Type="http://schemas.openxmlformats.org/officeDocument/2006/relationships/image" Target="../media/image40.png"/><Relationship Id="rId1" Type="http://schemas.openxmlformats.org/officeDocument/2006/relationships/slideLayout" Target="../slideLayouts/slideLayout10.xml"/><Relationship Id="rId6" Type="http://schemas.openxmlformats.org/officeDocument/2006/relationships/image" Target="../media/image42.png"/><Relationship Id="rId5" Type="http://schemas.microsoft.com/office/2007/relationships/hdphoto" Target="../media/hdphoto34.wdp"/><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5.png"/><Relationship Id="rId7" Type="http://schemas.microsoft.com/office/2007/relationships/hdphoto" Target="../media/hdphoto37.wdp"/><Relationship Id="rId2" Type="http://schemas.openxmlformats.org/officeDocument/2006/relationships/image" Target="../media/image44.png"/><Relationship Id="rId1" Type="http://schemas.openxmlformats.org/officeDocument/2006/relationships/slideLayout" Target="../slideLayouts/slideLayout6.xml"/><Relationship Id="rId6" Type="http://schemas.openxmlformats.org/officeDocument/2006/relationships/image" Target="../media/image47.png"/><Relationship Id="rId5" Type="http://schemas.openxmlformats.org/officeDocument/2006/relationships/image" Target="../media/image46.png"/><Relationship Id="rId4" Type="http://schemas.microsoft.com/office/2007/relationships/hdphoto" Target="../media/hdphoto36.wdp"/><Relationship Id="rId9" Type="http://schemas.microsoft.com/office/2007/relationships/hdphoto" Target="../media/hdphoto38.wdp"/></Relationships>
</file>

<file path=ppt/slides/_rels/slide13.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7.xml"/><Relationship Id="rId1" Type="http://schemas.openxmlformats.org/officeDocument/2006/relationships/slideLayout" Target="../slideLayouts/slideLayout26.xml"/><Relationship Id="rId6" Type="http://schemas.openxmlformats.org/officeDocument/2006/relationships/image" Target="../media/image52.png"/><Relationship Id="rId5" Type="http://schemas.openxmlformats.org/officeDocument/2006/relationships/image" Target="../media/image51.jpeg"/><Relationship Id="rId4" Type="http://schemas.openxmlformats.org/officeDocument/2006/relationships/image" Target="../media/image50.emf"/></Relationships>
</file>

<file path=ppt/slides/_rels/slide14.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emf"/><Relationship Id="rId7" Type="http://schemas.openxmlformats.org/officeDocument/2006/relationships/image" Target="../media/image58.emf"/><Relationship Id="rId2" Type="http://schemas.openxmlformats.org/officeDocument/2006/relationships/image" Target="../media/image53.emf"/><Relationship Id="rId1" Type="http://schemas.openxmlformats.org/officeDocument/2006/relationships/slideLayout" Target="../slideLayouts/slideLayout26.xml"/><Relationship Id="rId6" Type="http://schemas.openxmlformats.org/officeDocument/2006/relationships/image" Target="../media/image57.emf"/><Relationship Id="rId5" Type="http://schemas.openxmlformats.org/officeDocument/2006/relationships/image" Target="../media/image56.emf"/><Relationship Id="rId4" Type="http://schemas.openxmlformats.org/officeDocument/2006/relationships/image" Target="../media/image55.emf"/></Relationships>
</file>

<file path=ppt/slides/_rels/slide15.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0.emf"/><Relationship Id="rId1" Type="http://schemas.openxmlformats.org/officeDocument/2006/relationships/slideLayout" Target="../slideLayouts/slideLayout26.xml"/><Relationship Id="rId4" Type="http://schemas.openxmlformats.org/officeDocument/2006/relationships/hyperlink" Target="http://news.bbc.co.uk/1/hi/health/131744.stm"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6.xml"/><Relationship Id="rId6" Type="http://schemas.openxmlformats.org/officeDocument/2006/relationships/image" Target="../media/image25.png"/><Relationship Id="rId5" Type="http://schemas.openxmlformats.org/officeDocument/2006/relationships/customXml" Target="../ink/ink1.xml"/><Relationship Id="rId4" Type="http://schemas.microsoft.com/office/2007/relationships/hdphoto" Target="../media/hdphoto21.wdp"/></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emf"/></Relationships>
</file>

<file path=ppt/slides/_rels/slide6.xml.rels><?xml version="1.0" encoding="UTF-8" standalone="yes"?>
<Relationships xmlns="http://schemas.openxmlformats.org/package/2006/relationships"><Relationship Id="rId8" Type="http://schemas.openxmlformats.org/officeDocument/2006/relationships/image" Target="../media/image29.png"/><Relationship Id="rId3" Type="http://schemas.microsoft.com/office/2007/relationships/hdphoto" Target="../media/hdphoto22.wdp"/><Relationship Id="rId7" Type="http://schemas.microsoft.com/office/2007/relationships/hdphoto" Target="../media/hdphoto24.wdp"/><Relationship Id="rId2" Type="http://schemas.openxmlformats.org/officeDocument/2006/relationships/image" Target="../media/image26.png"/><Relationship Id="rId1" Type="http://schemas.openxmlformats.org/officeDocument/2006/relationships/slideLayout" Target="../slideLayouts/slideLayout26.xml"/><Relationship Id="rId6" Type="http://schemas.openxmlformats.org/officeDocument/2006/relationships/image" Target="../media/image28.png"/><Relationship Id="rId5" Type="http://schemas.microsoft.com/office/2007/relationships/hdphoto" Target="../media/hdphoto23.wdp"/><Relationship Id="rId4" Type="http://schemas.openxmlformats.org/officeDocument/2006/relationships/image" Target="../media/image27.png"/><Relationship Id="rId9" Type="http://schemas.microsoft.com/office/2007/relationships/hdphoto" Target="../media/hdphoto25.wdp"/></Relationships>
</file>

<file path=ppt/slides/_rels/slide7.xml.rels><?xml version="1.0" encoding="UTF-8" standalone="yes"?>
<Relationships xmlns="http://schemas.openxmlformats.org/package/2006/relationships"><Relationship Id="rId8" Type="http://schemas.microsoft.com/office/2007/relationships/hdphoto" Target="../media/hdphoto28.wdp"/><Relationship Id="rId3" Type="http://schemas.openxmlformats.org/officeDocument/2006/relationships/image" Target="../media/image31.png"/><Relationship Id="rId7" Type="http://schemas.openxmlformats.org/officeDocument/2006/relationships/image" Target="../media/image33.png"/><Relationship Id="rId2" Type="http://schemas.openxmlformats.org/officeDocument/2006/relationships/image" Target="../media/image30.jpeg"/><Relationship Id="rId1" Type="http://schemas.openxmlformats.org/officeDocument/2006/relationships/slideLayout" Target="../slideLayouts/slideLayout16.xml"/><Relationship Id="rId6" Type="http://schemas.microsoft.com/office/2007/relationships/hdphoto" Target="../media/hdphoto27.wdp"/><Relationship Id="rId5" Type="http://schemas.openxmlformats.org/officeDocument/2006/relationships/image" Target="../media/image32.png"/><Relationship Id="rId4" Type="http://schemas.microsoft.com/office/2007/relationships/hdphoto" Target="../media/hdphoto26.wdp"/></Relationships>
</file>

<file path=ppt/slides/_rels/slide8.xml.rels><?xml version="1.0" encoding="UTF-8" standalone="yes"?>
<Relationships xmlns="http://schemas.openxmlformats.org/package/2006/relationships"><Relationship Id="rId3" Type="http://schemas.microsoft.com/office/2007/relationships/hdphoto" Target="../media/hdphoto29.wdp"/><Relationship Id="rId2" Type="http://schemas.openxmlformats.org/officeDocument/2006/relationships/image" Target="../media/image34.png"/><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microsoft.com/office/2007/relationships/hdphoto" Target="../media/hdphoto30.wdp"/><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94A16-95E7-93CD-44B2-E98E9FD7C83B}"/>
              </a:ext>
            </a:extLst>
          </p:cNvPr>
          <p:cNvSpPr>
            <a:spLocks noGrp="1"/>
          </p:cNvSpPr>
          <p:nvPr>
            <p:ph type="title"/>
          </p:nvPr>
        </p:nvSpPr>
        <p:spPr>
          <a:xfrm>
            <a:off x="413266" y="1981478"/>
            <a:ext cx="5467149" cy="1563010"/>
          </a:xfrm>
        </p:spPr>
        <p:txBody>
          <a:bodyPr/>
          <a:lstStyle/>
          <a:p>
            <a:r>
              <a:rPr lang="en-GB" dirty="0"/>
              <a:t>From Deceitful mums to deadbeat dads:</a:t>
            </a:r>
            <a:endParaRPr lang="en-GB" sz="4000" cap="none" dirty="0">
              <a:latin typeface="+mn-lt"/>
            </a:endParaRPr>
          </a:p>
        </p:txBody>
      </p:sp>
      <p:sp>
        <p:nvSpPr>
          <p:cNvPr id="4" name="Text Placeholder 3">
            <a:extLst>
              <a:ext uri="{FF2B5EF4-FFF2-40B4-BE49-F238E27FC236}">
                <a16:creationId xmlns:a16="http://schemas.microsoft.com/office/drawing/2014/main" id="{2FD8EC40-27EC-4387-6ED2-F3C68CDB6561}"/>
              </a:ext>
            </a:extLst>
          </p:cNvPr>
          <p:cNvSpPr>
            <a:spLocks noGrp="1"/>
          </p:cNvSpPr>
          <p:nvPr>
            <p:ph type="body" sz="quarter" idx="13"/>
          </p:nvPr>
        </p:nvSpPr>
        <p:spPr>
          <a:xfrm>
            <a:off x="413266" y="3633117"/>
            <a:ext cx="5353690" cy="1563010"/>
          </a:xfrm>
        </p:spPr>
        <p:txBody>
          <a:bodyPr/>
          <a:lstStyle/>
          <a:p>
            <a:r>
              <a:rPr lang="en-GB" sz="3200" dirty="0"/>
              <a:t>DNA 'fingerprinting' and state family-making in Thatcher's Britain</a:t>
            </a:r>
          </a:p>
        </p:txBody>
      </p:sp>
      <p:sp>
        <p:nvSpPr>
          <p:cNvPr id="5" name="Text Placeholder 4">
            <a:extLst>
              <a:ext uri="{FF2B5EF4-FFF2-40B4-BE49-F238E27FC236}">
                <a16:creationId xmlns:a16="http://schemas.microsoft.com/office/drawing/2014/main" id="{39F3D175-242C-01A6-057D-C56573A56851}"/>
              </a:ext>
            </a:extLst>
          </p:cNvPr>
          <p:cNvSpPr>
            <a:spLocks noGrp="1"/>
          </p:cNvSpPr>
          <p:nvPr>
            <p:ph type="body" sz="quarter" idx="14"/>
          </p:nvPr>
        </p:nvSpPr>
        <p:spPr>
          <a:xfrm>
            <a:off x="413266" y="5373385"/>
            <a:ext cx="4366697" cy="834376"/>
          </a:xfrm>
        </p:spPr>
        <p:txBody>
          <a:bodyPr/>
          <a:lstStyle/>
          <a:p>
            <a:r>
              <a:rPr lang="en-GB" dirty="0"/>
              <a:t>Roberta Bivins </a:t>
            </a:r>
          </a:p>
          <a:p>
            <a:r>
              <a:rPr lang="en-GB" dirty="0"/>
              <a:t>Centre for the History of Medicine University of Warwick</a:t>
            </a:r>
          </a:p>
        </p:txBody>
      </p:sp>
      <p:pic>
        <p:nvPicPr>
          <p:cNvPr id="9" name="Picture Placeholder 8" descr="A box of dna test&#10;&#10;AI-generated content may be incorrect.">
            <a:extLst>
              <a:ext uri="{FF2B5EF4-FFF2-40B4-BE49-F238E27FC236}">
                <a16:creationId xmlns:a16="http://schemas.microsoft.com/office/drawing/2014/main" id="{A7F031BD-6D01-CFE0-AFAF-AE7ED9887F79}"/>
              </a:ext>
            </a:extLst>
          </p:cNvPr>
          <p:cNvPicPr>
            <a:picLocks noGrp="1" noChangeAspect="1"/>
          </p:cNvPicPr>
          <p:nvPr>
            <p:ph type="pic" sz="quarter" idx="12"/>
          </p:nvPr>
        </p:nvPicPr>
        <p:blipFill>
          <a:blip r:embed="rId3" cstate="print">
            <a:extLst>
              <a:ext uri="{28A0092B-C50C-407E-A947-70E740481C1C}">
                <a14:useLocalDpi xmlns:a14="http://schemas.microsoft.com/office/drawing/2010/main"/>
              </a:ext>
            </a:extLst>
          </a:blip>
          <a:srcRect l="-42"/>
          <a:stretch/>
        </p:blipFill>
        <p:spPr>
          <a:xfrm>
            <a:off x="4599297" y="0"/>
            <a:ext cx="7592704" cy="6858000"/>
          </a:xfrm>
        </p:spPr>
      </p:pic>
    </p:spTree>
    <p:extLst>
      <p:ext uri="{BB962C8B-B14F-4D97-AF65-F5344CB8AC3E}">
        <p14:creationId xmlns:p14="http://schemas.microsoft.com/office/powerpoint/2010/main" val="3761741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D14542F-C2AB-1A4C-9FC2-4A2E286BF7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3339" y="175096"/>
            <a:ext cx="2880320" cy="6567565"/>
          </a:xfrm>
          <a:prstGeom prst="rect">
            <a:avLst/>
          </a:prstGeom>
          <a:ln w="38100">
            <a:solidFill>
              <a:schemeClr val="tx1"/>
            </a:solidFill>
          </a:ln>
        </p:spPr>
      </p:pic>
      <p:pic>
        <p:nvPicPr>
          <p:cNvPr id="6" name="Content Placeholder 5">
            <a:extLst>
              <a:ext uri="{FF2B5EF4-FFF2-40B4-BE49-F238E27FC236}">
                <a16:creationId xmlns:a16="http://schemas.microsoft.com/office/drawing/2014/main" id="{7A5C2A12-F849-CF49-A742-5F04D4D1BD88}"/>
              </a:ext>
            </a:extLst>
          </p:cNvPr>
          <p:cNvPicPr>
            <a:picLocks noGrp="1" noChangeAspect="1"/>
          </p:cNvPicPr>
          <p:nvPr>
            <p:ph sz="half" idx="1"/>
          </p:nvPr>
        </p:nvPicPr>
        <p:blipFill rotWithShape="1">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a:ext>
            </a:extLst>
          </a:blip>
          <a:srcRect r="-1490"/>
          <a:stretch/>
        </p:blipFill>
        <p:spPr>
          <a:xfrm>
            <a:off x="3156067" y="3236979"/>
            <a:ext cx="2781023" cy="3072341"/>
          </a:xfrm>
          <a:prstGeom prst="rect">
            <a:avLst/>
          </a:prstGeom>
          <a:ln w="38100">
            <a:solidFill>
              <a:schemeClr val="tx1"/>
            </a:solidFill>
          </a:ln>
        </p:spPr>
      </p:pic>
      <p:sp>
        <p:nvSpPr>
          <p:cNvPr id="9" name="Content Placeholder 8">
            <a:extLst>
              <a:ext uri="{FF2B5EF4-FFF2-40B4-BE49-F238E27FC236}">
                <a16:creationId xmlns:a16="http://schemas.microsoft.com/office/drawing/2014/main" id="{3D29C0D8-3405-A34C-A9B0-AB281BCCE80C}"/>
              </a:ext>
            </a:extLst>
          </p:cNvPr>
          <p:cNvSpPr>
            <a:spLocks noGrp="1"/>
          </p:cNvSpPr>
          <p:nvPr>
            <p:ph sz="half" idx="2"/>
          </p:nvPr>
        </p:nvSpPr>
        <p:spPr>
          <a:xfrm>
            <a:off x="6069499" y="0"/>
            <a:ext cx="5979163" cy="6693363"/>
          </a:xfrm>
        </p:spPr>
        <p:txBody>
          <a:bodyPr/>
          <a:lstStyle/>
          <a:p>
            <a:pPr marL="321592" indent="-321592">
              <a:buFont typeface="Arial" panose="020B0604020202020204" pitchFamily="34" charset="0"/>
              <a:buChar char="•"/>
            </a:pPr>
            <a:r>
              <a:rPr lang="en-GB" sz="2133" dirty="0"/>
              <a:t>Pilot trial shows 86% of tested families (already refused at least one) were ‘genuine’</a:t>
            </a:r>
          </a:p>
          <a:p>
            <a:pPr marL="321592" indent="-321592">
              <a:buFont typeface="Arial" panose="020B0604020202020204" pitchFamily="34" charset="0"/>
              <a:buChar char="•"/>
            </a:pPr>
            <a:r>
              <a:rPr lang="en-GB" sz="2133" b="1" dirty="0"/>
              <a:t>ICI</a:t>
            </a:r>
            <a:r>
              <a:rPr lang="en-GB" sz="2133" dirty="0"/>
              <a:t> reports that 860 subsequent samples confirm relationships in 90% of cases: ‘immigration officers got it wrong’.</a:t>
            </a:r>
          </a:p>
          <a:p>
            <a:pPr marL="321592" indent="-321592">
              <a:buFont typeface="Arial" panose="020B0604020202020204" pitchFamily="34" charset="0"/>
              <a:buChar char="•"/>
            </a:pPr>
            <a:r>
              <a:rPr lang="en-GB" sz="2133" dirty="0"/>
              <a:t>‘ministers unwilling to accept DNA proof as reason for overturning earlier rejections’. Fear is of ‘sudden rise in immigration figures’…</a:t>
            </a:r>
          </a:p>
          <a:p>
            <a:pPr marL="321592" indent="-321592">
              <a:buFont typeface="Arial" panose="020B0604020202020204" pitchFamily="34" charset="0"/>
              <a:buChar char="•"/>
            </a:pPr>
            <a:r>
              <a:rPr lang="en-GB" sz="2133" dirty="0"/>
              <a:t>Home Office ‘will not countenance’ taxpayer-funded DNA testing (but pays Legal Aid paternity DNA testing costs)</a:t>
            </a:r>
          </a:p>
          <a:p>
            <a:pPr marL="321592" indent="-321592">
              <a:buFont typeface="Arial" panose="020B0604020202020204" pitchFamily="34" charset="0"/>
              <a:buChar char="•"/>
            </a:pPr>
            <a:endParaRPr lang="en-GB" sz="1333" dirty="0"/>
          </a:p>
          <a:p>
            <a:pPr marL="321592" indent="-321592">
              <a:buFont typeface="Arial" panose="020B0604020202020204" pitchFamily="34" charset="0"/>
              <a:buChar char="•"/>
            </a:pPr>
            <a:r>
              <a:rPr lang="en-GB" sz="2133" b="1" dirty="0"/>
              <a:t>2018-9 and still polluting ‘</a:t>
            </a:r>
            <a:r>
              <a:rPr lang="en-GB" sz="2133" dirty="0"/>
              <a:t>The big thing about DNA evidence… is that, first of all, </a:t>
            </a:r>
            <a:r>
              <a:rPr lang="en-GB" sz="2133" dirty="0">
                <a:solidFill>
                  <a:srgbClr val="FF0000"/>
                </a:solidFill>
              </a:rPr>
              <a:t>it's obviously offensive to be asked</a:t>
            </a:r>
            <a:r>
              <a:rPr lang="en-GB" sz="2133" dirty="0"/>
              <a:t>’ (Colin Yeo, immigration Barrister, 2018)</a:t>
            </a:r>
            <a:endParaRPr lang="en-GB" sz="2133" b="1" dirty="0"/>
          </a:p>
          <a:p>
            <a:pPr marL="321592" indent="-321592">
              <a:buFont typeface="Arial" panose="020B0604020202020204" pitchFamily="34" charset="0"/>
              <a:buChar char="•"/>
            </a:pPr>
            <a:r>
              <a:rPr lang="en-GB" sz="2133" dirty="0"/>
              <a:t>‘Home Office pledges to address “systemic challenges” following DNA testing scandal’: 1351 applications affected.</a:t>
            </a:r>
          </a:p>
          <a:p>
            <a:endParaRPr lang="en-GB" sz="1867" dirty="0"/>
          </a:p>
        </p:txBody>
      </p:sp>
      <p:pic>
        <p:nvPicPr>
          <p:cNvPr id="7" name="Picture 6">
            <a:extLst>
              <a:ext uri="{FF2B5EF4-FFF2-40B4-BE49-F238E27FC236}">
                <a16:creationId xmlns:a16="http://schemas.microsoft.com/office/drawing/2014/main" id="{0908BCC4-583B-384B-8A62-3DACC8DA12FA}"/>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saturation sat="0"/>
                    </a14:imgEffect>
                    <a14:imgEffect>
                      <a14:brightnessContrast bright="40000" contrast="-40000"/>
                    </a14:imgEffect>
                  </a14:imgLayer>
                </a14:imgProps>
              </a:ext>
              <a:ext uri="{28A0092B-C50C-407E-A947-70E740481C1C}">
                <a14:useLocalDpi xmlns:a14="http://schemas.microsoft.com/office/drawing/2010/main"/>
              </a:ext>
            </a:extLst>
          </a:blip>
          <a:srcRect r="-1500"/>
          <a:stretch/>
        </p:blipFill>
        <p:spPr>
          <a:xfrm>
            <a:off x="3179501" y="644691"/>
            <a:ext cx="2734159" cy="2389808"/>
          </a:xfrm>
          <a:prstGeom prst="rect">
            <a:avLst/>
          </a:prstGeom>
          <a:ln w="38100">
            <a:solidFill>
              <a:schemeClr val="tx1"/>
            </a:solidFill>
          </a:ln>
        </p:spPr>
      </p:pic>
    </p:spTree>
    <p:extLst>
      <p:ext uri="{BB962C8B-B14F-4D97-AF65-F5344CB8AC3E}">
        <p14:creationId xmlns:p14="http://schemas.microsoft.com/office/powerpoint/2010/main" val="2722520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E83F9B9-8C93-24AE-3844-CFC1AFD073E3}"/>
              </a:ext>
            </a:extLst>
          </p:cNvPr>
          <p:cNvPicPr>
            <a:picLocks noChangeAspect="1"/>
          </p:cNvPicPr>
          <p:nvPr/>
        </p:nvPicPr>
        <p:blipFill>
          <a:blip r:embed="rId2" cstate="screen">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5049139" y="870819"/>
            <a:ext cx="4121325" cy="2984880"/>
          </a:xfrm>
          <a:prstGeom prst="rect">
            <a:avLst/>
          </a:prstGeom>
          <a:ln w="19050">
            <a:solidFill>
              <a:schemeClr val="accent1"/>
            </a:solidFill>
          </a:ln>
        </p:spPr>
      </p:pic>
      <p:sp>
        <p:nvSpPr>
          <p:cNvPr id="2" name="Title 1">
            <a:extLst>
              <a:ext uri="{FF2B5EF4-FFF2-40B4-BE49-F238E27FC236}">
                <a16:creationId xmlns:a16="http://schemas.microsoft.com/office/drawing/2014/main" id="{03A84F58-742D-6B76-98B0-84092366AF9A}"/>
              </a:ext>
            </a:extLst>
          </p:cNvPr>
          <p:cNvSpPr>
            <a:spLocks noGrp="1"/>
          </p:cNvSpPr>
          <p:nvPr>
            <p:ph type="title"/>
          </p:nvPr>
        </p:nvSpPr>
        <p:spPr>
          <a:xfrm>
            <a:off x="105144" y="34686"/>
            <a:ext cx="6316203" cy="512927"/>
          </a:xfrm>
        </p:spPr>
        <p:txBody>
          <a:bodyPr/>
          <a:lstStyle/>
          <a:p>
            <a:r>
              <a:rPr lang="en-GB" sz="2800" dirty="0"/>
              <a:t>From seizing certainty to losing agency</a:t>
            </a:r>
          </a:p>
        </p:txBody>
      </p:sp>
      <p:sp>
        <p:nvSpPr>
          <p:cNvPr id="4" name="Text Placeholder 3">
            <a:extLst>
              <a:ext uri="{FF2B5EF4-FFF2-40B4-BE49-F238E27FC236}">
                <a16:creationId xmlns:a16="http://schemas.microsoft.com/office/drawing/2014/main" id="{278179D6-0166-673E-1AEE-C36EBD9CCC56}"/>
              </a:ext>
            </a:extLst>
          </p:cNvPr>
          <p:cNvSpPr>
            <a:spLocks noGrp="1"/>
          </p:cNvSpPr>
          <p:nvPr>
            <p:ph type="body" sz="quarter" idx="12"/>
          </p:nvPr>
        </p:nvSpPr>
        <p:spPr>
          <a:xfrm>
            <a:off x="105144" y="492088"/>
            <a:ext cx="5473609" cy="508000"/>
          </a:xfrm>
        </p:spPr>
        <p:txBody>
          <a:bodyPr/>
          <a:lstStyle/>
          <a:p>
            <a:r>
              <a:rPr lang="en-GB" sz="2000" dirty="0"/>
              <a:t>Women and the introduction of genetic profiling</a:t>
            </a:r>
          </a:p>
        </p:txBody>
      </p:sp>
      <p:sp>
        <p:nvSpPr>
          <p:cNvPr id="5" name="Text Placeholder 4">
            <a:extLst>
              <a:ext uri="{FF2B5EF4-FFF2-40B4-BE49-F238E27FC236}">
                <a16:creationId xmlns:a16="http://schemas.microsoft.com/office/drawing/2014/main" id="{B711AAFA-FB69-E1FB-C51F-830AFD92E9F3}"/>
              </a:ext>
            </a:extLst>
          </p:cNvPr>
          <p:cNvSpPr>
            <a:spLocks noGrp="1"/>
          </p:cNvSpPr>
          <p:nvPr>
            <p:ph type="body" sz="quarter" idx="13"/>
          </p:nvPr>
        </p:nvSpPr>
        <p:spPr>
          <a:xfrm>
            <a:off x="30839" y="1458001"/>
            <a:ext cx="4358425" cy="5071527"/>
          </a:xfrm>
          <a:solidFill>
            <a:schemeClr val="bg1"/>
          </a:solidFill>
        </p:spPr>
        <p:txBody>
          <a:bodyPr/>
          <a:lstStyle/>
          <a:p>
            <a:pPr marL="342900" indent="-342900">
              <a:buFont typeface="Arial" panose="020B0604020202020204" pitchFamily="34" charset="0"/>
              <a:buChar char="•"/>
            </a:pPr>
            <a:r>
              <a:rPr lang="en-GB" sz="2000" dirty="0"/>
              <a:t>1985: </a:t>
            </a:r>
            <a:r>
              <a:rPr lang="en-GB" sz="2000" dirty="0" err="1"/>
              <a:t>Seona</a:t>
            </a:r>
            <a:r>
              <a:rPr lang="en-GB" sz="2000" dirty="0"/>
              <a:t> York and Christiana </a:t>
            </a:r>
            <a:r>
              <a:rPr lang="en-GB" sz="2000" dirty="0" err="1"/>
              <a:t>Sarbah</a:t>
            </a:r>
            <a:r>
              <a:rPr lang="en-GB" sz="2000" dirty="0"/>
              <a:t> recruit Alec Jeffreys to support </a:t>
            </a:r>
            <a:r>
              <a:rPr lang="en-GB" sz="2000" dirty="0" err="1"/>
              <a:t>Sarbah’s</a:t>
            </a:r>
            <a:r>
              <a:rPr lang="en-GB" sz="2000" dirty="0"/>
              <a:t> appeal against the deportation of her young son on the grounds that she is not his mother.</a:t>
            </a:r>
          </a:p>
          <a:p>
            <a:pPr marL="342900" indent="-342900">
              <a:buFont typeface="Arial" panose="020B0604020202020204" pitchFamily="34" charset="0"/>
              <a:buChar char="•"/>
            </a:pPr>
            <a:r>
              <a:rPr lang="en-GB" sz="2000" dirty="0"/>
              <a:t>1989: Home Office replaces proof of familial relationship with economic capacity to support as primary barrier to reunification migration</a:t>
            </a:r>
          </a:p>
          <a:p>
            <a:pPr marL="342900" indent="-342900">
              <a:buFont typeface="Arial" panose="020B0604020202020204" pitchFamily="34" charset="0"/>
              <a:buChar char="•"/>
            </a:pPr>
            <a:r>
              <a:rPr lang="en-GB" sz="2000" dirty="0"/>
              <a:t>1989: Women demand acceptance of DNA evidence in cases of rape </a:t>
            </a:r>
            <a:r>
              <a:rPr lang="en-GB" sz="2000" u="sng" dirty="0"/>
              <a:t>and</a:t>
            </a:r>
            <a:r>
              <a:rPr lang="en-GB" sz="2000" dirty="0"/>
              <a:t> affiliation</a:t>
            </a:r>
          </a:p>
          <a:p>
            <a:pPr marL="342900" indent="-342900">
              <a:buFont typeface="Arial" panose="020B0604020202020204" pitchFamily="34" charset="0"/>
              <a:buChar char="•"/>
            </a:pPr>
            <a:r>
              <a:rPr lang="en-GB" sz="2000" dirty="0"/>
              <a:t>1995: CSA begins to use DNA to claw back costs of mothers’ income support from ‘feckless fathers’</a:t>
            </a:r>
          </a:p>
        </p:txBody>
      </p:sp>
      <p:sp>
        <p:nvSpPr>
          <p:cNvPr id="7" name="Picture Placeholder 6">
            <a:extLst>
              <a:ext uri="{FF2B5EF4-FFF2-40B4-BE49-F238E27FC236}">
                <a16:creationId xmlns:a16="http://schemas.microsoft.com/office/drawing/2014/main" id="{BE408229-683D-C570-79D5-50854631FBAE}"/>
              </a:ext>
            </a:extLst>
          </p:cNvPr>
          <p:cNvSpPr>
            <a:spLocks noGrp="1"/>
          </p:cNvSpPr>
          <p:nvPr>
            <p:ph type="pic" sz="quarter" idx="15"/>
          </p:nvPr>
        </p:nvSpPr>
        <p:spPr/>
        <p:txBody>
          <a:bodyPr/>
          <a:lstStyle/>
          <a:p>
            <a:endParaRPr lang="en-GB"/>
          </a:p>
        </p:txBody>
      </p:sp>
      <p:sp>
        <p:nvSpPr>
          <p:cNvPr id="8" name="Slide Number Placeholder 7">
            <a:extLst>
              <a:ext uri="{FF2B5EF4-FFF2-40B4-BE49-F238E27FC236}">
                <a16:creationId xmlns:a16="http://schemas.microsoft.com/office/drawing/2014/main" id="{0125A6C5-CDDD-C104-61E7-E57AF7A3661F}"/>
              </a:ext>
            </a:extLst>
          </p:cNvPr>
          <p:cNvSpPr>
            <a:spLocks noGrp="1"/>
          </p:cNvSpPr>
          <p:nvPr>
            <p:ph type="sldNum" sz="quarter" idx="11"/>
          </p:nvPr>
        </p:nvSpPr>
        <p:spPr/>
        <p:txBody>
          <a:bodyPr/>
          <a:lstStyle/>
          <a:p>
            <a:fld id="{E8F1A65C-595C-4736-BF40-F7D31E789466}" type="slidenum">
              <a:rPr lang="en-GB" smtClean="0"/>
              <a:pPr/>
              <a:t>11</a:t>
            </a:fld>
            <a:endParaRPr lang="en-GB" dirty="0"/>
          </a:p>
        </p:txBody>
      </p:sp>
      <p:pic>
        <p:nvPicPr>
          <p:cNvPr id="11" name="Picture 10">
            <a:extLst>
              <a:ext uri="{FF2B5EF4-FFF2-40B4-BE49-F238E27FC236}">
                <a16:creationId xmlns:a16="http://schemas.microsoft.com/office/drawing/2014/main" id="{D38C2A39-6720-FB3F-CBC6-2D5C5E5FC44B}"/>
              </a:ext>
            </a:extLst>
          </p:cNvPr>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6096000" y="3932274"/>
            <a:ext cx="5118148" cy="2763800"/>
          </a:xfrm>
          <a:prstGeom prst="rect">
            <a:avLst/>
          </a:prstGeom>
          <a:ln w="19050">
            <a:solidFill>
              <a:schemeClr val="tx1"/>
            </a:solidFill>
          </a:ln>
        </p:spPr>
      </p:pic>
      <p:pic>
        <p:nvPicPr>
          <p:cNvPr id="12" name="Picture 11">
            <a:extLst>
              <a:ext uri="{FF2B5EF4-FFF2-40B4-BE49-F238E27FC236}">
                <a16:creationId xmlns:a16="http://schemas.microsoft.com/office/drawing/2014/main" id="{7D397944-3FDF-8F82-F4DB-598E6C1DDE10}"/>
              </a:ext>
            </a:extLst>
          </p:cNvPr>
          <p:cNvPicPr>
            <a:picLocks noChangeAspect="1"/>
          </p:cNvPicPr>
          <p:nvPr/>
        </p:nvPicPr>
        <p:blipFill>
          <a:blip r:embed="rId6" cstate="screen">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9421282" y="1343552"/>
            <a:ext cx="2357136" cy="2265516"/>
          </a:xfrm>
          <a:prstGeom prst="rect">
            <a:avLst/>
          </a:prstGeom>
          <a:ln w="19050">
            <a:solidFill>
              <a:schemeClr val="accent1"/>
            </a:solidFill>
          </a:ln>
        </p:spPr>
      </p:pic>
      <p:pic>
        <p:nvPicPr>
          <p:cNvPr id="14" name="Picture 13">
            <a:extLst>
              <a:ext uri="{FF2B5EF4-FFF2-40B4-BE49-F238E27FC236}">
                <a16:creationId xmlns:a16="http://schemas.microsoft.com/office/drawing/2014/main" id="{32296D81-3355-103A-DCE3-2845659CE7A5}"/>
              </a:ext>
            </a:extLst>
          </p:cNvPr>
          <p:cNvPicPr>
            <a:picLocks noChangeAspect="1"/>
          </p:cNvPicPr>
          <p:nvPr/>
        </p:nvPicPr>
        <p:blipFill>
          <a:blip r:embed="rId8" cstate="print">
            <a:extLst>
              <a:ext uri="{28A0092B-C50C-407E-A947-70E740481C1C}">
                <a14:useLocalDpi xmlns:a14="http://schemas.microsoft.com/office/drawing/2010/main"/>
              </a:ext>
            </a:extLst>
          </a:blip>
          <a:srcRect l="-1" r="-1170"/>
          <a:stretch/>
        </p:blipFill>
        <p:spPr>
          <a:xfrm>
            <a:off x="413582" y="949490"/>
            <a:ext cx="3613888" cy="508000"/>
          </a:xfrm>
          <a:prstGeom prst="rect">
            <a:avLst/>
          </a:prstGeom>
        </p:spPr>
      </p:pic>
    </p:spTree>
    <p:extLst>
      <p:ext uri="{BB962C8B-B14F-4D97-AF65-F5344CB8AC3E}">
        <p14:creationId xmlns:p14="http://schemas.microsoft.com/office/powerpoint/2010/main" val="21179334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9174C66-14E0-6455-965B-C1B0A90E0111}"/>
              </a:ext>
            </a:extLst>
          </p:cNvPr>
          <p:cNvSpPr>
            <a:spLocks noGrp="1"/>
          </p:cNvSpPr>
          <p:nvPr>
            <p:ph type="title"/>
          </p:nvPr>
        </p:nvSpPr>
        <p:spPr>
          <a:xfrm>
            <a:off x="107299" y="541271"/>
            <a:ext cx="8630466" cy="512927"/>
          </a:xfrm>
        </p:spPr>
        <p:txBody>
          <a:bodyPr/>
          <a:lstStyle/>
          <a:p>
            <a:r>
              <a:rPr lang="en-GB" sz="2800" dirty="0"/>
              <a:t>DNA for Deadbeat dads: </a:t>
            </a:r>
            <a:br>
              <a:rPr lang="en-GB" sz="2800" dirty="0"/>
            </a:br>
            <a:r>
              <a:rPr lang="en-GB" sz="2800" dirty="0"/>
              <a:t>After the immigrants, the ‘underclass’?</a:t>
            </a:r>
          </a:p>
        </p:txBody>
      </p:sp>
      <p:sp>
        <p:nvSpPr>
          <p:cNvPr id="5" name="Footer Placeholder 4">
            <a:extLst>
              <a:ext uri="{FF2B5EF4-FFF2-40B4-BE49-F238E27FC236}">
                <a16:creationId xmlns:a16="http://schemas.microsoft.com/office/drawing/2014/main" id="{BD75F362-0E81-A640-DA22-A5DBEE7953A9}"/>
              </a:ext>
            </a:extLst>
          </p:cNvPr>
          <p:cNvSpPr>
            <a:spLocks noGrp="1"/>
          </p:cNvSpPr>
          <p:nvPr>
            <p:ph type="ftr" sz="quarter" idx="10"/>
          </p:nvPr>
        </p:nvSpPr>
        <p:spPr>
          <a:xfrm>
            <a:off x="398449" y="6085475"/>
            <a:ext cx="11072191" cy="586435"/>
          </a:xfrm>
          <a:solidFill>
            <a:srgbClr val="FF0000"/>
          </a:solidFill>
        </p:spPr>
        <p:txBody>
          <a:bodyPr/>
          <a:lstStyle/>
          <a:p>
            <a:pPr>
              <a:defRPr/>
            </a:pPr>
            <a:r>
              <a:rPr lang="en-GB" sz="1800" b="1" dirty="0"/>
              <a:t>“What is to be done about the nearly half million fathers who pay nothing at all towards the support of their wives and children?” Social Services Secretary John Moore, Conservative Party Conference 1988</a:t>
            </a:r>
            <a:endParaRPr lang="en-GB" altLang="en-US" sz="1800" b="1" dirty="0"/>
          </a:p>
        </p:txBody>
      </p:sp>
      <p:sp>
        <p:nvSpPr>
          <p:cNvPr id="6" name="Slide Number Placeholder 5">
            <a:extLst>
              <a:ext uri="{FF2B5EF4-FFF2-40B4-BE49-F238E27FC236}">
                <a16:creationId xmlns:a16="http://schemas.microsoft.com/office/drawing/2014/main" id="{BDC83FFF-105F-8180-3AF8-6D35390ACA66}"/>
              </a:ext>
            </a:extLst>
          </p:cNvPr>
          <p:cNvSpPr>
            <a:spLocks noGrp="1"/>
          </p:cNvSpPr>
          <p:nvPr>
            <p:ph type="sldNum" sz="quarter" idx="11"/>
          </p:nvPr>
        </p:nvSpPr>
        <p:spPr/>
        <p:txBody>
          <a:bodyPr/>
          <a:lstStyle/>
          <a:p>
            <a:pPr>
              <a:defRPr/>
            </a:pPr>
            <a:fld id="{8A76B3E9-7FF0-4902-80F9-E8997D5A0E30}" type="slidenum">
              <a:rPr lang="en-GB" altLang="en-US" smtClean="0"/>
              <a:pPr>
                <a:defRPr/>
              </a:pPr>
              <a:t>12</a:t>
            </a:fld>
            <a:endParaRPr lang="en-GB" altLang="en-US"/>
          </a:p>
        </p:txBody>
      </p:sp>
      <p:sp>
        <p:nvSpPr>
          <p:cNvPr id="9" name="Text Placeholder 8">
            <a:extLst>
              <a:ext uri="{FF2B5EF4-FFF2-40B4-BE49-F238E27FC236}">
                <a16:creationId xmlns:a16="http://schemas.microsoft.com/office/drawing/2014/main" id="{59E1BE20-E4F5-188E-B8A3-3584922DD835}"/>
              </a:ext>
            </a:extLst>
          </p:cNvPr>
          <p:cNvSpPr>
            <a:spLocks noGrp="1"/>
          </p:cNvSpPr>
          <p:nvPr>
            <p:ph type="body" sz="quarter" idx="13"/>
          </p:nvPr>
        </p:nvSpPr>
        <p:spPr>
          <a:xfrm>
            <a:off x="4462818" y="1641566"/>
            <a:ext cx="4981220" cy="3400066"/>
          </a:xfrm>
        </p:spPr>
        <p:txBody>
          <a:bodyPr/>
          <a:lstStyle/>
          <a:p>
            <a:endParaRPr lang="en-GB" dirty="0"/>
          </a:p>
        </p:txBody>
      </p:sp>
      <p:pic>
        <p:nvPicPr>
          <p:cNvPr id="12" name="Content Placeholder 10" descr="A cartoon of a person sitting in a hospital bed&#10;&#10;AI-generated content may be incorrect.">
            <a:extLst>
              <a:ext uri="{FF2B5EF4-FFF2-40B4-BE49-F238E27FC236}">
                <a16:creationId xmlns:a16="http://schemas.microsoft.com/office/drawing/2014/main" id="{D73B3A23-DB6D-98F6-F1E4-1A692A48B98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75724" y="1287182"/>
            <a:ext cx="3826716" cy="4426780"/>
          </a:xfrm>
          <a:prstGeom prst="rect">
            <a:avLst/>
          </a:prstGeom>
          <a:ln w="28575">
            <a:solidFill>
              <a:schemeClr val="tx1"/>
            </a:solidFill>
          </a:ln>
        </p:spPr>
      </p:pic>
      <p:pic>
        <p:nvPicPr>
          <p:cNvPr id="14" name="Picture 13">
            <a:extLst>
              <a:ext uri="{FF2B5EF4-FFF2-40B4-BE49-F238E27FC236}">
                <a16:creationId xmlns:a16="http://schemas.microsoft.com/office/drawing/2014/main" id="{5BAC51A0-C65B-B101-CC61-C36973CC0467}"/>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rcRect/>
          <a:stretch/>
        </p:blipFill>
        <p:spPr>
          <a:xfrm rot="5400000">
            <a:off x="400409" y="994073"/>
            <a:ext cx="3400067" cy="3986286"/>
          </a:xfrm>
          <a:prstGeom prst="rect">
            <a:avLst/>
          </a:prstGeom>
          <a:ln w="28575">
            <a:solidFill>
              <a:schemeClr val="tx1"/>
            </a:solidFill>
          </a:ln>
        </p:spPr>
      </p:pic>
      <p:pic>
        <p:nvPicPr>
          <p:cNvPr id="10" name="Content Placeholder 2" descr="A cartoon of a person and person&#10;&#10;AI-generated content may be incorrect.">
            <a:extLst>
              <a:ext uri="{FF2B5EF4-FFF2-40B4-BE49-F238E27FC236}">
                <a16:creationId xmlns:a16="http://schemas.microsoft.com/office/drawing/2014/main" id="{1F0C4172-3570-EF4F-18C9-EE883A2D40E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33496" y="1105601"/>
            <a:ext cx="4357873" cy="4246843"/>
          </a:xfrm>
          <a:prstGeom prst="rect">
            <a:avLst/>
          </a:prstGeom>
          <a:ln w="38100">
            <a:solidFill>
              <a:schemeClr val="tx1"/>
            </a:solidFill>
          </a:ln>
        </p:spPr>
      </p:pic>
      <p:pic>
        <p:nvPicPr>
          <p:cNvPr id="3" name="Picture 2">
            <a:extLst>
              <a:ext uri="{FF2B5EF4-FFF2-40B4-BE49-F238E27FC236}">
                <a16:creationId xmlns:a16="http://schemas.microsoft.com/office/drawing/2014/main" id="{F3BDC244-FAD0-EF49-0138-30706590FA55}"/>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a:ext>
            </a:extLst>
          </a:blip>
          <a:srcRect r="-1500"/>
          <a:stretch/>
        </p:blipFill>
        <p:spPr>
          <a:xfrm>
            <a:off x="0" y="4027095"/>
            <a:ext cx="2224362" cy="1944217"/>
          </a:xfrm>
          <a:prstGeom prst="rect">
            <a:avLst/>
          </a:prstGeom>
          <a:ln w="38100">
            <a:solidFill>
              <a:schemeClr val="tx1"/>
            </a:solidFill>
          </a:ln>
        </p:spPr>
      </p:pic>
      <p:pic>
        <p:nvPicPr>
          <p:cNvPr id="4" name="Content Placeholder 5">
            <a:extLst>
              <a:ext uri="{FF2B5EF4-FFF2-40B4-BE49-F238E27FC236}">
                <a16:creationId xmlns:a16="http://schemas.microsoft.com/office/drawing/2014/main" id="{2208CDF3-305E-97F7-7ECA-266650ADC50B}"/>
              </a:ext>
            </a:extLst>
          </p:cNvPr>
          <p:cNvPicPr>
            <a:picLocks noChangeAspect="1"/>
          </p:cNvPicPr>
          <p:nvPr/>
        </p:nvPicPr>
        <p:blipFill rotWithShape="1">
          <a:blip r:embed="rId8" cstate="print">
            <a:extLst>
              <a:ext uri="{BEBA8EAE-BF5A-486C-A8C5-ECC9F3942E4B}">
                <a14:imgProps xmlns:a14="http://schemas.microsoft.com/office/drawing/2010/main">
                  <a14:imgLayer r:embed="rId9">
                    <a14:imgEffect>
                      <a14:brightnessContrast bright="40000" contrast="-20000"/>
                    </a14:imgEffect>
                  </a14:imgLayer>
                </a14:imgProps>
              </a:ext>
              <a:ext uri="{28A0092B-C50C-407E-A947-70E740481C1C}">
                <a14:useLocalDpi xmlns:a14="http://schemas.microsoft.com/office/drawing/2010/main"/>
              </a:ext>
            </a:extLst>
          </a:blip>
          <a:srcRect r="-1490"/>
          <a:stretch/>
        </p:blipFill>
        <p:spPr>
          <a:xfrm>
            <a:off x="2368424" y="3546203"/>
            <a:ext cx="2216127" cy="2448272"/>
          </a:xfrm>
          <a:prstGeom prst="rect">
            <a:avLst/>
          </a:prstGeom>
          <a:ln w="38100">
            <a:solidFill>
              <a:schemeClr val="tx1"/>
            </a:solidFill>
          </a:ln>
        </p:spPr>
      </p:pic>
    </p:spTree>
    <p:extLst>
      <p:ext uri="{BB962C8B-B14F-4D97-AF65-F5344CB8AC3E}">
        <p14:creationId xmlns:p14="http://schemas.microsoft.com/office/powerpoint/2010/main" val="2460398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A62D05-39FF-6B00-2E93-D5726B44B0D3}"/>
              </a:ext>
            </a:extLst>
          </p:cNvPr>
          <p:cNvSpPr>
            <a:spLocks noGrp="1"/>
          </p:cNvSpPr>
          <p:nvPr>
            <p:ph type="title"/>
          </p:nvPr>
        </p:nvSpPr>
        <p:spPr>
          <a:xfrm>
            <a:off x="704586" y="-132697"/>
            <a:ext cx="11978733" cy="689577"/>
          </a:xfrm>
        </p:spPr>
        <p:txBody>
          <a:bodyPr/>
          <a:lstStyle/>
          <a:p>
            <a:r>
              <a:rPr lang="en-GB" sz="2800" dirty="0"/>
              <a:t>After-effects: From genetics at the border to DNA for Deadbeat Dads</a:t>
            </a:r>
          </a:p>
        </p:txBody>
      </p:sp>
      <p:sp>
        <p:nvSpPr>
          <p:cNvPr id="5" name="Slide Number Placeholder 4">
            <a:extLst>
              <a:ext uri="{FF2B5EF4-FFF2-40B4-BE49-F238E27FC236}">
                <a16:creationId xmlns:a16="http://schemas.microsoft.com/office/drawing/2014/main" id="{4FA157D0-5E6A-571D-E04B-4790645DE3B3}"/>
              </a:ext>
            </a:extLst>
          </p:cNvPr>
          <p:cNvSpPr>
            <a:spLocks noGrp="1"/>
          </p:cNvSpPr>
          <p:nvPr>
            <p:ph type="sldNum" sz="quarter" idx="12"/>
          </p:nvPr>
        </p:nvSpPr>
        <p:spPr/>
        <p:txBody>
          <a:bodyPr/>
          <a:lstStyle/>
          <a:p>
            <a:fld id="{E8F1A65C-595C-4736-BF40-F7D31E789466}" type="slidenum">
              <a:rPr lang="en-GB" smtClean="0"/>
              <a:pPr/>
              <a:t>13</a:t>
            </a:fld>
            <a:endParaRPr lang="en-GB" dirty="0"/>
          </a:p>
        </p:txBody>
      </p:sp>
      <p:pic>
        <p:nvPicPr>
          <p:cNvPr id="32" name="Picture 31">
            <a:extLst>
              <a:ext uri="{FF2B5EF4-FFF2-40B4-BE49-F238E27FC236}">
                <a16:creationId xmlns:a16="http://schemas.microsoft.com/office/drawing/2014/main" id="{2CD7BB17-AC4A-2048-539E-3ACBD38BC42A}"/>
              </a:ext>
            </a:extLst>
          </p:cNvPr>
          <p:cNvPicPr>
            <a:picLocks noChangeAspect="1"/>
          </p:cNvPicPr>
          <p:nvPr/>
        </p:nvPicPr>
        <p:blipFill>
          <a:blip r:embed="rId3"/>
          <a:srcRect l="3444" t="3751" r="67091" b="52533"/>
          <a:stretch/>
        </p:blipFill>
        <p:spPr>
          <a:xfrm>
            <a:off x="213268" y="542586"/>
            <a:ext cx="2328148" cy="4631553"/>
          </a:xfrm>
          <a:prstGeom prst="rect">
            <a:avLst/>
          </a:prstGeom>
        </p:spPr>
      </p:pic>
      <p:pic>
        <p:nvPicPr>
          <p:cNvPr id="34" name="Picture 33">
            <a:extLst>
              <a:ext uri="{FF2B5EF4-FFF2-40B4-BE49-F238E27FC236}">
                <a16:creationId xmlns:a16="http://schemas.microsoft.com/office/drawing/2014/main" id="{85F4E59B-1A87-D1F1-3C36-CCB205A3A108}"/>
              </a:ext>
            </a:extLst>
          </p:cNvPr>
          <p:cNvPicPr>
            <a:picLocks noChangeAspect="1"/>
          </p:cNvPicPr>
          <p:nvPr/>
        </p:nvPicPr>
        <p:blipFill>
          <a:blip r:embed="rId4"/>
          <a:srcRect l="1360" t="24074" r="16020" b="25185"/>
          <a:stretch/>
        </p:blipFill>
        <p:spPr>
          <a:xfrm>
            <a:off x="2584987" y="544876"/>
            <a:ext cx="5434486" cy="4629263"/>
          </a:xfrm>
          <a:prstGeom prst="rect">
            <a:avLst/>
          </a:prstGeom>
        </p:spPr>
      </p:pic>
      <p:pic>
        <p:nvPicPr>
          <p:cNvPr id="1028" name="Picture 4">
            <a:extLst>
              <a:ext uri="{FF2B5EF4-FFF2-40B4-BE49-F238E27FC236}">
                <a16:creationId xmlns:a16="http://schemas.microsoft.com/office/drawing/2014/main" id="{3ACAD9F6-38AB-8960-C865-2C775ECFB8D8}"/>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401290" y="2333773"/>
            <a:ext cx="3000703" cy="3640282"/>
          </a:xfrm>
          <a:prstGeom prst="rect">
            <a:avLst/>
          </a:prstGeom>
          <a:noFill/>
          <a:ln w="28575">
            <a:solidFill>
              <a:schemeClr val="accent1"/>
            </a:solidFill>
          </a:ln>
          <a:extLst>
            <a:ext uri="{909E8E84-426E-40DD-AFC4-6F175D3DCCD1}">
              <a14:hiddenFill xmlns:a14="http://schemas.microsoft.com/office/drawing/2010/main">
                <a:solidFill>
                  <a:srgbClr val="FFFFFF"/>
                </a:solidFill>
              </a14:hiddenFill>
            </a:ext>
          </a:extLst>
        </p:spPr>
      </p:pic>
      <p:sp>
        <p:nvSpPr>
          <p:cNvPr id="40" name="TextBox 39">
            <a:extLst>
              <a:ext uri="{FF2B5EF4-FFF2-40B4-BE49-F238E27FC236}">
                <a16:creationId xmlns:a16="http://schemas.microsoft.com/office/drawing/2014/main" id="{1E737D6F-3605-3BD2-D012-EAF93488DF29}"/>
              </a:ext>
            </a:extLst>
          </p:cNvPr>
          <p:cNvSpPr txBox="1"/>
          <p:nvPr/>
        </p:nvSpPr>
        <p:spPr>
          <a:xfrm>
            <a:off x="30228" y="5174139"/>
            <a:ext cx="2673216" cy="1599832"/>
          </a:xfrm>
          <a:prstGeom prst="rect">
            <a:avLst/>
          </a:prstGeom>
          <a:solidFill>
            <a:srgbClr val="FF0000"/>
          </a:solidFill>
        </p:spPr>
        <p:txBody>
          <a:bodyPr wrap="none" rtlCol="0">
            <a:noAutofit/>
          </a:bodyPr>
          <a:lstStyle/>
          <a:p>
            <a:pPr algn="l">
              <a:lnSpc>
                <a:spcPct val="100000"/>
              </a:lnSpc>
              <a:spcBef>
                <a:spcPts val="0"/>
              </a:spcBef>
            </a:pPr>
            <a:r>
              <a:rPr lang="en-GB" sz="1600" b="1" dirty="0"/>
              <a:t>‘Moved by the plight of the </a:t>
            </a:r>
          </a:p>
          <a:p>
            <a:pPr algn="l">
              <a:lnSpc>
                <a:spcPct val="100000"/>
              </a:lnSpc>
              <a:spcBef>
                <a:spcPts val="0"/>
              </a:spcBef>
            </a:pPr>
            <a:r>
              <a:rPr lang="en-GB" sz="1600" b="1" dirty="0"/>
              <a:t>growing number of children of </a:t>
            </a:r>
          </a:p>
          <a:p>
            <a:pPr algn="l">
              <a:lnSpc>
                <a:spcPct val="100000"/>
              </a:lnSpc>
              <a:spcBef>
                <a:spcPts val="0"/>
              </a:spcBef>
            </a:pPr>
            <a:r>
              <a:rPr lang="en-GB" sz="1600" b="1" dirty="0"/>
              <a:t>broken marriages… </a:t>
            </a:r>
          </a:p>
          <a:p>
            <a:pPr algn="l">
              <a:lnSpc>
                <a:spcPct val="100000"/>
              </a:lnSpc>
              <a:spcBef>
                <a:spcPts val="0"/>
              </a:spcBef>
            </a:pPr>
            <a:r>
              <a:rPr lang="en-GB" sz="1600" b="1" dirty="0"/>
              <a:t>determined to make errant </a:t>
            </a:r>
          </a:p>
          <a:p>
            <a:pPr algn="l">
              <a:lnSpc>
                <a:spcPct val="100000"/>
              </a:lnSpc>
              <a:spcBef>
                <a:spcPts val="0"/>
              </a:spcBef>
            </a:pPr>
            <a:r>
              <a:rPr lang="en-GB" sz="1600" b="1" dirty="0"/>
              <a:t>fathers pay …’</a:t>
            </a:r>
          </a:p>
        </p:txBody>
      </p:sp>
      <p:sp>
        <p:nvSpPr>
          <p:cNvPr id="41" name="TextBox 40">
            <a:extLst>
              <a:ext uri="{FF2B5EF4-FFF2-40B4-BE49-F238E27FC236}">
                <a16:creationId xmlns:a16="http://schemas.microsoft.com/office/drawing/2014/main" id="{2050717F-7B82-B95C-A5EF-2268FA7B553C}"/>
              </a:ext>
            </a:extLst>
          </p:cNvPr>
          <p:cNvSpPr txBox="1"/>
          <p:nvPr/>
        </p:nvSpPr>
        <p:spPr>
          <a:xfrm>
            <a:off x="8203170" y="724894"/>
            <a:ext cx="3829233" cy="2154281"/>
          </a:xfrm>
          <a:prstGeom prst="rect">
            <a:avLst/>
          </a:prstGeom>
          <a:solidFill>
            <a:srgbClr val="FF0000"/>
          </a:solidFill>
        </p:spPr>
        <p:txBody>
          <a:bodyPr wrap="none" rtlCol="0">
            <a:noAutofit/>
          </a:bodyPr>
          <a:lstStyle/>
          <a:p>
            <a:pPr algn="l">
              <a:lnSpc>
                <a:spcPct val="100000"/>
              </a:lnSpc>
              <a:spcBef>
                <a:spcPts val="0"/>
              </a:spcBef>
            </a:pPr>
            <a:r>
              <a:rPr lang="en-GB" sz="1600" b="1" dirty="0"/>
              <a:t>‘Appalled at the size of the bill left behind by </a:t>
            </a:r>
          </a:p>
          <a:p>
            <a:pPr algn="l">
              <a:lnSpc>
                <a:spcPct val="100000"/>
              </a:lnSpc>
              <a:spcBef>
                <a:spcPts val="0"/>
              </a:spcBef>
            </a:pPr>
            <a:r>
              <a:rPr lang="en-GB" sz="1600" b="1" dirty="0"/>
              <a:t>Fathers…’</a:t>
            </a:r>
          </a:p>
          <a:p>
            <a:pPr algn="l">
              <a:lnSpc>
                <a:spcPct val="100000"/>
              </a:lnSpc>
              <a:spcBef>
                <a:spcPts val="0"/>
              </a:spcBef>
            </a:pPr>
            <a:endParaRPr lang="en-GB" sz="800" b="1" dirty="0"/>
          </a:p>
          <a:p>
            <a:pPr algn="l">
              <a:lnSpc>
                <a:spcPct val="100000"/>
              </a:lnSpc>
              <a:spcBef>
                <a:spcPts val="0"/>
              </a:spcBef>
              <a:spcAft>
                <a:spcPts val="800"/>
              </a:spcAft>
            </a:pPr>
            <a:r>
              <a:rPr lang="en-GB" sz="1600" b="1" dirty="0"/>
              <a:t>‘Family life is under threat’</a:t>
            </a:r>
          </a:p>
          <a:p>
            <a:pPr algn="l">
              <a:lnSpc>
                <a:spcPct val="100000"/>
              </a:lnSpc>
              <a:spcBef>
                <a:spcPts val="0"/>
              </a:spcBef>
              <a:spcAft>
                <a:spcPts val="800"/>
              </a:spcAft>
            </a:pPr>
            <a:r>
              <a:rPr lang="en-GB" sz="1600" b="1" dirty="0"/>
              <a:t>‘the absent male’</a:t>
            </a:r>
          </a:p>
          <a:p>
            <a:pPr algn="l">
              <a:lnSpc>
                <a:spcPct val="100000"/>
              </a:lnSpc>
              <a:spcBef>
                <a:spcPts val="0"/>
              </a:spcBef>
              <a:spcAft>
                <a:spcPts val="800"/>
              </a:spcAft>
            </a:pPr>
            <a:r>
              <a:rPr lang="en-GB" sz="1600" b="1" dirty="0"/>
              <a:t>‘Nearly 1 in seven families’</a:t>
            </a:r>
          </a:p>
          <a:p>
            <a:pPr algn="l">
              <a:lnSpc>
                <a:spcPct val="100000"/>
              </a:lnSpc>
              <a:spcBef>
                <a:spcPts val="0"/>
              </a:spcBef>
              <a:spcAft>
                <a:spcPts val="800"/>
              </a:spcAft>
            </a:pPr>
            <a:r>
              <a:rPr lang="en-GB" sz="1600" b="1" dirty="0"/>
              <a:t>‘Mothers struggling…’</a:t>
            </a:r>
          </a:p>
        </p:txBody>
      </p:sp>
      <p:pic>
        <p:nvPicPr>
          <p:cNvPr id="30" name="Content Placeholder 29" descr="A newspaper article with a baby and a person&#10;&#10;AI-generated content may be incorrect.">
            <a:extLst>
              <a:ext uri="{FF2B5EF4-FFF2-40B4-BE49-F238E27FC236}">
                <a16:creationId xmlns:a16="http://schemas.microsoft.com/office/drawing/2014/main" id="{4A7EB2EC-0557-2B6C-D2F5-34028D0E95BB}"/>
              </a:ext>
            </a:extLst>
          </p:cNvPr>
          <p:cNvPicPr>
            <a:picLocks noGrp="1" noChangeAspect="1"/>
          </p:cNvPicPr>
          <p:nvPr>
            <p:ph sz="half" idx="2"/>
          </p:nvPr>
        </p:nvPicPr>
        <p:blipFill>
          <a:blip r:embed="rId6" cstate="screen">
            <a:extLst>
              <a:ext uri="{28A0092B-C50C-407E-A947-70E740481C1C}">
                <a14:useLocalDpi xmlns:a14="http://schemas.microsoft.com/office/drawing/2010/main"/>
              </a:ext>
            </a:extLst>
          </a:blip>
          <a:stretch>
            <a:fillRect/>
          </a:stretch>
        </p:blipFill>
        <p:spPr>
          <a:xfrm>
            <a:off x="6343788" y="3047189"/>
            <a:ext cx="5680290" cy="3544111"/>
          </a:xfrm>
        </p:spPr>
      </p:pic>
    </p:spTree>
    <p:extLst>
      <p:ext uri="{BB962C8B-B14F-4D97-AF65-F5344CB8AC3E}">
        <p14:creationId xmlns:p14="http://schemas.microsoft.com/office/powerpoint/2010/main" val="17549245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03D5-4AA4-687A-99A2-58A61BF4F66C}"/>
              </a:ext>
            </a:extLst>
          </p:cNvPr>
          <p:cNvSpPr>
            <a:spLocks noGrp="1"/>
          </p:cNvSpPr>
          <p:nvPr>
            <p:ph type="title"/>
          </p:nvPr>
        </p:nvSpPr>
        <p:spPr/>
        <p:txBody>
          <a:bodyPr/>
          <a:lstStyle/>
          <a:p>
            <a:pPr>
              <a:spcBef>
                <a:spcPts val="0"/>
              </a:spcBef>
            </a:pPr>
            <a:endParaRPr lang="en-GB" dirty="0"/>
          </a:p>
        </p:txBody>
      </p:sp>
      <p:pic>
        <p:nvPicPr>
          <p:cNvPr id="8" name="Content Placeholder 7">
            <a:extLst>
              <a:ext uri="{FF2B5EF4-FFF2-40B4-BE49-F238E27FC236}">
                <a16:creationId xmlns:a16="http://schemas.microsoft.com/office/drawing/2014/main" id="{017F9EF1-E087-991A-8EC7-C0472B6C6AE7}"/>
              </a:ext>
            </a:extLst>
          </p:cNvPr>
          <p:cNvPicPr>
            <a:picLocks noGrp="1" noChangeAspect="1"/>
          </p:cNvPicPr>
          <p:nvPr>
            <p:ph sz="half" idx="1"/>
          </p:nvPr>
        </p:nvPicPr>
        <p:blipFill>
          <a:blip r:embed="rId2"/>
          <a:srcRect l="-2687" t="6672" r="2266" b="25695"/>
          <a:stretch>
            <a:fillRect/>
          </a:stretch>
        </p:blipFill>
        <p:spPr>
          <a:xfrm>
            <a:off x="219821" y="3565246"/>
            <a:ext cx="3541924" cy="3130828"/>
          </a:xfrm>
        </p:spPr>
      </p:pic>
      <p:pic>
        <p:nvPicPr>
          <p:cNvPr id="10" name="Content Placeholder 9">
            <a:extLst>
              <a:ext uri="{FF2B5EF4-FFF2-40B4-BE49-F238E27FC236}">
                <a16:creationId xmlns:a16="http://schemas.microsoft.com/office/drawing/2014/main" id="{3247B5E7-8113-93DF-F6D5-8D1CEAE9982D}"/>
              </a:ext>
            </a:extLst>
          </p:cNvPr>
          <p:cNvPicPr>
            <a:picLocks noGrp="1" noChangeAspect="1"/>
          </p:cNvPicPr>
          <p:nvPr>
            <p:ph sz="half" idx="2"/>
          </p:nvPr>
        </p:nvPicPr>
        <p:blipFill>
          <a:blip r:embed="rId3"/>
          <a:srcRect l="15139" t="3735" r="339" b="5084"/>
          <a:stretch>
            <a:fillRect/>
          </a:stretch>
        </p:blipFill>
        <p:spPr>
          <a:xfrm>
            <a:off x="219821" y="0"/>
            <a:ext cx="4658265" cy="3429000"/>
          </a:xfrm>
        </p:spPr>
      </p:pic>
      <p:sp>
        <p:nvSpPr>
          <p:cNvPr id="5" name="Footer Placeholder 4">
            <a:extLst>
              <a:ext uri="{FF2B5EF4-FFF2-40B4-BE49-F238E27FC236}">
                <a16:creationId xmlns:a16="http://schemas.microsoft.com/office/drawing/2014/main" id="{99D6C1BB-2780-1D61-5666-F10B27BE0EDE}"/>
              </a:ext>
            </a:extLst>
          </p:cNvPr>
          <p:cNvSpPr>
            <a:spLocks noGrp="1"/>
          </p:cNvSpPr>
          <p:nvPr>
            <p:ph type="ftr" sz="quarter" idx="11"/>
          </p:nvPr>
        </p:nvSpPr>
        <p:spPr/>
        <p:txBody>
          <a:bodyPr/>
          <a:lstStyle/>
          <a:p>
            <a:pPr>
              <a:spcAft>
                <a:spcPts val="0"/>
              </a:spcAft>
              <a:defRPr/>
            </a:pPr>
            <a:endParaRPr lang="en-GB" altLang="en-US"/>
          </a:p>
        </p:txBody>
      </p:sp>
      <p:sp>
        <p:nvSpPr>
          <p:cNvPr id="6" name="Slide Number Placeholder 5">
            <a:extLst>
              <a:ext uri="{FF2B5EF4-FFF2-40B4-BE49-F238E27FC236}">
                <a16:creationId xmlns:a16="http://schemas.microsoft.com/office/drawing/2014/main" id="{166055DE-DB8C-BB91-810C-433A2C01FAAE}"/>
              </a:ext>
            </a:extLst>
          </p:cNvPr>
          <p:cNvSpPr>
            <a:spLocks noGrp="1"/>
          </p:cNvSpPr>
          <p:nvPr>
            <p:ph type="sldNum" sz="quarter" idx="12"/>
          </p:nvPr>
        </p:nvSpPr>
        <p:spPr/>
        <p:txBody>
          <a:bodyPr/>
          <a:lstStyle/>
          <a:p>
            <a:pPr>
              <a:spcAft>
                <a:spcPts val="0"/>
              </a:spcAft>
              <a:defRPr/>
            </a:pPr>
            <a:fld id="{8A76B3E9-7FF0-4902-80F9-E8997D5A0E30}" type="slidenum">
              <a:rPr lang="en-GB" altLang="en-US" smtClean="0"/>
              <a:pPr>
                <a:spcAft>
                  <a:spcPts val="0"/>
                </a:spcAft>
                <a:defRPr/>
              </a:pPr>
              <a:t>14</a:t>
            </a:fld>
            <a:endParaRPr lang="en-GB" altLang="en-US"/>
          </a:p>
        </p:txBody>
      </p:sp>
      <p:pic>
        <p:nvPicPr>
          <p:cNvPr id="12" name="Picture 11">
            <a:extLst>
              <a:ext uri="{FF2B5EF4-FFF2-40B4-BE49-F238E27FC236}">
                <a16:creationId xmlns:a16="http://schemas.microsoft.com/office/drawing/2014/main" id="{CBB7C2A9-0DD3-C249-5A51-55737D907FD8}"/>
              </a:ext>
            </a:extLst>
          </p:cNvPr>
          <p:cNvPicPr>
            <a:picLocks noChangeAspect="1"/>
          </p:cNvPicPr>
          <p:nvPr/>
        </p:nvPicPr>
        <p:blipFill>
          <a:blip r:embed="rId4"/>
          <a:srcRect t="3653" r="3810" b="70724"/>
          <a:stretch>
            <a:fillRect/>
          </a:stretch>
        </p:blipFill>
        <p:spPr>
          <a:xfrm>
            <a:off x="4893203" y="28640"/>
            <a:ext cx="5099270" cy="1812576"/>
          </a:xfrm>
          <a:prstGeom prst="rect">
            <a:avLst/>
          </a:prstGeom>
        </p:spPr>
      </p:pic>
      <p:pic>
        <p:nvPicPr>
          <p:cNvPr id="14" name="Picture 13">
            <a:extLst>
              <a:ext uri="{FF2B5EF4-FFF2-40B4-BE49-F238E27FC236}">
                <a16:creationId xmlns:a16="http://schemas.microsoft.com/office/drawing/2014/main" id="{325921B7-6EC8-1934-DA54-CD8C80FB8228}"/>
              </a:ext>
            </a:extLst>
          </p:cNvPr>
          <p:cNvPicPr>
            <a:picLocks noChangeAspect="1"/>
          </p:cNvPicPr>
          <p:nvPr/>
        </p:nvPicPr>
        <p:blipFill>
          <a:blip r:embed="rId5"/>
          <a:srcRect l="76843" t="30146" r="2509" b="58049"/>
          <a:stretch>
            <a:fillRect/>
          </a:stretch>
        </p:blipFill>
        <p:spPr>
          <a:xfrm>
            <a:off x="10418110" y="157441"/>
            <a:ext cx="1484330" cy="1133876"/>
          </a:xfrm>
          <a:prstGeom prst="rect">
            <a:avLst/>
          </a:prstGeom>
        </p:spPr>
      </p:pic>
      <p:pic>
        <p:nvPicPr>
          <p:cNvPr id="18" name="Picture 17">
            <a:extLst>
              <a:ext uri="{FF2B5EF4-FFF2-40B4-BE49-F238E27FC236}">
                <a16:creationId xmlns:a16="http://schemas.microsoft.com/office/drawing/2014/main" id="{4CC9D34C-1F2B-A65D-3C26-6234DFF64B20}"/>
              </a:ext>
            </a:extLst>
          </p:cNvPr>
          <p:cNvPicPr>
            <a:picLocks noChangeAspect="1"/>
          </p:cNvPicPr>
          <p:nvPr/>
        </p:nvPicPr>
        <p:blipFill>
          <a:blip r:embed="rId6"/>
          <a:srcRect l="13670" t="855" r="1904" b="3350"/>
          <a:stretch>
            <a:fillRect/>
          </a:stretch>
        </p:blipFill>
        <p:spPr>
          <a:xfrm>
            <a:off x="4200181" y="1622768"/>
            <a:ext cx="6379733" cy="4708181"/>
          </a:xfrm>
          <a:prstGeom prst="rect">
            <a:avLst/>
          </a:prstGeom>
        </p:spPr>
      </p:pic>
      <p:pic>
        <p:nvPicPr>
          <p:cNvPr id="20" name="Picture 19">
            <a:extLst>
              <a:ext uri="{FF2B5EF4-FFF2-40B4-BE49-F238E27FC236}">
                <a16:creationId xmlns:a16="http://schemas.microsoft.com/office/drawing/2014/main" id="{F822D5AF-C694-1AE7-AA23-C98CDBD0EEC3}"/>
              </a:ext>
            </a:extLst>
          </p:cNvPr>
          <p:cNvPicPr>
            <a:picLocks noChangeAspect="1"/>
          </p:cNvPicPr>
          <p:nvPr/>
        </p:nvPicPr>
        <p:blipFill>
          <a:blip r:embed="rId7"/>
          <a:srcRect l="54477" r="609" b="31144"/>
          <a:stretch>
            <a:fillRect/>
          </a:stretch>
        </p:blipFill>
        <p:spPr>
          <a:xfrm>
            <a:off x="10451399" y="1348815"/>
            <a:ext cx="1612839" cy="3253831"/>
          </a:xfrm>
          <a:prstGeom prst="rect">
            <a:avLst/>
          </a:prstGeom>
        </p:spPr>
      </p:pic>
      <p:sp>
        <p:nvSpPr>
          <p:cNvPr id="22" name="TextBox 21">
            <a:extLst>
              <a:ext uri="{FF2B5EF4-FFF2-40B4-BE49-F238E27FC236}">
                <a16:creationId xmlns:a16="http://schemas.microsoft.com/office/drawing/2014/main" id="{1B4D241D-9555-FB58-C1D5-869372B37B20}"/>
              </a:ext>
            </a:extLst>
          </p:cNvPr>
          <p:cNvSpPr txBox="1"/>
          <p:nvPr/>
        </p:nvSpPr>
        <p:spPr>
          <a:xfrm>
            <a:off x="7547383" y="4660144"/>
            <a:ext cx="4516855" cy="1150176"/>
          </a:xfrm>
          <a:prstGeom prst="rect">
            <a:avLst/>
          </a:prstGeom>
          <a:solidFill>
            <a:srgbClr val="FF0000"/>
          </a:solidFill>
        </p:spPr>
        <p:txBody>
          <a:bodyPr wrap="none" rtlCol="0">
            <a:noAutofit/>
          </a:bodyPr>
          <a:lstStyle/>
          <a:p>
            <a:pPr algn="l">
              <a:lnSpc>
                <a:spcPct val="100000"/>
              </a:lnSpc>
            </a:pPr>
            <a:r>
              <a:rPr lang="en-GB" sz="1600" dirty="0"/>
              <a:t>‘Women are far more clever at keeping secrets than </a:t>
            </a:r>
          </a:p>
          <a:p>
            <a:pPr algn="l">
              <a:lnSpc>
                <a:spcPct val="100000"/>
              </a:lnSpc>
            </a:pPr>
            <a:r>
              <a:rPr lang="en-GB" sz="1600" dirty="0"/>
              <a:t>men… Sometimes if they get pregnant, they make a </a:t>
            </a:r>
          </a:p>
          <a:p>
            <a:pPr algn="l">
              <a:lnSpc>
                <a:spcPct val="100000"/>
              </a:lnSpc>
            </a:pPr>
            <a:r>
              <a:rPr lang="en-GB" sz="1600" dirty="0"/>
              <a:t>calculated decision to go for the man who can offer </a:t>
            </a:r>
          </a:p>
          <a:p>
            <a:pPr algn="l">
              <a:lnSpc>
                <a:spcPct val="100000"/>
              </a:lnSpc>
            </a:pPr>
            <a:r>
              <a:rPr lang="en-GB" sz="1600" dirty="0"/>
              <a:t>them financial security.’</a:t>
            </a:r>
          </a:p>
        </p:txBody>
      </p:sp>
      <p:pic>
        <p:nvPicPr>
          <p:cNvPr id="24" name="Picture 23" descr="A close-up of a text&#10;&#10;AI-generated content may be incorrect.">
            <a:extLst>
              <a:ext uri="{FF2B5EF4-FFF2-40B4-BE49-F238E27FC236}">
                <a16:creationId xmlns:a16="http://schemas.microsoft.com/office/drawing/2014/main" id="{8EA4B706-9A34-4763-BD39-1332F6D3678C}"/>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762902" y="5235232"/>
            <a:ext cx="2583743" cy="1482716"/>
          </a:xfrm>
          <a:prstGeom prst="rect">
            <a:avLst/>
          </a:prstGeom>
          <a:ln w="28575">
            <a:solidFill>
              <a:srgbClr val="FF0000"/>
            </a:solidFill>
          </a:ln>
        </p:spPr>
      </p:pic>
    </p:spTree>
    <p:extLst>
      <p:ext uri="{BB962C8B-B14F-4D97-AF65-F5344CB8AC3E}">
        <p14:creationId xmlns:p14="http://schemas.microsoft.com/office/powerpoint/2010/main" val="25131062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CA512FE-DFDA-4A44-B3EC-E5415369A67E}"/>
              </a:ext>
            </a:extLst>
          </p:cNvPr>
          <p:cNvSpPr>
            <a:spLocks noGrp="1"/>
          </p:cNvSpPr>
          <p:nvPr>
            <p:ph type="title"/>
          </p:nvPr>
        </p:nvSpPr>
        <p:spPr>
          <a:xfrm>
            <a:off x="68581" y="83840"/>
            <a:ext cx="10363200" cy="752872"/>
          </a:xfrm>
        </p:spPr>
        <p:txBody>
          <a:bodyPr/>
          <a:lstStyle/>
          <a:p>
            <a:r>
              <a:rPr lang="en-GB" sz="4800" dirty="0"/>
              <a:t>The Rise and Risks of Certainty</a:t>
            </a:r>
          </a:p>
        </p:txBody>
      </p:sp>
      <p:pic>
        <p:nvPicPr>
          <p:cNvPr id="18" name="Picture 17">
            <a:extLst>
              <a:ext uri="{FF2B5EF4-FFF2-40B4-BE49-F238E27FC236}">
                <a16:creationId xmlns:a16="http://schemas.microsoft.com/office/drawing/2014/main" id="{40B67D85-E157-374C-BF2F-53A8DC1AE369}"/>
              </a:ext>
            </a:extLst>
          </p:cNvPr>
          <p:cNvPicPr>
            <a:picLocks noChangeAspect="1"/>
          </p:cNvPicPr>
          <p:nvPr/>
        </p:nvPicPr>
        <p:blipFill rotWithShape="1">
          <a:blip r:embed="rId2">
            <a:extLst>
              <a:ext uri="{28A0092B-C50C-407E-A947-70E740481C1C}">
                <a14:useLocalDpi xmlns:a14="http://schemas.microsoft.com/office/drawing/2010/main"/>
              </a:ext>
            </a:extLst>
          </a:blip>
          <a:srcRect b="3913"/>
          <a:stretch/>
        </p:blipFill>
        <p:spPr>
          <a:xfrm>
            <a:off x="8679723" y="452669"/>
            <a:ext cx="3264363" cy="5502555"/>
          </a:xfrm>
          <a:prstGeom prst="rect">
            <a:avLst/>
          </a:prstGeom>
        </p:spPr>
      </p:pic>
      <p:pic>
        <p:nvPicPr>
          <p:cNvPr id="20" name="Picture 19">
            <a:extLst>
              <a:ext uri="{FF2B5EF4-FFF2-40B4-BE49-F238E27FC236}">
                <a16:creationId xmlns:a16="http://schemas.microsoft.com/office/drawing/2014/main" id="{6AF901B8-728F-214F-9D0C-EACF33B59EE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8625" y="1028733"/>
            <a:ext cx="2776081" cy="4869160"/>
          </a:xfrm>
          <a:prstGeom prst="rect">
            <a:avLst/>
          </a:prstGeom>
        </p:spPr>
      </p:pic>
      <p:sp>
        <p:nvSpPr>
          <p:cNvPr id="3" name="Content Placeholder 2">
            <a:extLst>
              <a:ext uri="{FF2B5EF4-FFF2-40B4-BE49-F238E27FC236}">
                <a16:creationId xmlns:a16="http://schemas.microsoft.com/office/drawing/2014/main" id="{E4182333-D133-D240-ABA5-4D34408B3C56}"/>
              </a:ext>
            </a:extLst>
          </p:cNvPr>
          <p:cNvSpPr>
            <a:spLocks noGrp="1"/>
          </p:cNvSpPr>
          <p:nvPr>
            <p:ph sz="half" idx="2"/>
          </p:nvPr>
        </p:nvSpPr>
        <p:spPr>
          <a:xfrm>
            <a:off x="3023659" y="1028734"/>
            <a:ext cx="5376597" cy="5952661"/>
          </a:xfrm>
        </p:spPr>
        <p:txBody>
          <a:bodyPr/>
          <a:lstStyle/>
          <a:p>
            <a:r>
              <a:rPr lang="en-GB" sz="1867" b="1" dirty="0"/>
              <a:t>The Ad: </a:t>
            </a:r>
            <a:r>
              <a:rPr lang="en-GB" sz="1867" dirty="0"/>
              <a:t>"Whose child is it? Are you really the father? The curious, suspicious or disbelieving who just want peace of mind can now conduct paternity checks in the comfort of their own home. Do-it-yourself DNA tests are now available in Britain.”</a:t>
            </a:r>
          </a:p>
          <a:p>
            <a:r>
              <a:rPr lang="en-GB" sz="1867" b="1" dirty="0"/>
              <a:t>The Chair of Commons Health Select Committee</a:t>
            </a:r>
            <a:r>
              <a:rPr lang="en-GB" sz="1867" dirty="0"/>
              <a:t>: "I hope the Government will find some way to block the activities of this agency and other agencies undertaking similar testing. … I want to see it stopped. Clearly there is a huge gap in law here where there is no provision in respect of non-medical use of DNA.”</a:t>
            </a:r>
          </a:p>
          <a:p>
            <a:r>
              <a:rPr lang="en-GB" sz="1867" b="1" dirty="0"/>
              <a:t>The ‘DNA Testing Agency’: </a:t>
            </a:r>
            <a:r>
              <a:rPr lang="en-GB" sz="1867" dirty="0"/>
              <a:t>"They [critics and the government] are defending the position where they are controlling the tests in this country. We are giving people the opportunity to do private testing. There is nothing deceitful or underhand about it."</a:t>
            </a:r>
          </a:p>
          <a:p>
            <a:br>
              <a:rPr lang="en-GB" sz="1867" dirty="0"/>
            </a:br>
            <a:r>
              <a:rPr lang="en-GB" sz="1867" dirty="0">
                <a:hlinkClick r:id="rId4"/>
              </a:rPr>
              <a:t>http://news.bbc.co.uk/1/hi/health/131744.stm</a:t>
            </a:r>
            <a:r>
              <a:rPr lang="en-GB" sz="1867" dirty="0"/>
              <a:t> 1998</a:t>
            </a:r>
          </a:p>
          <a:p>
            <a:endParaRPr lang="en-GB" sz="1867" dirty="0"/>
          </a:p>
        </p:txBody>
      </p:sp>
    </p:spTree>
    <p:extLst>
      <p:ext uri="{BB962C8B-B14F-4D97-AF65-F5344CB8AC3E}">
        <p14:creationId xmlns:p14="http://schemas.microsoft.com/office/powerpoint/2010/main" val="1211033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0B8D0DF-70E4-0FF5-E6E2-87FC5F23A0DD}"/>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60753338-30A5-0A88-CF27-31ACD921F981}"/>
              </a:ext>
            </a:extLst>
          </p:cNvPr>
          <p:cNvSpPr>
            <a:spLocks noGrp="1"/>
          </p:cNvSpPr>
          <p:nvPr>
            <p:ph type="sldNum" sz="quarter" idx="11"/>
          </p:nvPr>
        </p:nvSpPr>
        <p:spPr/>
        <p:txBody>
          <a:bodyPr/>
          <a:lstStyle/>
          <a:p>
            <a:fld id="{E8F1A65C-595C-4736-BF40-F7D31E789466}" type="slidenum">
              <a:rPr lang="en-GB" smtClean="0"/>
              <a:pPr/>
              <a:t>16</a:t>
            </a:fld>
            <a:endParaRPr lang="en-GB" dirty="0"/>
          </a:p>
        </p:txBody>
      </p:sp>
      <p:pic>
        <p:nvPicPr>
          <p:cNvPr id="13" name="Picture 12" descr="A close-up of a brochure&#10;&#10;AI-generated content may be incorrect.">
            <a:extLst>
              <a:ext uri="{FF2B5EF4-FFF2-40B4-BE49-F238E27FC236}">
                <a16:creationId xmlns:a16="http://schemas.microsoft.com/office/drawing/2014/main" id="{5B2552E8-99D8-D287-BED2-03B8D1AAAE5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966016" y="1568643"/>
            <a:ext cx="7936424" cy="4848468"/>
          </a:xfrm>
          <a:prstGeom prst="rect">
            <a:avLst/>
          </a:prstGeom>
          <a:ln w="28575">
            <a:solidFill>
              <a:schemeClr val="accent1"/>
            </a:solidFill>
          </a:ln>
        </p:spPr>
      </p:pic>
      <p:pic>
        <p:nvPicPr>
          <p:cNvPr id="1030" name="Picture 6" descr="Sinners? Scroungers? Saints?: Unmarried Motherhood in Twentieth-Century  England: 9780199681983: Thane, Pat, Evans, Tanya: Books - Amazon.com">
            <a:extLst>
              <a:ext uri="{FF2B5EF4-FFF2-40B4-BE49-F238E27FC236}">
                <a16:creationId xmlns:a16="http://schemas.microsoft.com/office/drawing/2014/main" id="{35D1D0A2-0D34-D983-C839-CAB71B7AD212}"/>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3582" y="1568643"/>
            <a:ext cx="3178656" cy="4586438"/>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7652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4840D-3DB8-7443-1F84-5113FA34F9CD}"/>
              </a:ext>
            </a:extLst>
          </p:cNvPr>
          <p:cNvSpPr>
            <a:spLocks noGrp="1"/>
          </p:cNvSpPr>
          <p:nvPr>
            <p:ph type="title"/>
          </p:nvPr>
        </p:nvSpPr>
        <p:spPr/>
        <p:txBody>
          <a:bodyPr/>
          <a:lstStyle/>
          <a:p>
            <a:r>
              <a:rPr lang="en-GB" dirty="0"/>
              <a:t>What constituted a family in Thatcher’s Britain?</a:t>
            </a:r>
          </a:p>
        </p:txBody>
      </p:sp>
      <p:sp>
        <p:nvSpPr>
          <p:cNvPr id="4" name="Slide Number Placeholder 3">
            <a:extLst>
              <a:ext uri="{FF2B5EF4-FFF2-40B4-BE49-F238E27FC236}">
                <a16:creationId xmlns:a16="http://schemas.microsoft.com/office/drawing/2014/main" id="{804D775B-1489-D895-D108-88B844215B81}"/>
              </a:ext>
            </a:extLst>
          </p:cNvPr>
          <p:cNvSpPr>
            <a:spLocks noGrp="1"/>
          </p:cNvSpPr>
          <p:nvPr>
            <p:ph type="sldNum" sz="quarter" idx="11"/>
          </p:nvPr>
        </p:nvSpPr>
        <p:spPr/>
        <p:txBody>
          <a:bodyPr/>
          <a:lstStyle/>
          <a:p>
            <a:fld id="{E8F1A65C-595C-4736-BF40-F7D31E789466}" type="slidenum">
              <a:rPr lang="en-GB" smtClean="0"/>
              <a:pPr/>
              <a:t>2</a:t>
            </a:fld>
            <a:endParaRPr lang="en-GB" dirty="0"/>
          </a:p>
        </p:txBody>
      </p:sp>
      <p:sp>
        <p:nvSpPr>
          <p:cNvPr id="5" name="Text Placeholder 4">
            <a:extLst>
              <a:ext uri="{FF2B5EF4-FFF2-40B4-BE49-F238E27FC236}">
                <a16:creationId xmlns:a16="http://schemas.microsoft.com/office/drawing/2014/main" id="{82F24A74-D90B-A086-C4F7-D69FBFFACB54}"/>
              </a:ext>
            </a:extLst>
          </p:cNvPr>
          <p:cNvSpPr>
            <a:spLocks noGrp="1"/>
          </p:cNvSpPr>
          <p:nvPr>
            <p:ph type="body" sz="quarter" idx="12"/>
          </p:nvPr>
        </p:nvSpPr>
        <p:spPr/>
        <p:txBody>
          <a:bodyPr/>
          <a:lstStyle/>
          <a:p>
            <a:r>
              <a:rPr lang="en-GB" dirty="0"/>
              <a:t>(and for whom?)</a:t>
            </a:r>
          </a:p>
        </p:txBody>
      </p:sp>
      <p:sp>
        <p:nvSpPr>
          <p:cNvPr id="6" name="Content Placeholder 5">
            <a:extLst>
              <a:ext uri="{FF2B5EF4-FFF2-40B4-BE49-F238E27FC236}">
                <a16:creationId xmlns:a16="http://schemas.microsoft.com/office/drawing/2014/main" id="{E66AE473-3CE4-BDC9-578A-BA2E724382C1}"/>
              </a:ext>
            </a:extLst>
          </p:cNvPr>
          <p:cNvSpPr>
            <a:spLocks noGrp="1"/>
          </p:cNvSpPr>
          <p:nvPr>
            <p:ph sz="quarter" idx="17"/>
          </p:nvPr>
        </p:nvSpPr>
        <p:spPr>
          <a:xfrm>
            <a:off x="503035" y="1893190"/>
            <a:ext cx="3721538" cy="4802884"/>
          </a:xfrm>
        </p:spPr>
        <p:txBody>
          <a:bodyPr/>
          <a:lstStyle/>
          <a:p>
            <a:r>
              <a:rPr lang="en-GB" dirty="0"/>
              <a:t>Based on policies and practices in family reunification:</a:t>
            </a:r>
          </a:p>
          <a:p>
            <a:r>
              <a:rPr lang="en-GB" dirty="0"/>
              <a:t>There must be a legally settled parent-sponsor.</a:t>
            </a:r>
          </a:p>
          <a:p>
            <a:r>
              <a:rPr lang="en-GB" dirty="0"/>
              <a:t>Parenting units may include no more than two (heterosexual) legally married persons.</a:t>
            </a:r>
          </a:p>
          <a:p>
            <a:r>
              <a:rPr lang="en-GB" dirty="0"/>
              <a:t>Children must be the biological offspring of their sponsoring parent, and must (pre-DNA fingerprinting) have been born to them in marriage.</a:t>
            </a:r>
          </a:p>
          <a:p>
            <a:r>
              <a:rPr lang="en-GB" dirty="0"/>
              <a:t>Children must be financially dependent on sponsoring parent.</a:t>
            </a:r>
          </a:p>
          <a:p>
            <a:r>
              <a:rPr lang="en-GB" dirty="0"/>
              <a:t>‘Family’ does not include siblings, cousins, grandparents, or children who are not biologically related to the sponsoring parent.</a:t>
            </a:r>
          </a:p>
          <a:p>
            <a:endParaRPr lang="en-GB" dirty="0"/>
          </a:p>
        </p:txBody>
      </p:sp>
      <p:sp>
        <p:nvSpPr>
          <p:cNvPr id="7" name="Text Placeholder 6">
            <a:extLst>
              <a:ext uri="{FF2B5EF4-FFF2-40B4-BE49-F238E27FC236}">
                <a16:creationId xmlns:a16="http://schemas.microsoft.com/office/drawing/2014/main" id="{2E5F2B96-A14F-608C-47B5-E8FC9407BFFA}"/>
              </a:ext>
            </a:extLst>
          </p:cNvPr>
          <p:cNvSpPr>
            <a:spLocks noGrp="1"/>
          </p:cNvSpPr>
          <p:nvPr>
            <p:ph type="body" sz="quarter" idx="14"/>
          </p:nvPr>
        </p:nvSpPr>
        <p:spPr>
          <a:xfrm>
            <a:off x="503035" y="1387565"/>
            <a:ext cx="3721538" cy="508000"/>
          </a:xfrm>
        </p:spPr>
        <p:txBody>
          <a:bodyPr/>
          <a:lstStyle/>
          <a:p>
            <a:r>
              <a:rPr lang="en-GB" dirty="0"/>
              <a:t>For racialised migrants</a:t>
            </a:r>
          </a:p>
        </p:txBody>
      </p:sp>
      <p:sp>
        <p:nvSpPr>
          <p:cNvPr id="8" name="Content Placeholder 7">
            <a:extLst>
              <a:ext uri="{FF2B5EF4-FFF2-40B4-BE49-F238E27FC236}">
                <a16:creationId xmlns:a16="http://schemas.microsoft.com/office/drawing/2014/main" id="{76E10978-0931-49B3-BC53-D87AC82EFFDD}"/>
              </a:ext>
            </a:extLst>
          </p:cNvPr>
          <p:cNvSpPr>
            <a:spLocks noGrp="1"/>
          </p:cNvSpPr>
          <p:nvPr>
            <p:ph sz="quarter" idx="18"/>
          </p:nvPr>
        </p:nvSpPr>
        <p:spPr>
          <a:xfrm>
            <a:off x="4533462" y="1836242"/>
            <a:ext cx="3721538" cy="4340687"/>
          </a:xfrm>
        </p:spPr>
        <p:txBody>
          <a:bodyPr/>
          <a:lstStyle/>
          <a:p>
            <a:r>
              <a:rPr lang="en-GB" dirty="0"/>
              <a:t>Based on policies in affiliation and support cases:</a:t>
            </a:r>
          </a:p>
          <a:p>
            <a:r>
              <a:rPr lang="en-GB" dirty="0"/>
              <a:t>Families include a heterosexual adult couple (at least one of whom, ideally male, is in work) and their progeny, including socially-parented adopted children.</a:t>
            </a:r>
          </a:p>
          <a:p>
            <a:r>
              <a:rPr lang="en-GB" dirty="0"/>
              <a:t>Husbands are legal parents of all children born within a marriage unless they can prove incapability beyond a reasonable doubt.</a:t>
            </a:r>
          </a:p>
          <a:p>
            <a:r>
              <a:rPr lang="en-GB" dirty="0"/>
              <a:t>Unmarried biological donors are </a:t>
            </a:r>
            <a:r>
              <a:rPr lang="en-GB" dirty="0" err="1"/>
              <a:t>responsibilized</a:t>
            </a:r>
            <a:r>
              <a:rPr lang="en-GB" dirty="0"/>
              <a:t> as ‘parents’ to the children if those children are supported by the state.</a:t>
            </a:r>
          </a:p>
          <a:p>
            <a:r>
              <a:rPr lang="en-GB" dirty="0"/>
              <a:t>‘Parents’ are financially responsible for their children until age of 18 (or end of formal education).</a:t>
            </a:r>
          </a:p>
          <a:p>
            <a:endParaRPr lang="en-GB" dirty="0"/>
          </a:p>
        </p:txBody>
      </p:sp>
      <p:sp>
        <p:nvSpPr>
          <p:cNvPr id="9" name="Text Placeholder 8">
            <a:extLst>
              <a:ext uri="{FF2B5EF4-FFF2-40B4-BE49-F238E27FC236}">
                <a16:creationId xmlns:a16="http://schemas.microsoft.com/office/drawing/2014/main" id="{C71349D2-D04B-ADF4-263B-97B309B1BC0A}"/>
              </a:ext>
            </a:extLst>
          </p:cNvPr>
          <p:cNvSpPr>
            <a:spLocks noGrp="1"/>
          </p:cNvSpPr>
          <p:nvPr>
            <p:ph type="body" sz="quarter" idx="16"/>
          </p:nvPr>
        </p:nvSpPr>
        <p:spPr>
          <a:xfrm>
            <a:off x="4533462" y="1387565"/>
            <a:ext cx="3721538" cy="508000"/>
          </a:xfrm>
        </p:spPr>
        <p:txBody>
          <a:bodyPr/>
          <a:lstStyle/>
          <a:p>
            <a:r>
              <a:rPr lang="en-GB" dirty="0"/>
              <a:t>For territorial British citizens</a:t>
            </a:r>
          </a:p>
        </p:txBody>
      </p:sp>
      <p:pic>
        <p:nvPicPr>
          <p:cNvPr id="1026" name="Picture 2" descr="Margaret Thatcher's funeral: Grieving Mark and Carol fly in from Barbados  and Switzerland | Daily Mail Online">
            <a:extLst>
              <a:ext uri="{FF2B5EF4-FFF2-40B4-BE49-F238E27FC236}">
                <a16:creationId xmlns:a16="http://schemas.microsoft.com/office/drawing/2014/main" id="{1F0E6CD2-8EF7-E54E-1656-534C261E7FE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255000" y="1836242"/>
            <a:ext cx="3865492" cy="32740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9836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402C2-47E6-A62C-DFB5-E8EBAD93456C}"/>
              </a:ext>
            </a:extLst>
          </p:cNvPr>
          <p:cNvSpPr>
            <a:spLocks noGrp="1"/>
          </p:cNvSpPr>
          <p:nvPr>
            <p:ph type="title"/>
          </p:nvPr>
        </p:nvSpPr>
        <p:spPr>
          <a:xfrm>
            <a:off x="214412" y="111423"/>
            <a:ext cx="7841417" cy="512927"/>
          </a:xfrm>
        </p:spPr>
        <p:txBody>
          <a:bodyPr/>
          <a:lstStyle/>
          <a:p>
            <a:r>
              <a:rPr lang="en-GB" dirty="0"/>
              <a:t>Identity and Parenthood in an age of certainty</a:t>
            </a:r>
          </a:p>
        </p:txBody>
      </p:sp>
      <p:sp>
        <p:nvSpPr>
          <p:cNvPr id="4" name="Slide Number Placeholder 3">
            <a:extLst>
              <a:ext uri="{FF2B5EF4-FFF2-40B4-BE49-F238E27FC236}">
                <a16:creationId xmlns:a16="http://schemas.microsoft.com/office/drawing/2014/main" id="{399A7AD1-312C-6702-7724-5A088F7C8C29}"/>
              </a:ext>
            </a:extLst>
          </p:cNvPr>
          <p:cNvSpPr>
            <a:spLocks noGrp="1"/>
          </p:cNvSpPr>
          <p:nvPr>
            <p:ph type="sldNum" sz="quarter" idx="11"/>
          </p:nvPr>
        </p:nvSpPr>
        <p:spPr/>
        <p:txBody>
          <a:bodyPr/>
          <a:lstStyle/>
          <a:p>
            <a:fld id="{E8F1A65C-595C-4736-BF40-F7D31E789466}" type="slidenum">
              <a:rPr lang="en-GB" smtClean="0"/>
              <a:pPr/>
              <a:t>3</a:t>
            </a:fld>
            <a:endParaRPr lang="en-GB" dirty="0"/>
          </a:p>
        </p:txBody>
      </p:sp>
      <p:sp>
        <p:nvSpPr>
          <p:cNvPr id="7" name="Text Placeholder 6">
            <a:extLst>
              <a:ext uri="{FF2B5EF4-FFF2-40B4-BE49-F238E27FC236}">
                <a16:creationId xmlns:a16="http://schemas.microsoft.com/office/drawing/2014/main" id="{F7A24FB4-26FC-A209-6F39-51CBB304D859}"/>
              </a:ext>
            </a:extLst>
          </p:cNvPr>
          <p:cNvSpPr>
            <a:spLocks noGrp="1"/>
          </p:cNvSpPr>
          <p:nvPr>
            <p:ph type="body" sz="quarter" idx="12"/>
          </p:nvPr>
        </p:nvSpPr>
        <p:spPr>
          <a:xfrm>
            <a:off x="215167" y="608680"/>
            <a:ext cx="7840662" cy="508000"/>
          </a:xfrm>
        </p:spPr>
        <p:txBody>
          <a:bodyPr/>
          <a:lstStyle/>
          <a:p>
            <a:r>
              <a:rPr lang="en-GB" dirty="0"/>
              <a:t>The legal framework in Britain before 1991</a:t>
            </a:r>
          </a:p>
          <a:p>
            <a:endParaRPr lang="en-GB" dirty="0"/>
          </a:p>
        </p:txBody>
      </p:sp>
      <p:sp>
        <p:nvSpPr>
          <p:cNvPr id="6" name="Text Placeholder 5">
            <a:extLst>
              <a:ext uri="{FF2B5EF4-FFF2-40B4-BE49-F238E27FC236}">
                <a16:creationId xmlns:a16="http://schemas.microsoft.com/office/drawing/2014/main" id="{76D098A3-6616-DBAA-7376-6913908DE746}"/>
              </a:ext>
            </a:extLst>
          </p:cNvPr>
          <p:cNvSpPr>
            <a:spLocks noGrp="1"/>
          </p:cNvSpPr>
          <p:nvPr>
            <p:ph sz="quarter" idx="17"/>
          </p:nvPr>
        </p:nvSpPr>
        <p:spPr>
          <a:xfrm>
            <a:off x="4360270" y="1568787"/>
            <a:ext cx="5573486" cy="5184746"/>
          </a:xfrm>
        </p:spPr>
        <p:txBody>
          <a:bodyPr/>
          <a:lstStyle/>
          <a:p>
            <a:r>
              <a:rPr lang="en-GB" b="1" dirty="0"/>
              <a:t>Filius nullius  and ‘mater semper </a:t>
            </a:r>
            <a:r>
              <a:rPr lang="en-GB" b="1" dirty="0" err="1"/>
              <a:t>certa</a:t>
            </a:r>
            <a:r>
              <a:rPr lang="en-GB" b="1" dirty="0"/>
              <a:t> </a:t>
            </a:r>
            <a:r>
              <a:rPr lang="en-GB" b="1" dirty="0" err="1"/>
              <a:t>est</a:t>
            </a:r>
            <a:r>
              <a:rPr lang="en-GB" b="1" dirty="0"/>
              <a:t>’</a:t>
            </a:r>
            <a:r>
              <a:rPr lang="en-GB" dirty="0"/>
              <a:t>: paternal ‘custody and control’ the protected norm except in cases of ‘bastardy’ – ‘fathers’ rights negated the possibility of mothers’ rights’ (de </a:t>
            </a:r>
            <a:r>
              <a:rPr lang="en-GB" dirty="0" err="1"/>
              <a:t>Manneville</a:t>
            </a:r>
            <a:r>
              <a:rPr lang="en-GB" dirty="0"/>
              <a:t> vs de </a:t>
            </a:r>
            <a:r>
              <a:rPr lang="en-GB" dirty="0" err="1"/>
              <a:t>Mannville</a:t>
            </a:r>
            <a:r>
              <a:rPr lang="en-GB" dirty="0"/>
              <a:t>, 1804).</a:t>
            </a:r>
          </a:p>
          <a:p>
            <a:r>
              <a:rPr lang="en-GB" b="1" dirty="0"/>
              <a:t>1834 New Poor Law strips paupers of key parental rights</a:t>
            </a:r>
            <a:r>
              <a:rPr lang="en-GB" dirty="0"/>
              <a:t>, fearing ‘hereditary pauperism’ and enabling state ‘custody and control’ that also subordinated (poor) children’s welfare to welfare of the state. ‘Bastardy Clause’ de facto dilutes responsibility of fathers to illegitimate children</a:t>
            </a:r>
          </a:p>
          <a:p>
            <a:r>
              <a:rPr lang="en-GB" b="1" dirty="0"/>
              <a:t>Late 19</a:t>
            </a:r>
            <a:r>
              <a:rPr lang="en-GB" b="1" baseline="30000" dirty="0"/>
              <a:t>th</a:t>
            </a:r>
            <a:r>
              <a:rPr lang="en-GB" b="1" dirty="0"/>
              <a:t> and early 20</a:t>
            </a:r>
            <a:r>
              <a:rPr lang="en-GB" b="1" baseline="30000" dirty="0"/>
              <a:t>th</a:t>
            </a:r>
            <a:r>
              <a:rPr lang="en-GB" b="1" dirty="0"/>
              <a:t> c. guardianship laws </a:t>
            </a:r>
            <a:r>
              <a:rPr lang="en-GB" dirty="0"/>
              <a:t>create a </a:t>
            </a:r>
            <a:r>
              <a:rPr lang="en-GB" b="1" dirty="0"/>
              <a:t>judicial duty to child welfare</a:t>
            </a:r>
            <a:r>
              <a:rPr lang="en-GB" dirty="0"/>
              <a:t>).</a:t>
            </a:r>
          </a:p>
          <a:p>
            <a:r>
              <a:rPr lang="en-GB" b="1" dirty="0"/>
              <a:t>1973</a:t>
            </a:r>
            <a:r>
              <a:rPr lang="en-GB" dirty="0"/>
              <a:t> Parental equality in matters of custody and control finally established.</a:t>
            </a:r>
          </a:p>
          <a:p>
            <a:r>
              <a:rPr lang="en-GB" b="1" dirty="0"/>
              <a:t>1987</a:t>
            </a:r>
            <a:r>
              <a:rPr lang="en-GB" dirty="0"/>
              <a:t> legal equalisation of ‘legitimate’ and ‘illegitimate’ (citizen) children (but not  completely for citizenship purposes until 2025)</a:t>
            </a:r>
          </a:p>
          <a:p>
            <a:r>
              <a:rPr lang="en-GB" b="1" dirty="0"/>
              <a:t>1990</a:t>
            </a:r>
            <a:r>
              <a:rPr lang="en-GB" dirty="0"/>
              <a:t> Social  Security Act enables DSS to claw income support costs back from non-resident parent</a:t>
            </a:r>
          </a:p>
          <a:p>
            <a:r>
              <a:rPr lang="en-GB" b="1" dirty="0"/>
              <a:t>1991</a:t>
            </a:r>
            <a:r>
              <a:rPr lang="en-GB" dirty="0"/>
              <a:t> Child Support Act establishes Child Support Agency </a:t>
            </a:r>
          </a:p>
          <a:p>
            <a:endParaRPr lang="en-GB" dirty="0"/>
          </a:p>
          <a:p>
            <a:endParaRPr lang="en-GB" dirty="0"/>
          </a:p>
          <a:p>
            <a:r>
              <a:rPr lang="en-GB" dirty="0"/>
              <a:t>     </a:t>
            </a:r>
          </a:p>
          <a:p>
            <a:endParaRPr lang="en-GB" dirty="0"/>
          </a:p>
          <a:p>
            <a:endParaRPr lang="en-GB" dirty="0"/>
          </a:p>
        </p:txBody>
      </p:sp>
      <p:sp>
        <p:nvSpPr>
          <p:cNvPr id="8" name="Text Placeholder 7">
            <a:extLst>
              <a:ext uri="{FF2B5EF4-FFF2-40B4-BE49-F238E27FC236}">
                <a16:creationId xmlns:a16="http://schemas.microsoft.com/office/drawing/2014/main" id="{635B67EE-A1F1-6211-18B4-2563A9A1FA97}"/>
              </a:ext>
            </a:extLst>
          </p:cNvPr>
          <p:cNvSpPr>
            <a:spLocks noGrp="1"/>
          </p:cNvSpPr>
          <p:nvPr>
            <p:ph type="body" sz="quarter" idx="14"/>
          </p:nvPr>
        </p:nvSpPr>
        <p:spPr>
          <a:xfrm>
            <a:off x="129541" y="1076457"/>
            <a:ext cx="3716902" cy="312102"/>
          </a:xfrm>
        </p:spPr>
        <p:txBody>
          <a:bodyPr/>
          <a:lstStyle/>
          <a:p>
            <a:r>
              <a:rPr lang="en-GB" dirty="0"/>
              <a:t>Parenthood and Citizenship</a:t>
            </a:r>
          </a:p>
        </p:txBody>
      </p:sp>
      <p:sp>
        <p:nvSpPr>
          <p:cNvPr id="10" name="Content Placeholder 9">
            <a:extLst>
              <a:ext uri="{FF2B5EF4-FFF2-40B4-BE49-F238E27FC236}">
                <a16:creationId xmlns:a16="http://schemas.microsoft.com/office/drawing/2014/main" id="{020818A2-4C00-D1F6-1028-9FC800C1CD26}"/>
              </a:ext>
            </a:extLst>
          </p:cNvPr>
          <p:cNvSpPr>
            <a:spLocks noGrp="1"/>
          </p:cNvSpPr>
          <p:nvPr>
            <p:ph sz="quarter" idx="18"/>
          </p:nvPr>
        </p:nvSpPr>
        <p:spPr>
          <a:xfrm>
            <a:off x="102869" y="1568787"/>
            <a:ext cx="4257401" cy="5433813"/>
          </a:xfrm>
        </p:spPr>
        <p:txBody>
          <a:bodyPr/>
          <a:lstStyle/>
          <a:p>
            <a:r>
              <a:rPr lang="en-GB" b="1" dirty="0"/>
              <a:t>Pre-1914 Nationality descends to infants from fathers </a:t>
            </a:r>
            <a:r>
              <a:rPr lang="en-GB" dirty="0"/>
              <a:t>in the case of marriage, and from mothers only in the absence of marriage. </a:t>
            </a:r>
            <a:r>
              <a:rPr lang="en-GB" b="1" dirty="0"/>
              <a:t>Children born in British Isles treated </a:t>
            </a:r>
            <a:r>
              <a:rPr lang="en-GB" b="1" i="1" dirty="0"/>
              <a:t>jus soli.</a:t>
            </a:r>
          </a:p>
          <a:p>
            <a:r>
              <a:rPr lang="en-GB" b="1" dirty="0"/>
              <a:t>1914-22</a:t>
            </a:r>
            <a:r>
              <a:rPr lang="en-GB" dirty="0"/>
              <a:t> Transmission of subject status along </a:t>
            </a:r>
            <a:r>
              <a:rPr lang="en-GB" b="1" dirty="0"/>
              <a:t>legitimate male </a:t>
            </a:r>
            <a:r>
              <a:rPr lang="en-GB" dirty="0"/>
              <a:t>line for Britons born overseas</a:t>
            </a:r>
          </a:p>
          <a:p>
            <a:r>
              <a:rPr lang="en-GB" b="1" dirty="0"/>
              <a:t>1948-1981 Gradual development of UK citizenship </a:t>
            </a:r>
            <a:r>
              <a:rPr lang="en-GB" dirty="0"/>
              <a:t>linked inheritance of citizenship </a:t>
            </a:r>
            <a:r>
              <a:rPr lang="en-GB" i="1" dirty="0"/>
              <a:t>from legitimate fathers </a:t>
            </a:r>
            <a:r>
              <a:rPr lang="en-GB" dirty="0"/>
              <a:t>with marriage; and right of abode with financial provision. </a:t>
            </a:r>
          </a:p>
          <a:p>
            <a:r>
              <a:rPr lang="en-GB" b="1" dirty="0"/>
              <a:t>1981</a:t>
            </a:r>
            <a:r>
              <a:rPr lang="en-GB" dirty="0"/>
              <a:t> British mothers gain right to pass on nationality to children born overseas </a:t>
            </a:r>
          </a:p>
          <a:p>
            <a:r>
              <a:rPr lang="en-GB" b="1" dirty="0"/>
              <a:t>1981</a:t>
            </a:r>
            <a:r>
              <a:rPr lang="en-GB" dirty="0"/>
              <a:t> ‘Fatherhood’ for transmission of nationality assigned to the husband of the mother at the time of child’s birth. </a:t>
            </a:r>
            <a:endParaRPr lang="en-GB" i="1" dirty="0"/>
          </a:p>
          <a:p>
            <a:r>
              <a:rPr lang="en-GB" b="1" dirty="0"/>
              <a:t>1983</a:t>
            </a:r>
            <a:r>
              <a:rPr lang="en-GB" i="1" dirty="0"/>
              <a:t> Jus soli </a:t>
            </a:r>
            <a:r>
              <a:rPr lang="en-GB" dirty="0"/>
              <a:t>replaced by </a:t>
            </a:r>
            <a:r>
              <a:rPr lang="en-GB" i="1" dirty="0"/>
              <a:t>jus sanguinis</a:t>
            </a:r>
          </a:p>
          <a:p>
            <a:r>
              <a:rPr lang="en-GB" b="1" dirty="0"/>
              <a:t>Only in 21</a:t>
            </a:r>
            <a:r>
              <a:rPr lang="en-GB" b="1" baseline="30000" dirty="0"/>
              <a:t>st</a:t>
            </a:r>
            <a:r>
              <a:rPr lang="en-GB" b="1" dirty="0"/>
              <a:t> c. </a:t>
            </a:r>
            <a:r>
              <a:rPr lang="en-GB" dirty="0"/>
              <a:t>do illegitimate children born abroad to UK fathers gain citizenship by birth </a:t>
            </a:r>
            <a:r>
              <a:rPr lang="en-GB" b="1" dirty="0"/>
              <a:t>if</a:t>
            </a:r>
            <a:r>
              <a:rPr lang="en-GB" dirty="0"/>
              <a:t> paternity can be proven.</a:t>
            </a:r>
          </a:p>
          <a:p>
            <a:endParaRPr lang="en-GB" dirty="0"/>
          </a:p>
          <a:p>
            <a:endParaRPr lang="en-GB" dirty="0"/>
          </a:p>
        </p:txBody>
      </p:sp>
      <p:sp>
        <p:nvSpPr>
          <p:cNvPr id="9" name="Text Placeholder 8">
            <a:extLst>
              <a:ext uri="{FF2B5EF4-FFF2-40B4-BE49-F238E27FC236}">
                <a16:creationId xmlns:a16="http://schemas.microsoft.com/office/drawing/2014/main" id="{D6DEAF39-2B7A-0491-EFE5-9261183EAFDD}"/>
              </a:ext>
            </a:extLst>
          </p:cNvPr>
          <p:cNvSpPr>
            <a:spLocks noGrp="1"/>
          </p:cNvSpPr>
          <p:nvPr>
            <p:ph type="body" sz="quarter" idx="16"/>
          </p:nvPr>
        </p:nvSpPr>
        <p:spPr>
          <a:xfrm>
            <a:off x="4480159" y="1045466"/>
            <a:ext cx="3804995" cy="282968"/>
          </a:xfrm>
        </p:spPr>
        <p:txBody>
          <a:bodyPr/>
          <a:lstStyle/>
          <a:p>
            <a:r>
              <a:rPr lang="en-GB" dirty="0"/>
              <a:t>Parenthood and ‘Custody and Control’</a:t>
            </a:r>
          </a:p>
        </p:txBody>
      </p:sp>
    </p:spTree>
    <p:extLst>
      <p:ext uri="{BB962C8B-B14F-4D97-AF65-F5344CB8AC3E}">
        <p14:creationId xmlns:p14="http://schemas.microsoft.com/office/powerpoint/2010/main" val="882892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descr="A close-up of a document&#10;&#10;AI-generated content may be incorrect.">
            <a:extLst>
              <a:ext uri="{FF2B5EF4-FFF2-40B4-BE49-F238E27FC236}">
                <a16:creationId xmlns:a16="http://schemas.microsoft.com/office/drawing/2014/main" id="{46CCE7B1-E987-4329-B80E-6DFA3AAF479E}"/>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587527" y="4311681"/>
            <a:ext cx="5674125" cy="2390972"/>
          </a:xfrm>
          <a:prstGeom prst="rect">
            <a:avLst/>
          </a:prstGeom>
        </p:spPr>
      </p:pic>
      <p:sp>
        <p:nvSpPr>
          <p:cNvPr id="2" name="Title 1">
            <a:extLst>
              <a:ext uri="{FF2B5EF4-FFF2-40B4-BE49-F238E27FC236}">
                <a16:creationId xmlns:a16="http://schemas.microsoft.com/office/drawing/2014/main" id="{BA893C46-33EE-62B1-39A2-7FC936F42306}"/>
              </a:ext>
            </a:extLst>
          </p:cNvPr>
          <p:cNvSpPr>
            <a:spLocks noGrp="1"/>
          </p:cNvSpPr>
          <p:nvPr>
            <p:ph type="title"/>
          </p:nvPr>
        </p:nvSpPr>
        <p:spPr>
          <a:xfrm>
            <a:off x="413583" y="161928"/>
            <a:ext cx="9497497" cy="622058"/>
          </a:xfrm>
        </p:spPr>
        <p:txBody>
          <a:bodyPr/>
          <a:lstStyle/>
          <a:p>
            <a:r>
              <a:rPr lang="en-GB" sz="2400" dirty="0"/>
              <a:t>Blood testing in familial law before DNA</a:t>
            </a:r>
          </a:p>
        </p:txBody>
      </p:sp>
      <p:sp>
        <p:nvSpPr>
          <p:cNvPr id="3" name="Content Placeholder 2">
            <a:extLst>
              <a:ext uri="{FF2B5EF4-FFF2-40B4-BE49-F238E27FC236}">
                <a16:creationId xmlns:a16="http://schemas.microsoft.com/office/drawing/2014/main" id="{CA5358F3-D477-8F32-41F9-BBE219C889D7}"/>
              </a:ext>
            </a:extLst>
          </p:cNvPr>
          <p:cNvSpPr>
            <a:spLocks noGrp="1"/>
          </p:cNvSpPr>
          <p:nvPr>
            <p:ph sz="half" idx="1"/>
          </p:nvPr>
        </p:nvSpPr>
        <p:spPr>
          <a:xfrm>
            <a:off x="413582" y="831780"/>
            <a:ext cx="6075708" cy="3432107"/>
          </a:xfrm>
        </p:spPr>
        <p:txBody>
          <a:bodyPr/>
          <a:lstStyle/>
          <a:p>
            <a:r>
              <a:rPr lang="en-GB" sz="2000" b="1" dirty="0"/>
              <a:t>Family Law Reform Bill, 1969</a:t>
            </a:r>
          </a:p>
          <a:p>
            <a:r>
              <a:rPr lang="en-GB" sz="2000" dirty="0"/>
              <a:t>Gave illegitimate children the same rights of succession in intestacy as legitimate children. Part of a wider effort to reduce – for citizen children – the distinction between legitimate and illegitimate birth.</a:t>
            </a:r>
          </a:p>
          <a:p>
            <a:r>
              <a:rPr lang="en-GB" sz="2000" dirty="0"/>
              <a:t>Explicitly empowers judges in civil courts (where most family law cases are were decided) to </a:t>
            </a:r>
            <a:r>
              <a:rPr lang="en-GB" sz="2000" i="1" dirty="0"/>
              <a:t>require a blood test to determine (non)paternity</a:t>
            </a:r>
            <a:r>
              <a:rPr lang="en-GB" sz="2000" dirty="0"/>
              <a:t>.  Crucially, if a person relying on the presumption of legitimacy refused to comply with testing, the court was enabled to overturn that presumption.</a:t>
            </a:r>
          </a:p>
          <a:p>
            <a:endParaRPr lang="en-GB" sz="2000" dirty="0"/>
          </a:p>
          <a:p>
            <a:endParaRPr lang="en-GB" sz="2000" dirty="0"/>
          </a:p>
        </p:txBody>
      </p:sp>
      <p:sp>
        <p:nvSpPr>
          <p:cNvPr id="4" name="Content Placeholder 3">
            <a:extLst>
              <a:ext uri="{FF2B5EF4-FFF2-40B4-BE49-F238E27FC236}">
                <a16:creationId xmlns:a16="http://schemas.microsoft.com/office/drawing/2014/main" id="{A99CC212-3A28-AD8E-B69B-BC2B8D62ACE2}"/>
              </a:ext>
            </a:extLst>
          </p:cNvPr>
          <p:cNvSpPr>
            <a:spLocks noGrp="1"/>
          </p:cNvSpPr>
          <p:nvPr>
            <p:ph sz="half" idx="2"/>
          </p:nvPr>
        </p:nvSpPr>
        <p:spPr>
          <a:xfrm>
            <a:off x="6912076" y="252593"/>
            <a:ext cx="4990363" cy="6148207"/>
          </a:xfrm>
        </p:spPr>
        <p:txBody>
          <a:bodyPr/>
          <a:lstStyle/>
          <a:p>
            <a:r>
              <a:rPr lang="en-GB" sz="2000" b="1" dirty="0"/>
              <a:t>‘In the interests of the child’?</a:t>
            </a:r>
          </a:p>
          <a:p>
            <a:r>
              <a:rPr lang="en-GB" sz="2000" dirty="0"/>
              <a:t>‘It is true that the enforcement of a blood test in civil (generally divorce) proceedings </a:t>
            </a:r>
            <a:r>
              <a:rPr lang="en-GB" sz="2000" b="1" dirty="0"/>
              <a:t>could operated [sic] to the disadvantage of a child </a:t>
            </a:r>
            <a:r>
              <a:rPr lang="en-GB" sz="2000" dirty="0"/>
              <a:t>under sixteen (who is not able to consent or refuse) in the sense that </a:t>
            </a:r>
            <a:r>
              <a:rPr lang="en-GB" sz="2000" b="1" dirty="0"/>
              <a:t>it may provide evidence to bastardise him </a:t>
            </a:r>
            <a:r>
              <a:rPr lang="en-GB" sz="2000" dirty="0"/>
              <a:t>but equally it may have the reverse effect.</a:t>
            </a:r>
          </a:p>
          <a:p>
            <a:r>
              <a:rPr lang="en-GB" sz="2000" b="1" dirty="0"/>
              <a:t>Personally, I see no objection to this provision and indeed I approve of it</a:t>
            </a:r>
            <a:r>
              <a:rPr lang="en-GB" sz="2000" dirty="0"/>
              <a:t>. … I would regard Section 24 more important which lowers the standard of proof required for rebutting the presumption that the Law has always made that everyone is born legitimate until it is proved to the contrary.’</a:t>
            </a:r>
          </a:p>
          <a:p>
            <a:pPr algn="r"/>
            <a:endParaRPr lang="en-GB" sz="2000" dirty="0"/>
          </a:p>
          <a:p>
            <a:pPr algn="r"/>
            <a:r>
              <a:rPr lang="en-GB" sz="2000" dirty="0"/>
              <a:t>Peter Bayliss, </a:t>
            </a:r>
            <a:r>
              <a:rPr lang="en-GB" sz="2000" dirty="0" err="1"/>
              <a:t>Esq.</a:t>
            </a:r>
            <a:r>
              <a:rPr lang="en-GB" sz="2000" dirty="0"/>
              <a:t>, to P.H. Addison, MRCS, Medical </a:t>
            </a:r>
            <a:r>
              <a:rPr lang="en-GB" sz="2000" dirty="0" err="1"/>
              <a:t>Defense</a:t>
            </a:r>
            <a:r>
              <a:rPr lang="en-GB" sz="2000" dirty="0"/>
              <a:t> Union, 24 April 1969.</a:t>
            </a:r>
          </a:p>
        </p:txBody>
      </p:sp>
      <p:sp>
        <p:nvSpPr>
          <p:cNvPr id="6" name="Slide Number Placeholder 5">
            <a:extLst>
              <a:ext uri="{FF2B5EF4-FFF2-40B4-BE49-F238E27FC236}">
                <a16:creationId xmlns:a16="http://schemas.microsoft.com/office/drawing/2014/main" id="{932882BE-F661-19D4-EEC4-400CE0FA16FE}"/>
              </a:ext>
            </a:extLst>
          </p:cNvPr>
          <p:cNvSpPr>
            <a:spLocks noGrp="1"/>
          </p:cNvSpPr>
          <p:nvPr>
            <p:ph type="sldNum" sz="quarter" idx="12"/>
          </p:nvPr>
        </p:nvSpPr>
        <p:spPr/>
        <p:txBody>
          <a:bodyPr/>
          <a:lstStyle/>
          <a:p>
            <a:pPr>
              <a:defRPr/>
            </a:pPr>
            <a:fld id="{8A76B3E9-7FF0-4902-80F9-E8997D5A0E30}" type="slidenum">
              <a:rPr lang="en-GB" altLang="en-US" smtClean="0"/>
              <a:pPr>
                <a:defRPr/>
              </a:pPr>
              <a:t>4</a:t>
            </a:fld>
            <a:endParaRPr lang="en-GB" altLang="en-US"/>
          </a:p>
        </p:txBody>
      </p:sp>
      <mc:AlternateContent xmlns:mc="http://schemas.openxmlformats.org/markup-compatibility/2006" xmlns:p14="http://schemas.microsoft.com/office/powerpoint/2010/main">
        <mc:Choice Requires="p14">
          <p:contentPart p14:bwMode="auto" r:id="rId5">
            <p14:nvContentPartPr>
              <p14:cNvPr id="42" name="Ink 41">
                <a:extLst>
                  <a:ext uri="{FF2B5EF4-FFF2-40B4-BE49-F238E27FC236}">
                    <a16:creationId xmlns:a16="http://schemas.microsoft.com/office/drawing/2014/main" id="{C18C6159-F6D9-C457-7C96-D7F551B99D13}"/>
                  </a:ext>
                </a:extLst>
              </p14:cNvPr>
              <p14:cNvContentPartPr/>
              <p14:nvPr/>
            </p14:nvContentPartPr>
            <p14:xfrm>
              <a:off x="11349840" y="1108854"/>
              <a:ext cx="360" cy="360"/>
            </p14:xfrm>
          </p:contentPart>
        </mc:Choice>
        <mc:Fallback xmlns="">
          <p:pic>
            <p:nvPicPr>
              <p:cNvPr id="42" name="Ink 41">
                <a:extLst>
                  <a:ext uri="{FF2B5EF4-FFF2-40B4-BE49-F238E27FC236}">
                    <a16:creationId xmlns:a16="http://schemas.microsoft.com/office/drawing/2014/main" id="{C18C6159-F6D9-C457-7C96-D7F551B99D13}"/>
                  </a:ext>
                </a:extLst>
              </p:cNvPr>
              <p:cNvPicPr/>
              <p:nvPr/>
            </p:nvPicPr>
            <p:blipFill>
              <a:blip r:embed="rId6"/>
              <a:stretch>
                <a:fillRect/>
              </a:stretch>
            </p:blipFill>
            <p:spPr>
              <a:xfrm>
                <a:off x="11314200" y="1036854"/>
                <a:ext cx="72000" cy="144000"/>
              </a:xfrm>
              <a:prstGeom prst="rect">
                <a:avLst/>
              </a:prstGeom>
            </p:spPr>
          </p:pic>
        </mc:Fallback>
      </mc:AlternateContent>
      <p:sp>
        <p:nvSpPr>
          <p:cNvPr id="43" name="TextBox 42">
            <a:extLst>
              <a:ext uri="{FF2B5EF4-FFF2-40B4-BE49-F238E27FC236}">
                <a16:creationId xmlns:a16="http://schemas.microsoft.com/office/drawing/2014/main" id="{59929399-1647-A791-25A4-DFDE9852665A}"/>
              </a:ext>
            </a:extLst>
          </p:cNvPr>
          <p:cNvSpPr txBox="1"/>
          <p:nvPr/>
        </p:nvSpPr>
        <p:spPr>
          <a:xfrm>
            <a:off x="1524000" y="570271"/>
            <a:ext cx="914400" cy="914400"/>
          </a:xfrm>
          <a:prstGeom prst="rect">
            <a:avLst/>
          </a:prstGeom>
          <a:noFill/>
        </p:spPr>
        <p:txBody>
          <a:bodyPr wrap="none" rtlCol="0">
            <a:noAutofit/>
          </a:bodyPr>
          <a:lstStyle/>
          <a:p>
            <a:pPr algn="l">
              <a:lnSpc>
                <a:spcPct val="100000"/>
              </a:lnSpc>
              <a:spcBef>
                <a:spcPts val="0"/>
              </a:spcBef>
              <a:spcAft>
                <a:spcPts val="800"/>
              </a:spcAft>
            </a:pPr>
            <a:endParaRPr lang="en-GB" dirty="0"/>
          </a:p>
        </p:txBody>
      </p:sp>
    </p:spTree>
    <p:extLst>
      <p:ext uri="{BB962C8B-B14F-4D97-AF65-F5344CB8AC3E}">
        <p14:creationId xmlns:p14="http://schemas.microsoft.com/office/powerpoint/2010/main" val="1393507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A3E72-D50D-2822-CCE1-ACB056F8A21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D97342D-7E58-EB24-EAEF-5097CA068669}"/>
              </a:ext>
            </a:extLst>
          </p:cNvPr>
          <p:cNvSpPr>
            <a:spLocks noGrp="1"/>
          </p:cNvSpPr>
          <p:nvPr>
            <p:ph type="title"/>
          </p:nvPr>
        </p:nvSpPr>
        <p:spPr>
          <a:xfrm>
            <a:off x="120004" y="44313"/>
            <a:ext cx="11704632" cy="689577"/>
          </a:xfrm>
        </p:spPr>
        <p:txBody>
          <a:bodyPr/>
          <a:lstStyle/>
          <a:p>
            <a:r>
              <a:rPr lang="en-GB" sz="2400" dirty="0"/>
              <a:t>It’s a scientific father who knows his own son?</a:t>
            </a:r>
            <a:br>
              <a:rPr lang="en-GB" sz="2400" dirty="0"/>
            </a:br>
            <a:r>
              <a:rPr lang="en-GB" sz="2400" dirty="0"/>
              <a:t>Ambivalence towards blood tests for (white British) paternity</a:t>
            </a:r>
          </a:p>
        </p:txBody>
      </p:sp>
      <p:pic>
        <p:nvPicPr>
          <p:cNvPr id="38" name="Picture 37" descr="A newspaper article with a person holding a baby&#10;&#10;AI-generated content may be incorrect.">
            <a:extLst>
              <a:ext uri="{FF2B5EF4-FFF2-40B4-BE49-F238E27FC236}">
                <a16:creationId xmlns:a16="http://schemas.microsoft.com/office/drawing/2014/main" id="{45652FF2-BB9A-F007-79BF-3C01785A59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3534" y="982819"/>
            <a:ext cx="3847714" cy="4114800"/>
          </a:xfrm>
          <a:prstGeom prst="rect">
            <a:avLst/>
          </a:prstGeom>
          <a:solidFill>
            <a:srgbClr val="FF0000"/>
          </a:solidFill>
        </p:spPr>
      </p:pic>
      <p:sp>
        <p:nvSpPr>
          <p:cNvPr id="4" name="Footer Placeholder 3">
            <a:extLst>
              <a:ext uri="{FF2B5EF4-FFF2-40B4-BE49-F238E27FC236}">
                <a16:creationId xmlns:a16="http://schemas.microsoft.com/office/drawing/2014/main" id="{FE73C006-719E-85D1-17F4-321500F48D48}"/>
              </a:ext>
            </a:extLst>
          </p:cNvPr>
          <p:cNvSpPr>
            <a:spLocks noGrp="1"/>
          </p:cNvSpPr>
          <p:nvPr>
            <p:ph type="ftr" sz="quarter" idx="11"/>
          </p:nvPr>
        </p:nvSpPr>
        <p:spPr>
          <a:xfrm>
            <a:off x="46617" y="2789111"/>
            <a:ext cx="1244839" cy="3585800"/>
          </a:xfrm>
          <a:solidFill>
            <a:srgbClr val="FF0000"/>
          </a:solidFill>
        </p:spPr>
        <p:txBody>
          <a:bodyPr/>
          <a:lstStyle/>
          <a:p>
            <a:pPr algn="l">
              <a:lnSpc>
                <a:spcPct val="100000"/>
              </a:lnSpc>
              <a:spcBef>
                <a:spcPts val="0"/>
              </a:spcBef>
              <a:spcAft>
                <a:spcPts val="800"/>
              </a:spcAft>
            </a:pPr>
            <a:r>
              <a:rPr lang="en-GB" sz="1400" dirty="0"/>
              <a:t>‘The public has been fired with the idea that all paternity can be definitely settled with blood tests… There must be many hundreds of cases where paternity has been </a:t>
            </a:r>
            <a:r>
              <a:rPr lang="en-GB" sz="1400" b="1" dirty="0"/>
              <a:t>falsely attributed</a:t>
            </a:r>
            <a:r>
              <a:rPr lang="en-GB" sz="1400" dirty="0"/>
              <a:t>…’ </a:t>
            </a:r>
            <a:r>
              <a:rPr lang="en-GB" sz="1400" i="1" dirty="0"/>
              <a:t>Daily Mail</a:t>
            </a:r>
            <a:r>
              <a:rPr lang="en-GB" sz="1400" dirty="0"/>
              <a:t>, </a:t>
            </a:r>
            <a:r>
              <a:rPr lang="en-GB" sz="1400" b="1" dirty="0"/>
              <a:t>1938</a:t>
            </a:r>
          </a:p>
        </p:txBody>
      </p:sp>
      <p:pic>
        <p:nvPicPr>
          <p:cNvPr id="36" name="Picture 35">
            <a:extLst>
              <a:ext uri="{FF2B5EF4-FFF2-40B4-BE49-F238E27FC236}">
                <a16:creationId xmlns:a16="http://schemas.microsoft.com/office/drawing/2014/main" id="{8F46E1BD-8237-3466-CEAE-2BD8856A4EDA}"/>
              </a:ext>
            </a:extLst>
          </p:cNvPr>
          <p:cNvPicPr>
            <a:picLocks noChangeAspect="1"/>
          </p:cNvPicPr>
          <p:nvPr/>
        </p:nvPicPr>
        <p:blipFill>
          <a:blip r:embed="rId4"/>
          <a:srcRect l="-40" t="1660" r="72667" b="52802"/>
          <a:stretch/>
        </p:blipFill>
        <p:spPr>
          <a:xfrm>
            <a:off x="9181974" y="33647"/>
            <a:ext cx="2620992" cy="6479864"/>
          </a:xfrm>
          <a:prstGeom prst="rect">
            <a:avLst/>
          </a:prstGeom>
        </p:spPr>
      </p:pic>
      <p:pic>
        <p:nvPicPr>
          <p:cNvPr id="10" name="Picture 9" descr="A text on a page&#10;&#10;AI-generated content may be incorrect.">
            <a:extLst>
              <a:ext uri="{FF2B5EF4-FFF2-40B4-BE49-F238E27FC236}">
                <a16:creationId xmlns:a16="http://schemas.microsoft.com/office/drawing/2014/main" id="{9CE8D4B5-AE7D-554D-CC27-60EE90F4D5D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827242" y="882057"/>
            <a:ext cx="2300464" cy="5093886"/>
          </a:xfrm>
          <a:prstGeom prst="rect">
            <a:avLst/>
          </a:prstGeom>
        </p:spPr>
      </p:pic>
      <p:pic>
        <p:nvPicPr>
          <p:cNvPr id="12" name="Picture 11" descr="A black and white text on a newspaper&#10;&#10;AI-generated content may be incorrect.">
            <a:extLst>
              <a:ext uri="{FF2B5EF4-FFF2-40B4-BE49-F238E27FC236}">
                <a16:creationId xmlns:a16="http://schemas.microsoft.com/office/drawing/2014/main" id="{A77E64C5-9994-39F0-33FF-B138F617FFA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293184" y="1525999"/>
            <a:ext cx="2080399" cy="4349182"/>
          </a:xfrm>
          <a:prstGeom prst="rect">
            <a:avLst/>
          </a:prstGeom>
          <a:ln w="19050">
            <a:solidFill>
              <a:srgbClr val="7030A0"/>
            </a:solidFill>
          </a:ln>
        </p:spPr>
      </p:pic>
      <p:pic>
        <p:nvPicPr>
          <p:cNvPr id="8" name="Picture 7" descr="A newspaper article with text&#10;&#10;AI-generated content may be incorrect.">
            <a:extLst>
              <a:ext uri="{FF2B5EF4-FFF2-40B4-BE49-F238E27FC236}">
                <a16:creationId xmlns:a16="http://schemas.microsoft.com/office/drawing/2014/main" id="{03A7CE57-34DE-7A63-F73B-6931AB1B7BE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506745" y="3194666"/>
            <a:ext cx="5085989" cy="2618231"/>
          </a:xfrm>
          <a:prstGeom prst="rect">
            <a:avLst/>
          </a:prstGeom>
          <a:solidFill>
            <a:srgbClr val="FF0000"/>
          </a:solidFill>
        </p:spPr>
      </p:pic>
      <p:sp>
        <p:nvSpPr>
          <p:cNvPr id="42" name="TextBox 41">
            <a:extLst>
              <a:ext uri="{FF2B5EF4-FFF2-40B4-BE49-F238E27FC236}">
                <a16:creationId xmlns:a16="http://schemas.microsoft.com/office/drawing/2014/main" id="{D39A976A-BABC-5D20-432E-E9D97F97A7E7}"/>
              </a:ext>
            </a:extLst>
          </p:cNvPr>
          <p:cNvSpPr txBox="1"/>
          <p:nvPr/>
        </p:nvSpPr>
        <p:spPr>
          <a:xfrm>
            <a:off x="2272840" y="4013875"/>
            <a:ext cx="2230294" cy="979811"/>
          </a:xfrm>
          <a:prstGeom prst="rect">
            <a:avLst/>
          </a:prstGeom>
          <a:solidFill>
            <a:srgbClr val="FF0000"/>
          </a:solidFill>
        </p:spPr>
        <p:txBody>
          <a:bodyPr wrap="none" rtlCol="0">
            <a:noAutofit/>
          </a:bodyPr>
          <a:lstStyle/>
          <a:p>
            <a:pPr algn="l">
              <a:lnSpc>
                <a:spcPct val="100000"/>
              </a:lnSpc>
              <a:spcBef>
                <a:spcPts val="0"/>
              </a:spcBef>
            </a:pPr>
            <a:r>
              <a:rPr lang="en-GB" sz="1400" dirty="0"/>
              <a:t>‘Cuts out a range of </a:t>
            </a:r>
            <a:r>
              <a:rPr lang="en-GB" sz="1400" b="1" dirty="0"/>
              <a:t>wrongly</a:t>
            </a:r>
          </a:p>
          <a:p>
            <a:pPr algn="l">
              <a:lnSpc>
                <a:spcPct val="100000"/>
              </a:lnSpc>
              <a:spcBef>
                <a:spcPts val="0"/>
              </a:spcBef>
            </a:pPr>
            <a:r>
              <a:rPr lang="en-GB" sz="1400" b="1" dirty="0"/>
              <a:t>accused</a:t>
            </a:r>
            <a:r>
              <a:rPr lang="en-GB" sz="1400" dirty="0"/>
              <a:t> fathers…’ </a:t>
            </a:r>
          </a:p>
          <a:p>
            <a:pPr algn="l">
              <a:lnSpc>
                <a:spcPct val="100000"/>
              </a:lnSpc>
              <a:spcBef>
                <a:spcPts val="0"/>
              </a:spcBef>
            </a:pPr>
            <a:endParaRPr lang="en-GB" sz="1400" i="1" dirty="0"/>
          </a:p>
          <a:p>
            <a:pPr algn="r">
              <a:lnSpc>
                <a:spcPct val="100000"/>
              </a:lnSpc>
              <a:spcBef>
                <a:spcPts val="0"/>
              </a:spcBef>
            </a:pPr>
            <a:r>
              <a:rPr lang="en-GB" sz="1400" i="1" dirty="0"/>
              <a:t>Guardian</a:t>
            </a:r>
            <a:r>
              <a:rPr lang="en-GB" sz="1400" dirty="0"/>
              <a:t> </a:t>
            </a:r>
            <a:r>
              <a:rPr lang="en-GB" sz="1400" b="1" dirty="0"/>
              <a:t>1966</a:t>
            </a:r>
          </a:p>
        </p:txBody>
      </p:sp>
      <p:sp>
        <p:nvSpPr>
          <p:cNvPr id="5" name="Slide Number Placeholder 4">
            <a:extLst>
              <a:ext uri="{FF2B5EF4-FFF2-40B4-BE49-F238E27FC236}">
                <a16:creationId xmlns:a16="http://schemas.microsoft.com/office/drawing/2014/main" id="{D001EA73-8614-09DF-8D6F-AB7A1B92424E}"/>
              </a:ext>
            </a:extLst>
          </p:cNvPr>
          <p:cNvSpPr>
            <a:spLocks noGrp="1"/>
          </p:cNvSpPr>
          <p:nvPr>
            <p:ph type="sldNum" sz="quarter" idx="12"/>
          </p:nvPr>
        </p:nvSpPr>
        <p:spPr/>
        <p:txBody>
          <a:bodyPr/>
          <a:lstStyle/>
          <a:p>
            <a:fld id="{E8F1A65C-595C-4736-BF40-F7D31E789466}" type="slidenum">
              <a:rPr lang="en-GB" smtClean="0"/>
              <a:pPr/>
              <a:t>5</a:t>
            </a:fld>
            <a:endParaRPr lang="en-GB" dirty="0"/>
          </a:p>
        </p:txBody>
      </p:sp>
      <p:sp>
        <p:nvSpPr>
          <p:cNvPr id="13" name="TextBox 12">
            <a:extLst>
              <a:ext uri="{FF2B5EF4-FFF2-40B4-BE49-F238E27FC236}">
                <a16:creationId xmlns:a16="http://schemas.microsoft.com/office/drawing/2014/main" id="{5AC29BE8-D3F4-F242-B9F2-C572A80A8C70}"/>
              </a:ext>
            </a:extLst>
          </p:cNvPr>
          <p:cNvSpPr txBox="1"/>
          <p:nvPr/>
        </p:nvSpPr>
        <p:spPr>
          <a:xfrm>
            <a:off x="4827910" y="2194777"/>
            <a:ext cx="4269101" cy="427187"/>
          </a:xfrm>
          <a:prstGeom prst="rect">
            <a:avLst/>
          </a:prstGeom>
          <a:solidFill>
            <a:srgbClr val="FF0000"/>
          </a:solidFill>
        </p:spPr>
        <p:txBody>
          <a:bodyPr wrap="none" rtlCol="0">
            <a:noAutofit/>
          </a:bodyPr>
          <a:lstStyle/>
          <a:p>
            <a:pPr algn="l">
              <a:lnSpc>
                <a:spcPct val="100000"/>
              </a:lnSpc>
              <a:spcBef>
                <a:spcPts val="0"/>
              </a:spcBef>
              <a:spcAft>
                <a:spcPts val="800"/>
              </a:spcAft>
            </a:pPr>
            <a:r>
              <a:rPr lang="en-GB" dirty="0"/>
              <a:t>‘Not in the best interests of the child…’ </a:t>
            </a:r>
            <a:r>
              <a:rPr lang="en-GB" b="1" dirty="0"/>
              <a:t>1969</a:t>
            </a:r>
          </a:p>
        </p:txBody>
      </p:sp>
      <p:sp>
        <p:nvSpPr>
          <p:cNvPr id="14" name="TextBox 13">
            <a:extLst>
              <a:ext uri="{FF2B5EF4-FFF2-40B4-BE49-F238E27FC236}">
                <a16:creationId xmlns:a16="http://schemas.microsoft.com/office/drawing/2014/main" id="{11FE98C7-F419-5AB4-601D-40C048070849}"/>
              </a:ext>
            </a:extLst>
          </p:cNvPr>
          <p:cNvSpPr txBox="1"/>
          <p:nvPr/>
        </p:nvSpPr>
        <p:spPr>
          <a:xfrm>
            <a:off x="4827910" y="4972653"/>
            <a:ext cx="4554629" cy="1426558"/>
          </a:xfrm>
          <a:prstGeom prst="rect">
            <a:avLst/>
          </a:prstGeom>
          <a:solidFill>
            <a:srgbClr val="FF0000"/>
          </a:solidFill>
        </p:spPr>
        <p:txBody>
          <a:bodyPr wrap="none" rtlCol="0">
            <a:noAutofit/>
          </a:bodyPr>
          <a:lstStyle/>
          <a:p>
            <a:pPr algn="l">
              <a:lnSpc>
                <a:spcPct val="100000"/>
              </a:lnSpc>
              <a:spcBef>
                <a:spcPts val="0"/>
              </a:spcBef>
            </a:pPr>
            <a:r>
              <a:rPr lang="en-GB" dirty="0"/>
              <a:t>‘In the old days, the court had no option but to </a:t>
            </a:r>
          </a:p>
          <a:p>
            <a:pPr algn="l">
              <a:lnSpc>
                <a:spcPct val="100000"/>
              </a:lnSpc>
              <a:spcBef>
                <a:spcPts val="0"/>
              </a:spcBef>
            </a:pPr>
            <a:r>
              <a:rPr lang="en-GB" dirty="0"/>
              <a:t>rely on presumption of legitimacy. Now when it </a:t>
            </a:r>
          </a:p>
          <a:p>
            <a:pPr algn="l">
              <a:lnSpc>
                <a:spcPct val="100000"/>
              </a:lnSpc>
              <a:spcBef>
                <a:spcPts val="0"/>
              </a:spcBef>
            </a:pPr>
            <a:r>
              <a:rPr lang="en-GB" dirty="0"/>
              <a:t>had scientific tests ready a hand, it should make </a:t>
            </a:r>
          </a:p>
          <a:p>
            <a:pPr algn="l">
              <a:lnSpc>
                <a:spcPct val="100000"/>
              </a:lnSpc>
              <a:spcBef>
                <a:spcPts val="0"/>
              </a:spcBef>
            </a:pPr>
            <a:r>
              <a:rPr lang="en-GB" dirty="0"/>
              <a:t>use of them’ </a:t>
            </a:r>
          </a:p>
          <a:p>
            <a:pPr algn="r">
              <a:lnSpc>
                <a:spcPct val="100000"/>
              </a:lnSpc>
              <a:spcBef>
                <a:spcPts val="0"/>
              </a:spcBef>
            </a:pPr>
            <a:r>
              <a:rPr lang="en-GB" dirty="0"/>
              <a:t>Guardian, </a:t>
            </a:r>
            <a:r>
              <a:rPr lang="en-GB" b="1" dirty="0"/>
              <a:t>1969</a:t>
            </a:r>
          </a:p>
        </p:txBody>
      </p:sp>
      <p:sp>
        <p:nvSpPr>
          <p:cNvPr id="15" name="TextBox 14">
            <a:extLst>
              <a:ext uri="{FF2B5EF4-FFF2-40B4-BE49-F238E27FC236}">
                <a16:creationId xmlns:a16="http://schemas.microsoft.com/office/drawing/2014/main" id="{8BCA6BEE-ACCD-807A-3936-614C87136A9B}"/>
              </a:ext>
            </a:extLst>
          </p:cNvPr>
          <p:cNvSpPr txBox="1"/>
          <p:nvPr/>
        </p:nvSpPr>
        <p:spPr>
          <a:xfrm>
            <a:off x="9698636" y="3215801"/>
            <a:ext cx="2329830" cy="2261042"/>
          </a:xfrm>
          <a:prstGeom prst="rect">
            <a:avLst/>
          </a:prstGeom>
          <a:solidFill>
            <a:srgbClr val="FF0000"/>
          </a:solidFill>
        </p:spPr>
        <p:txBody>
          <a:bodyPr wrap="none" rtlCol="0">
            <a:noAutofit/>
          </a:bodyPr>
          <a:lstStyle/>
          <a:p>
            <a:pPr algn="l">
              <a:lnSpc>
                <a:spcPct val="100000"/>
              </a:lnSpc>
              <a:spcBef>
                <a:spcPts val="0"/>
              </a:spcBef>
            </a:pPr>
            <a:r>
              <a:rPr lang="en-GB" sz="1400" dirty="0"/>
              <a:t>‘It is best [for the child] </a:t>
            </a:r>
          </a:p>
          <a:p>
            <a:pPr algn="l">
              <a:lnSpc>
                <a:spcPct val="100000"/>
              </a:lnSpc>
              <a:spcBef>
                <a:spcPts val="0"/>
              </a:spcBef>
            </a:pPr>
            <a:r>
              <a:rPr lang="en-GB" sz="1400" dirty="0"/>
              <a:t>that truth will out’</a:t>
            </a:r>
          </a:p>
          <a:p>
            <a:pPr algn="l">
              <a:lnSpc>
                <a:spcPct val="100000"/>
              </a:lnSpc>
              <a:spcBef>
                <a:spcPts val="0"/>
              </a:spcBef>
            </a:pPr>
            <a:endParaRPr lang="en-GB" sz="1400" dirty="0"/>
          </a:p>
          <a:p>
            <a:pPr algn="l">
              <a:lnSpc>
                <a:spcPct val="100000"/>
              </a:lnSpc>
              <a:spcBef>
                <a:spcPts val="0"/>
              </a:spcBef>
            </a:pPr>
            <a:r>
              <a:rPr lang="en-GB" sz="1400" dirty="0"/>
              <a:t>‘When it comes to the crunch,</a:t>
            </a:r>
          </a:p>
          <a:p>
            <a:pPr algn="l">
              <a:lnSpc>
                <a:spcPct val="100000"/>
              </a:lnSpc>
              <a:spcBef>
                <a:spcPts val="0"/>
              </a:spcBef>
            </a:pPr>
            <a:r>
              <a:rPr lang="en-GB" sz="1400" dirty="0"/>
              <a:t>Justice must prevail’</a:t>
            </a:r>
          </a:p>
          <a:p>
            <a:pPr algn="l">
              <a:lnSpc>
                <a:spcPct val="100000"/>
              </a:lnSpc>
              <a:spcBef>
                <a:spcPts val="0"/>
              </a:spcBef>
            </a:pPr>
            <a:endParaRPr lang="en-GB" sz="1400" dirty="0"/>
          </a:p>
          <a:p>
            <a:pPr algn="l">
              <a:lnSpc>
                <a:spcPct val="100000"/>
              </a:lnSpc>
              <a:spcBef>
                <a:spcPts val="0"/>
              </a:spcBef>
            </a:pPr>
            <a:r>
              <a:rPr lang="en-GB" sz="1400" dirty="0"/>
              <a:t>‘Blood testing is </a:t>
            </a:r>
            <a:r>
              <a:rPr lang="en-GB" sz="1400" b="1" dirty="0"/>
              <a:t>not a sure </a:t>
            </a:r>
          </a:p>
          <a:p>
            <a:pPr algn="l">
              <a:lnSpc>
                <a:spcPct val="100000"/>
              </a:lnSpc>
              <a:spcBef>
                <a:spcPts val="0"/>
              </a:spcBef>
            </a:pPr>
            <a:r>
              <a:rPr lang="en-GB" sz="1400" b="1" dirty="0"/>
              <a:t>way of discovering parentage</a:t>
            </a:r>
            <a:r>
              <a:rPr lang="en-GB" sz="1400" dirty="0"/>
              <a:t>’</a:t>
            </a:r>
          </a:p>
          <a:p>
            <a:pPr algn="r">
              <a:lnSpc>
                <a:spcPct val="100000"/>
              </a:lnSpc>
              <a:spcBef>
                <a:spcPts val="0"/>
              </a:spcBef>
            </a:pPr>
            <a:endParaRPr lang="en-GB" sz="1400" i="1" dirty="0"/>
          </a:p>
          <a:p>
            <a:pPr algn="r">
              <a:lnSpc>
                <a:spcPct val="100000"/>
              </a:lnSpc>
              <a:spcBef>
                <a:spcPts val="0"/>
              </a:spcBef>
            </a:pPr>
            <a:r>
              <a:rPr lang="en-GB" sz="1400" i="1" dirty="0"/>
              <a:t>Daily Mail </a:t>
            </a:r>
            <a:r>
              <a:rPr lang="en-GB" sz="1400" b="1" dirty="0"/>
              <a:t>1970</a:t>
            </a:r>
          </a:p>
        </p:txBody>
      </p:sp>
      <p:sp>
        <p:nvSpPr>
          <p:cNvPr id="9" name="TextBox 8">
            <a:extLst>
              <a:ext uri="{FF2B5EF4-FFF2-40B4-BE49-F238E27FC236}">
                <a16:creationId xmlns:a16="http://schemas.microsoft.com/office/drawing/2014/main" id="{B1316EE3-6F39-2D5C-45CB-17514C78E620}"/>
              </a:ext>
            </a:extLst>
          </p:cNvPr>
          <p:cNvSpPr txBox="1"/>
          <p:nvPr/>
        </p:nvSpPr>
        <p:spPr>
          <a:xfrm>
            <a:off x="1344407" y="5776591"/>
            <a:ext cx="3554402" cy="954107"/>
          </a:xfrm>
          <a:prstGeom prst="rect">
            <a:avLst/>
          </a:prstGeom>
          <a:solidFill>
            <a:srgbClr val="FF0000"/>
          </a:solidFill>
        </p:spPr>
        <p:txBody>
          <a:bodyPr wrap="square">
            <a:sp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a:ln>
                  <a:noFill/>
                </a:ln>
                <a:solidFill>
                  <a:schemeClr val="tx1"/>
                </a:solidFill>
                <a:effectLst/>
                <a:latin typeface="+mn-lt"/>
              </a:rPr>
              <a:t>‘Serious lapses of justice may occur and bring discredit on scientific discoveries which if properly used, can save 1000 innocent men a year…’ </a:t>
            </a:r>
            <a:r>
              <a:rPr kumimoji="0" lang="en-GB" sz="1400" b="0" i="1" u="none" strike="noStrike" cap="none" normalizeH="0" baseline="0" dirty="0">
                <a:ln>
                  <a:noFill/>
                </a:ln>
                <a:solidFill>
                  <a:schemeClr val="tx1"/>
                </a:solidFill>
                <a:effectLst/>
                <a:latin typeface="+mn-lt"/>
              </a:rPr>
              <a:t>Daily Mail</a:t>
            </a:r>
            <a:r>
              <a:rPr kumimoji="0" lang="en-GB" sz="1400" b="0" i="0" u="none" strike="noStrike" cap="none" normalizeH="0" baseline="0" dirty="0">
                <a:ln>
                  <a:noFill/>
                </a:ln>
                <a:solidFill>
                  <a:schemeClr val="tx1"/>
                </a:solidFill>
                <a:effectLst/>
                <a:latin typeface="+mn-lt"/>
              </a:rPr>
              <a:t>, 13 July 1938</a:t>
            </a:r>
          </a:p>
        </p:txBody>
      </p:sp>
    </p:spTree>
    <p:extLst>
      <p:ext uri="{BB962C8B-B14F-4D97-AF65-F5344CB8AC3E}">
        <p14:creationId xmlns:p14="http://schemas.microsoft.com/office/powerpoint/2010/main" val="33123529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CF72F-BD16-6641-AF97-381507650A51}"/>
              </a:ext>
            </a:extLst>
          </p:cNvPr>
          <p:cNvSpPr>
            <a:spLocks noGrp="1"/>
          </p:cNvSpPr>
          <p:nvPr>
            <p:ph type="title"/>
          </p:nvPr>
        </p:nvSpPr>
        <p:spPr>
          <a:xfrm>
            <a:off x="3119670" y="23775"/>
            <a:ext cx="8847045" cy="1066800"/>
          </a:xfrm>
          <a:noFill/>
        </p:spPr>
        <p:txBody>
          <a:bodyPr/>
          <a:lstStyle/>
          <a:p>
            <a:r>
              <a:rPr lang="en-GB" sz="2800" dirty="0">
                <a:solidFill>
                  <a:schemeClr val="accent1">
                    <a:lumMod val="90000"/>
                    <a:lumOff val="10000"/>
                  </a:schemeClr>
                </a:solidFill>
              </a:rPr>
              <a:t>But on the borders (and for migrant bodies), biomedical innovation was common and often welcome</a:t>
            </a:r>
          </a:p>
        </p:txBody>
      </p:sp>
      <p:pic>
        <p:nvPicPr>
          <p:cNvPr id="5" name="Content Placeholder 4">
            <a:extLst>
              <a:ext uri="{FF2B5EF4-FFF2-40B4-BE49-F238E27FC236}">
                <a16:creationId xmlns:a16="http://schemas.microsoft.com/office/drawing/2014/main" id="{854408E0-CB6B-5C44-93A7-AF45741563B5}"/>
              </a:ext>
            </a:extLst>
          </p:cNvPr>
          <p:cNvPicPr>
            <a:picLocks noGrp="1" noChangeAspect="1"/>
          </p:cNvPicPr>
          <p:nvPr>
            <p:ph sz="half" idx="1"/>
          </p:nvPr>
        </p:nvPicPr>
        <p:blipFill>
          <a:blip r:embed="rId2" cstate="screen">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143339" y="68627"/>
            <a:ext cx="2784309" cy="6651411"/>
          </a:xfrm>
          <a:prstGeom prst="rect">
            <a:avLst/>
          </a:prstGeom>
          <a:ln w="38100">
            <a:solidFill>
              <a:schemeClr val="tx1"/>
            </a:solidFill>
          </a:ln>
        </p:spPr>
      </p:pic>
      <p:pic>
        <p:nvPicPr>
          <p:cNvPr id="8" name="Content Placeholder 7">
            <a:extLst>
              <a:ext uri="{FF2B5EF4-FFF2-40B4-BE49-F238E27FC236}">
                <a16:creationId xmlns:a16="http://schemas.microsoft.com/office/drawing/2014/main" id="{E7996BCE-FAB3-C749-969B-7F1AFD6CB3D1}"/>
              </a:ext>
            </a:extLst>
          </p:cNvPr>
          <p:cNvPicPr>
            <a:picLocks noGrp="1" noChangeAspect="1"/>
          </p:cNvPicPr>
          <p:nvPr>
            <p:ph sz="half" idx="2"/>
          </p:nvPr>
        </p:nvPicPr>
        <p:blipFill>
          <a:blip r:embed="rId4" cstate="screen">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7440150" y="1414626"/>
            <a:ext cx="4640964" cy="4320103"/>
          </a:xfrm>
          <a:prstGeom prst="rect">
            <a:avLst/>
          </a:prstGeom>
        </p:spPr>
      </p:pic>
      <p:pic>
        <p:nvPicPr>
          <p:cNvPr id="6" name="Picture 5">
            <a:extLst>
              <a:ext uri="{FF2B5EF4-FFF2-40B4-BE49-F238E27FC236}">
                <a16:creationId xmlns:a16="http://schemas.microsoft.com/office/drawing/2014/main" id="{F134CAFF-878C-3D47-AB67-D38975B60523}"/>
              </a:ext>
            </a:extLst>
          </p:cNvPr>
          <p:cNvPicPr>
            <a:picLocks noChangeAspect="1"/>
          </p:cNvPicPr>
          <p:nvPr/>
        </p:nvPicPr>
        <p:blipFill>
          <a:blip r:embed="rId6" cstate="screen">
            <a:extLst>
              <a:ext uri="{BEBA8EAE-BF5A-486C-A8C5-ECC9F3942E4B}">
                <a14:imgProps xmlns:a14="http://schemas.microsoft.com/office/drawing/2010/main">
                  <a14:imgLayer r:embed="rId7">
                    <a14:imgEffect>
                      <a14:saturation sat="33000"/>
                    </a14:imgEffect>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3618763" y="1177588"/>
            <a:ext cx="3328191" cy="2705930"/>
          </a:xfrm>
          <a:prstGeom prst="rect">
            <a:avLst/>
          </a:prstGeom>
          <a:ln w="38100">
            <a:solidFill>
              <a:schemeClr val="tx1"/>
            </a:solidFill>
          </a:ln>
        </p:spPr>
      </p:pic>
      <p:pic>
        <p:nvPicPr>
          <p:cNvPr id="7" name="Picture 6">
            <a:extLst>
              <a:ext uri="{FF2B5EF4-FFF2-40B4-BE49-F238E27FC236}">
                <a16:creationId xmlns:a16="http://schemas.microsoft.com/office/drawing/2014/main" id="{41CE3EF6-0D4E-C540-9396-C002AEE6A5BD}"/>
              </a:ext>
            </a:extLst>
          </p:cNvPr>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3125566" y="4073932"/>
            <a:ext cx="4709965" cy="1922211"/>
          </a:xfrm>
          <a:prstGeom prst="rect">
            <a:avLst/>
          </a:prstGeom>
          <a:ln w="38100">
            <a:solidFill>
              <a:schemeClr val="tx1"/>
            </a:solidFill>
          </a:ln>
        </p:spPr>
      </p:pic>
      <p:sp>
        <p:nvSpPr>
          <p:cNvPr id="3" name="TextBox 2">
            <a:extLst>
              <a:ext uri="{FF2B5EF4-FFF2-40B4-BE49-F238E27FC236}">
                <a16:creationId xmlns:a16="http://schemas.microsoft.com/office/drawing/2014/main" id="{39E85C0A-8BDF-F24F-9CAB-54104EC44D90}"/>
              </a:ext>
            </a:extLst>
          </p:cNvPr>
          <p:cNvSpPr txBox="1"/>
          <p:nvPr/>
        </p:nvSpPr>
        <p:spPr>
          <a:xfrm>
            <a:off x="3533206" y="6186557"/>
            <a:ext cx="6284413" cy="502766"/>
          </a:xfrm>
          <a:prstGeom prst="rect">
            <a:avLst/>
          </a:prstGeom>
          <a:noFill/>
        </p:spPr>
        <p:txBody>
          <a:bodyPr wrap="none" rtlCol="0">
            <a:spAutoFit/>
          </a:bodyPr>
          <a:lstStyle/>
          <a:p>
            <a:r>
              <a:rPr lang="en-GB" sz="2667" b="1" dirty="0"/>
              <a:t>NB: </a:t>
            </a:r>
            <a:r>
              <a:rPr lang="en-GB" sz="2667" b="1" u="sng" dirty="0"/>
              <a:t>Not</a:t>
            </a:r>
            <a:r>
              <a:rPr lang="en-GB" sz="2667" b="1" dirty="0"/>
              <a:t> ‘health checks’, but identity checks</a:t>
            </a:r>
          </a:p>
        </p:txBody>
      </p:sp>
    </p:spTree>
    <p:extLst>
      <p:ext uri="{BB962C8B-B14F-4D97-AF65-F5344CB8AC3E}">
        <p14:creationId xmlns:p14="http://schemas.microsoft.com/office/powerpoint/2010/main" val="25965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F1A1C-A7A0-FBCE-2085-84D5E9C1063A}"/>
              </a:ext>
            </a:extLst>
          </p:cNvPr>
          <p:cNvSpPr>
            <a:spLocks noGrp="1"/>
          </p:cNvSpPr>
          <p:nvPr>
            <p:ph type="title"/>
          </p:nvPr>
        </p:nvSpPr>
        <p:spPr>
          <a:xfrm>
            <a:off x="413582" y="207882"/>
            <a:ext cx="7841417" cy="512927"/>
          </a:xfrm>
        </p:spPr>
        <p:txBody>
          <a:bodyPr/>
          <a:lstStyle/>
          <a:p>
            <a:r>
              <a:rPr lang="en-GB" sz="2800" dirty="0"/>
              <a:t>Christine </a:t>
            </a:r>
            <a:r>
              <a:rPr lang="en-GB" sz="2800" dirty="0" err="1"/>
              <a:t>Sarbah</a:t>
            </a:r>
            <a:endParaRPr lang="en-GB" sz="2800" dirty="0"/>
          </a:p>
        </p:txBody>
      </p:sp>
      <p:sp>
        <p:nvSpPr>
          <p:cNvPr id="3" name="Footer Placeholder 2">
            <a:extLst>
              <a:ext uri="{FF2B5EF4-FFF2-40B4-BE49-F238E27FC236}">
                <a16:creationId xmlns:a16="http://schemas.microsoft.com/office/drawing/2014/main" id="{AA6239C5-E7B1-7E81-44EA-B7FB8DA07192}"/>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EC2CB386-8BB8-8C2E-C093-5A5EF934D2C8}"/>
              </a:ext>
            </a:extLst>
          </p:cNvPr>
          <p:cNvSpPr>
            <a:spLocks noGrp="1"/>
          </p:cNvSpPr>
          <p:nvPr>
            <p:ph type="sldNum" sz="quarter" idx="11"/>
          </p:nvPr>
        </p:nvSpPr>
        <p:spPr/>
        <p:txBody>
          <a:bodyPr/>
          <a:lstStyle/>
          <a:p>
            <a:fld id="{E8F1A65C-595C-4736-BF40-F7D31E789466}" type="slidenum">
              <a:rPr lang="en-GB" smtClean="0"/>
              <a:pPr/>
              <a:t>7</a:t>
            </a:fld>
            <a:endParaRPr lang="en-GB" dirty="0"/>
          </a:p>
        </p:txBody>
      </p:sp>
      <p:sp>
        <p:nvSpPr>
          <p:cNvPr id="5" name="Text Placeholder 4">
            <a:extLst>
              <a:ext uri="{FF2B5EF4-FFF2-40B4-BE49-F238E27FC236}">
                <a16:creationId xmlns:a16="http://schemas.microsoft.com/office/drawing/2014/main" id="{521A3910-0110-F906-2066-C70FC5C331D2}"/>
              </a:ext>
            </a:extLst>
          </p:cNvPr>
          <p:cNvSpPr>
            <a:spLocks noGrp="1"/>
          </p:cNvSpPr>
          <p:nvPr>
            <p:ph type="body" sz="quarter" idx="12"/>
          </p:nvPr>
        </p:nvSpPr>
        <p:spPr>
          <a:xfrm>
            <a:off x="513729" y="713832"/>
            <a:ext cx="7840662" cy="508000"/>
          </a:xfrm>
        </p:spPr>
        <p:txBody>
          <a:bodyPr/>
          <a:lstStyle/>
          <a:p>
            <a:r>
              <a:rPr lang="en-GB" dirty="0"/>
              <a:t>Migrant, African, ‘lone’ parent of four… </a:t>
            </a:r>
          </a:p>
        </p:txBody>
      </p:sp>
      <p:sp>
        <p:nvSpPr>
          <p:cNvPr id="6" name="TextBox 5">
            <a:extLst>
              <a:ext uri="{FF2B5EF4-FFF2-40B4-BE49-F238E27FC236}">
                <a16:creationId xmlns:a16="http://schemas.microsoft.com/office/drawing/2014/main" id="{C53FCE3B-0312-9EAE-9099-C1D06FADCF77}"/>
              </a:ext>
            </a:extLst>
          </p:cNvPr>
          <p:cNvSpPr txBox="1"/>
          <p:nvPr/>
        </p:nvSpPr>
        <p:spPr>
          <a:xfrm>
            <a:off x="69520" y="1392983"/>
            <a:ext cx="4694460" cy="4616044"/>
          </a:xfrm>
          <a:prstGeom prst="rect">
            <a:avLst/>
          </a:prstGeom>
          <a:noFill/>
        </p:spPr>
        <p:txBody>
          <a:bodyPr wrap="none" rtlCol="0">
            <a:noAutofit/>
          </a:bodyPr>
          <a:lstStyle/>
          <a:p>
            <a:pPr algn="l">
              <a:lnSpc>
                <a:spcPct val="100000"/>
              </a:lnSpc>
              <a:spcBef>
                <a:spcPts val="0"/>
              </a:spcBef>
            </a:pPr>
            <a:r>
              <a:rPr lang="en-GB" dirty="0"/>
              <a:t>‘The mother was certain that the boy was </a:t>
            </a:r>
          </a:p>
          <a:p>
            <a:pPr algn="l">
              <a:lnSpc>
                <a:spcPct val="100000"/>
              </a:lnSpc>
              <a:spcBef>
                <a:spcPts val="0"/>
              </a:spcBef>
            </a:pPr>
            <a:r>
              <a:rPr lang="en-GB" dirty="0"/>
              <a:t>her son, but she was not certain about his </a:t>
            </a:r>
          </a:p>
          <a:p>
            <a:pPr algn="l">
              <a:lnSpc>
                <a:spcPct val="100000"/>
              </a:lnSpc>
              <a:spcBef>
                <a:spcPts val="0"/>
              </a:spcBef>
            </a:pPr>
            <a:r>
              <a:rPr lang="en-GB" dirty="0"/>
              <a:t>paternity’</a:t>
            </a:r>
          </a:p>
          <a:p>
            <a:pPr algn="r">
              <a:lnSpc>
                <a:spcPct val="100000"/>
              </a:lnSpc>
              <a:spcBef>
                <a:spcPts val="0"/>
              </a:spcBef>
            </a:pPr>
            <a:r>
              <a:rPr lang="en-GB" sz="1400" dirty="0"/>
              <a:t>Alec Jeffreys, </a:t>
            </a:r>
          </a:p>
          <a:p>
            <a:pPr algn="r">
              <a:lnSpc>
                <a:spcPct val="100000"/>
              </a:lnSpc>
              <a:spcBef>
                <a:spcPts val="0"/>
              </a:spcBef>
            </a:pPr>
            <a:r>
              <a:rPr lang="en-GB" sz="1400" dirty="0"/>
              <a:t>Draft of ‘Positive Identification</a:t>
            </a:r>
          </a:p>
          <a:p>
            <a:pPr algn="r">
              <a:lnSpc>
                <a:spcPct val="100000"/>
              </a:lnSpc>
              <a:spcBef>
                <a:spcPts val="0"/>
              </a:spcBef>
            </a:pPr>
            <a:r>
              <a:rPr lang="en-GB" sz="1400" dirty="0"/>
              <a:t>Using Human DNA Fingerprints: </a:t>
            </a:r>
          </a:p>
          <a:p>
            <a:pPr algn="r">
              <a:lnSpc>
                <a:spcPct val="100000"/>
              </a:lnSpc>
              <a:spcBef>
                <a:spcPts val="0"/>
              </a:spcBef>
            </a:pPr>
            <a:r>
              <a:rPr lang="en-GB" sz="1400" dirty="0"/>
              <a:t>an immigration test case’, 1985</a:t>
            </a:r>
          </a:p>
          <a:p>
            <a:pPr algn="r">
              <a:lnSpc>
                <a:spcPct val="100000"/>
              </a:lnSpc>
              <a:spcBef>
                <a:spcPts val="0"/>
              </a:spcBef>
            </a:pPr>
            <a:endParaRPr lang="en-GB" sz="1400" dirty="0"/>
          </a:p>
          <a:p>
            <a:pPr>
              <a:lnSpc>
                <a:spcPct val="100000"/>
              </a:lnSpc>
              <a:spcBef>
                <a:spcPts val="0"/>
              </a:spcBef>
            </a:pPr>
            <a:r>
              <a:rPr lang="en-GB" dirty="0"/>
              <a:t>‘Andrew is British by birth and does not need </a:t>
            </a:r>
          </a:p>
          <a:p>
            <a:pPr>
              <a:lnSpc>
                <a:spcPct val="100000"/>
              </a:lnSpc>
              <a:spcBef>
                <a:spcPts val="0"/>
              </a:spcBef>
            </a:pPr>
            <a:r>
              <a:rPr lang="en-GB" dirty="0"/>
              <a:t>permission to enter his home country, yet his </a:t>
            </a:r>
          </a:p>
          <a:p>
            <a:pPr>
              <a:lnSpc>
                <a:spcPct val="100000"/>
              </a:lnSpc>
              <a:spcBef>
                <a:spcPts val="0"/>
              </a:spcBef>
            </a:pPr>
            <a:r>
              <a:rPr lang="en-GB" dirty="0"/>
              <a:t>readmission was achieved against all the odds…</a:t>
            </a:r>
          </a:p>
          <a:p>
            <a:pPr>
              <a:lnSpc>
                <a:spcPct val="100000"/>
              </a:lnSpc>
              <a:spcBef>
                <a:spcPts val="0"/>
              </a:spcBef>
            </a:pPr>
            <a:r>
              <a:rPr lang="en-GB" dirty="0"/>
              <a:t>There was in fact already a mass of evidence </a:t>
            </a:r>
          </a:p>
          <a:p>
            <a:pPr>
              <a:lnSpc>
                <a:spcPct val="100000"/>
              </a:lnSpc>
              <a:spcBef>
                <a:spcPts val="0"/>
              </a:spcBef>
            </a:pPr>
            <a:r>
              <a:rPr lang="en-GB" dirty="0"/>
              <a:t>about his identity … yet this was disregarded… It</a:t>
            </a:r>
          </a:p>
          <a:p>
            <a:pPr>
              <a:lnSpc>
                <a:spcPct val="100000"/>
              </a:lnSpc>
              <a:spcBef>
                <a:spcPts val="0"/>
              </a:spcBef>
            </a:pPr>
            <a:r>
              <a:rPr lang="en-GB" dirty="0"/>
              <a:t>was only incontrovertible scientific proof which </a:t>
            </a:r>
          </a:p>
          <a:p>
            <a:pPr>
              <a:lnSpc>
                <a:spcPct val="100000"/>
              </a:lnSpc>
              <a:spcBef>
                <a:spcPts val="0"/>
              </a:spcBef>
            </a:pPr>
            <a:r>
              <a:rPr lang="en-GB" dirty="0"/>
              <a:t>forced the Home Office to conceded.’</a:t>
            </a:r>
          </a:p>
          <a:p>
            <a:pPr>
              <a:lnSpc>
                <a:spcPct val="100000"/>
              </a:lnSpc>
              <a:spcBef>
                <a:spcPts val="0"/>
              </a:spcBef>
            </a:pPr>
            <a:endParaRPr lang="en-GB" sz="800" dirty="0"/>
          </a:p>
          <a:p>
            <a:pPr algn="r">
              <a:lnSpc>
                <a:spcPct val="100000"/>
              </a:lnSpc>
              <a:spcBef>
                <a:spcPts val="0"/>
              </a:spcBef>
            </a:pPr>
            <a:r>
              <a:rPr lang="en-GB" sz="1400" dirty="0"/>
              <a:t>Margaret Biggs, </a:t>
            </a:r>
          </a:p>
          <a:p>
            <a:pPr algn="r">
              <a:lnSpc>
                <a:spcPct val="100000"/>
              </a:lnSpc>
              <a:spcBef>
                <a:spcPts val="0"/>
              </a:spcBef>
            </a:pPr>
            <a:r>
              <a:rPr lang="en-GB" sz="1400" dirty="0"/>
              <a:t>Hammersmith and Fulham Community Law Centre, 1985</a:t>
            </a:r>
          </a:p>
        </p:txBody>
      </p:sp>
      <p:pic>
        <p:nvPicPr>
          <p:cNvPr id="2050" name="Picture 2" descr="Report of Sarbah's successful case.">
            <a:extLst>
              <a:ext uri="{FF2B5EF4-FFF2-40B4-BE49-F238E27FC236}">
                <a16:creationId xmlns:a16="http://schemas.microsoft.com/office/drawing/2014/main" id="{502164B9-DD43-85D2-A1B3-F4983833BB3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01798" y="3290202"/>
            <a:ext cx="3717241" cy="324544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A graph paper with writing on it&#10;&#10;AI-generated content may be incorrect.">
            <a:extLst>
              <a:ext uri="{FF2B5EF4-FFF2-40B4-BE49-F238E27FC236}">
                <a16:creationId xmlns:a16="http://schemas.microsoft.com/office/drawing/2014/main" id="{E8E491F8-BF51-B51F-F5F0-591147EF83A2}"/>
              </a:ext>
            </a:extLst>
          </p:cNvPr>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tretch>
            <a:fillRect/>
          </a:stretch>
        </p:blipFill>
        <p:spPr>
          <a:xfrm>
            <a:off x="8647331" y="1452563"/>
            <a:ext cx="3416185" cy="4556464"/>
          </a:xfrm>
          <a:prstGeom prst="rect">
            <a:avLst/>
          </a:prstGeom>
        </p:spPr>
      </p:pic>
      <p:pic>
        <p:nvPicPr>
          <p:cNvPr id="13" name="Picture 12">
            <a:extLst>
              <a:ext uri="{FF2B5EF4-FFF2-40B4-BE49-F238E27FC236}">
                <a16:creationId xmlns:a16="http://schemas.microsoft.com/office/drawing/2014/main" id="{5EBA42F5-9736-64E7-F3AE-93E19098E6E0}"/>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a:ext>
            </a:extLst>
          </a:blip>
          <a:srcRect/>
          <a:stretch>
            <a:fillRect/>
          </a:stretch>
        </p:blipFill>
        <p:spPr>
          <a:xfrm>
            <a:off x="4901799" y="123412"/>
            <a:ext cx="3842971" cy="2904448"/>
          </a:xfrm>
          <a:prstGeom prst="rect">
            <a:avLst/>
          </a:prstGeom>
          <a:ln w="19050">
            <a:solidFill>
              <a:schemeClr val="tx1"/>
            </a:solidFill>
          </a:ln>
        </p:spPr>
      </p:pic>
      <p:pic>
        <p:nvPicPr>
          <p:cNvPr id="10" name="Picture 9" descr="A newspaper with black text&#10;&#10;AI-generated content may be incorrect.">
            <a:extLst>
              <a:ext uri="{FF2B5EF4-FFF2-40B4-BE49-F238E27FC236}">
                <a16:creationId xmlns:a16="http://schemas.microsoft.com/office/drawing/2014/main" id="{DE497C9A-B04A-50A2-9E5B-4781998B4370}"/>
              </a:ext>
            </a:extLst>
          </p:cNvPr>
          <p:cNvPicPr>
            <a:picLocks noChangeAspect="1"/>
          </p:cNvPicPr>
          <p:nvPr/>
        </p:nvPicPr>
        <p:blipFill>
          <a:blip r:embed="rId7" cstate="print">
            <a:extLst>
              <a:ext uri="{BEBA8EAE-BF5A-486C-A8C5-ECC9F3942E4B}">
                <a14:imgProps xmlns:a14="http://schemas.microsoft.com/office/drawing/2010/main">
                  <a14:imgLayer r:embed="rId8">
                    <a14:imgEffect>
                      <a14:sharpenSoften amount="50000"/>
                    </a14:imgEffect>
                    <a14:imgEffect>
                      <a14:brightnessContrast bright="40000" contrast="-20000"/>
                    </a14:imgEffect>
                  </a14:imgLayer>
                </a14:imgProps>
              </a:ext>
              <a:ext uri="{28A0092B-C50C-407E-A947-70E740481C1C}">
                <a14:useLocalDpi xmlns:a14="http://schemas.microsoft.com/office/drawing/2010/main"/>
              </a:ext>
            </a:extLst>
          </a:blip>
          <a:srcRect/>
          <a:stretch>
            <a:fillRect/>
          </a:stretch>
        </p:blipFill>
        <p:spPr>
          <a:xfrm rot="20657023">
            <a:off x="5455640" y="4226813"/>
            <a:ext cx="6010118" cy="865541"/>
          </a:xfrm>
          <a:prstGeom prst="rect">
            <a:avLst/>
          </a:prstGeom>
        </p:spPr>
      </p:pic>
    </p:spTree>
    <p:extLst>
      <p:ext uri="{BB962C8B-B14F-4D97-AF65-F5344CB8AC3E}">
        <p14:creationId xmlns:p14="http://schemas.microsoft.com/office/powerpoint/2010/main" val="3088195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CA512FE-DFDA-4A44-B3EC-E5415369A67E}"/>
              </a:ext>
            </a:extLst>
          </p:cNvPr>
          <p:cNvSpPr>
            <a:spLocks noGrp="1"/>
          </p:cNvSpPr>
          <p:nvPr>
            <p:ph type="title"/>
          </p:nvPr>
        </p:nvSpPr>
        <p:spPr>
          <a:xfrm>
            <a:off x="491662" y="-100679"/>
            <a:ext cx="10363200" cy="864954"/>
          </a:xfrm>
        </p:spPr>
        <p:txBody>
          <a:bodyPr/>
          <a:lstStyle/>
          <a:p>
            <a:r>
              <a:rPr lang="en-GB" sz="3733" dirty="0"/>
              <a:t>Certainty for ‘certain situations’ – </a:t>
            </a:r>
            <a:r>
              <a:rPr lang="en-GB" sz="3733" u="sng" dirty="0"/>
              <a:t>but for whom</a:t>
            </a:r>
            <a:r>
              <a:rPr lang="en-GB" sz="3733" dirty="0"/>
              <a:t>?</a:t>
            </a:r>
          </a:p>
        </p:txBody>
      </p:sp>
      <p:pic>
        <p:nvPicPr>
          <p:cNvPr id="29" name="Picture 28">
            <a:extLst>
              <a:ext uri="{FF2B5EF4-FFF2-40B4-BE49-F238E27FC236}">
                <a16:creationId xmlns:a16="http://schemas.microsoft.com/office/drawing/2014/main" id="{7DA676A1-73D3-B244-B790-EEA7719F2603}"/>
              </a:ext>
            </a:extLst>
          </p:cNvPr>
          <p:cNvPicPr>
            <a:picLocks noChangeAspect="1"/>
          </p:cNvPicPr>
          <p:nvPr/>
        </p:nvPicPr>
        <p:blipFill rotWithShape="1">
          <a:blip r:embed="rId2" cstate="screen">
            <a:alphaModFix/>
            <a:biLevel thresh="75000"/>
            <a:extLst>
              <a:ext uri="{BEBA8EAE-BF5A-486C-A8C5-ECC9F3942E4B}">
                <a14:imgProps xmlns:a14="http://schemas.microsoft.com/office/drawing/2010/main">
                  <a14:imgLayer r:embed="rId3">
                    <a14:imgEffect>
                      <a14:sharpenSoften amount="100000"/>
                    </a14:imgEffect>
                    <a14:imgEffect>
                      <a14:saturation sat="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rot="5400000">
            <a:off x="526942" y="322479"/>
            <a:ext cx="4704524" cy="5588116"/>
          </a:xfrm>
          <a:prstGeom prst="rect">
            <a:avLst/>
          </a:prstGeom>
        </p:spPr>
      </p:pic>
      <p:sp>
        <p:nvSpPr>
          <p:cNvPr id="31" name="Content Placeholder 30">
            <a:extLst>
              <a:ext uri="{FF2B5EF4-FFF2-40B4-BE49-F238E27FC236}">
                <a16:creationId xmlns:a16="http://schemas.microsoft.com/office/drawing/2014/main" id="{83F23C2A-A780-9741-ACB5-E585C3358CF5}"/>
              </a:ext>
            </a:extLst>
          </p:cNvPr>
          <p:cNvSpPr>
            <a:spLocks noGrp="1"/>
          </p:cNvSpPr>
          <p:nvPr>
            <p:ph sz="half" idx="2"/>
          </p:nvPr>
        </p:nvSpPr>
        <p:spPr>
          <a:xfrm>
            <a:off x="5998235" y="970458"/>
            <a:ext cx="5991708" cy="4592777"/>
          </a:xfrm>
        </p:spPr>
        <p:txBody>
          <a:bodyPr/>
          <a:lstStyle/>
          <a:p>
            <a:r>
              <a:rPr lang="en-GB" sz="2667" dirty="0"/>
              <a:t>‘The striking ability of the [‘genetic fingerprinting’] techniques to resolve individual cases – to the great joy of the </a:t>
            </a:r>
            <a:r>
              <a:rPr lang="en-GB" sz="2667" dirty="0">
                <a:solidFill>
                  <a:srgbClr val="FF0000"/>
                </a:solidFill>
              </a:rPr>
              <a:t>protagonists in immigration disputes, </a:t>
            </a:r>
            <a:r>
              <a:rPr lang="en-GB" sz="2667" i="1" dirty="0">
                <a:solidFill>
                  <a:srgbClr val="FF0000"/>
                </a:solidFill>
              </a:rPr>
              <a:t>or mothers seeking child maintenance</a:t>
            </a:r>
            <a:r>
              <a:rPr lang="en-GB" sz="2667" dirty="0"/>
              <a:t> for example – does not give firm ground for the wilder predictions… A technical novelty can change the basis of arguments in the courtroom, but is unlikely ever to eliminate them.’ </a:t>
            </a:r>
          </a:p>
          <a:p>
            <a:pPr algn="r"/>
            <a:r>
              <a:rPr lang="en-GB" sz="2667" dirty="0"/>
              <a:t>Turney, </a:t>
            </a:r>
            <a:r>
              <a:rPr lang="en-GB" sz="2667" i="1" dirty="0"/>
              <a:t>Times Higher Ed</a:t>
            </a:r>
            <a:r>
              <a:rPr lang="en-GB" sz="2667" dirty="0"/>
              <a:t>, November 1989</a:t>
            </a:r>
          </a:p>
        </p:txBody>
      </p:sp>
      <p:sp>
        <p:nvSpPr>
          <p:cNvPr id="2" name="TextBox 1">
            <a:extLst>
              <a:ext uri="{FF2B5EF4-FFF2-40B4-BE49-F238E27FC236}">
                <a16:creationId xmlns:a16="http://schemas.microsoft.com/office/drawing/2014/main" id="{21A0F9F8-1FA6-25EB-C604-5778DE811897}"/>
              </a:ext>
            </a:extLst>
          </p:cNvPr>
          <p:cNvSpPr txBox="1"/>
          <p:nvPr/>
        </p:nvSpPr>
        <p:spPr>
          <a:xfrm>
            <a:off x="0" y="5678629"/>
            <a:ext cx="12192000" cy="1200329"/>
          </a:xfrm>
          <a:prstGeom prst="rect">
            <a:avLst/>
          </a:prstGeom>
          <a:solidFill>
            <a:srgbClr val="FF0000"/>
          </a:solidFill>
        </p:spPr>
        <p:txBody>
          <a:bodyPr wrap="square">
            <a:spAutoFit/>
          </a:bodyPr>
          <a:lstStyle/>
          <a:p>
            <a:r>
              <a:rPr lang="en-GB" sz="1800" b="1" dirty="0">
                <a:latin typeface="+mn-lt"/>
              </a:rPr>
              <a:t>‘A government study on genetic fingerprinting last July revealed a high percentage of immigrant parentage claims to be genuine. The immigration laws have since been changed. Proof of family ties is no longer the major criterion for settlement in this country.’</a:t>
            </a:r>
          </a:p>
          <a:p>
            <a:pPr algn="r"/>
            <a:r>
              <a:rPr lang="en-GB" sz="1800" dirty="0">
                <a:latin typeface="+mn-lt"/>
              </a:rPr>
              <a:t>Jon </a:t>
            </a:r>
            <a:r>
              <a:rPr lang="en-GB" sz="1800" dirty="0" err="1">
                <a:latin typeface="+mn-lt"/>
              </a:rPr>
              <a:t>Trux</a:t>
            </a:r>
            <a:r>
              <a:rPr lang="en-GB" sz="1800" dirty="0">
                <a:latin typeface="+mn-lt"/>
              </a:rPr>
              <a:t>, ‘A Case of Unmistakeable Identity’, </a:t>
            </a:r>
            <a:r>
              <a:rPr lang="en-GB" sz="1800" i="1" dirty="0">
                <a:latin typeface="+mn-lt"/>
              </a:rPr>
              <a:t>Observer</a:t>
            </a:r>
            <a:r>
              <a:rPr lang="en-GB" sz="1800" dirty="0">
                <a:latin typeface="+mn-lt"/>
              </a:rPr>
              <a:t>, 13 August 1989</a:t>
            </a:r>
          </a:p>
        </p:txBody>
      </p:sp>
    </p:spTree>
    <p:extLst>
      <p:ext uri="{BB962C8B-B14F-4D97-AF65-F5344CB8AC3E}">
        <p14:creationId xmlns:p14="http://schemas.microsoft.com/office/powerpoint/2010/main" val="172014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A1C30-3594-9DE3-DC09-517D44532654}"/>
              </a:ext>
            </a:extLst>
          </p:cNvPr>
          <p:cNvSpPr>
            <a:spLocks noGrp="1"/>
          </p:cNvSpPr>
          <p:nvPr>
            <p:ph type="title"/>
          </p:nvPr>
        </p:nvSpPr>
        <p:spPr>
          <a:xfrm>
            <a:off x="413960" y="58560"/>
            <a:ext cx="7841417" cy="512927"/>
          </a:xfrm>
        </p:spPr>
        <p:txBody>
          <a:bodyPr/>
          <a:lstStyle/>
          <a:p>
            <a:r>
              <a:rPr lang="en-GB" sz="2400" dirty="0"/>
              <a:t>The Risks and Benefits of Certainty</a:t>
            </a:r>
            <a:endParaRPr lang="en-GB" dirty="0"/>
          </a:p>
        </p:txBody>
      </p:sp>
      <p:sp>
        <p:nvSpPr>
          <p:cNvPr id="3" name="Footer Placeholder 2">
            <a:extLst>
              <a:ext uri="{FF2B5EF4-FFF2-40B4-BE49-F238E27FC236}">
                <a16:creationId xmlns:a16="http://schemas.microsoft.com/office/drawing/2014/main" id="{24B8A6AB-DD05-1AD1-705D-B300B936DB4B}"/>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3059FC9F-BA58-4690-2DF4-78EF986D9B7D}"/>
              </a:ext>
            </a:extLst>
          </p:cNvPr>
          <p:cNvSpPr>
            <a:spLocks noGrp="1"/>
          </p:cNvSpPr>
          <p:nvPr>
            <p:ph type="sldNum" sz="quarter" idx="11"/>
          </p:nvPr>
        </p:nvSpPr>
        <p:spPr/>
        <p:txBody>
          <a:bodyPr/>
          <a:lstStyle/>
          <a:p>
            <a:fld id="{E8F1A65C-595C-4736-BF40-F7D31E789466}" type="slidenum">
              <a:rPr lang="en-GB" smtClean="0"/>
              <a:pPr/>
              <a:t>9</a:t>
            </a:fld>
            <a:endParaRPr lang="en-GB" dirty="0"/>
          </a:p>
        </p:txBody>
      </p:sp>
      <p:sp>
        <p:nvSpPr>
          <p:cNvPr id="5" name="Text Placeholder 4">
            <a:extLst>
              <a:ext uri="{FF2B5EF4-FFF2-40B4-BE49-F238E27FC236}">
                <a16:creationId xmlns:a16="http://schemas.microsoft.com/office/drawing/2014/main" id="{3FC80761-6245-2AD5-BCA6-42073D954480}"/>
              </a:ext>
            </a:extLst>
          </p:cNvPr>
          <p:cNvSpPr>
            <a:spLocks noGrp="1"/>
          </p:cNvSpPr>
          <p:nvPr>
            <p:ph type="body" sz="quarter" idx="12"/>
          </p:nvPr>
        </p:nvSpPr>
        <p:spPr>
          <a:xfrm>
            <a:off x="414338" y="693026"/>
            <a:ext cx="5473381" cy="342220"/>
          </a:xfrm>
        </p:spPr>
        <p:txBody>
          <a:bodyPr/>
          <a:lstStyle/>
          <a:p>
            <a:r>
              <a:rPr lang="en-GB" dirty="0"/>
              <a:t>DNA profiling and the </a:t>
            </a:r>
            <a:r>
              <a:rPr lang="en-GB" dirty="0" err="1"/>
              <a:t>biologisation</a:t>
            </a:r>
            <a:r>
              <a:rPr lang="en-GB" dirty="0"/>
              <a:t> of (racialised) parenthood</a:t>
            </a:r>
          </a:p>
        </p:txBody>
      </p:sp>
      <p:sp>
        <p:nvSpPr>
          <p:cNvPr id="7" name="Text Placeholder 6">
            <a:extLst>
              <a:ext uri="{FF2B5EF4-FFF2-40B4-BE49-F238E27FC236}">
                <a16:creationId xmlns:a16="http://schemas.microsoft.com/office/drawing/2014/main" id="{02DCC2FE-04B6-2E70-5524-991E67523B34}"/>
              </a:ext>
            </a:extLst>
          </p:cNvPr>
          <p:cNvSpPr>
            <a:spLocks noGrp="1"/>
          </p:cNvSpPr>
          <p:nvPr>
            <p:ph type="body" sz="quarter" idx="14"/>
          </p:nvPr>
        </p:nvSpPr>
        <p:spPr>
          <a:xfrm>
            <a:off x="413582" y="1436311"/>
            <a:ext cx="3822155" cy="365125"/>
          </a:xfrm>
        </p:spPr>
        <p:txBody>
          <a:bodyPr/>
          <a:lstStyle/>
          <a:p>
            <a:pPr algn="l">
              <a:lnSpc>
                <a:spcPct val="100000"/>
              </a:lnSpc>
              <a:spcBef>
                <a:spcPts val="0"/>
              </a:spcBef>
            </a:pPr>
            <a:r>
              <a:rPr lang="en-GB" kern="0" dirty="0"/>
              <a:t>Inequalities and ‘imperial suspicion’</a:t>
            </a:r>
            <a:endParaRPr lang="en-GB" dirty="0"/>
          </a:p>
        </p:txBody>
      </p:sp>
      <p:sp>
        <p:nvSpPr>
          <p:cNvPr id="8" name="Content Placeholder 7">
            <a:extLst>
              <a:ext uri="{FF2B5EF4-FFF2-40B4-BE49-F238E27FC236}">
                <a16:creationId xmlns:a16="http://schemas.microsoft.com/office/drawing/2014/main" id="{79B772CB-63B1-32AE-61E2-09C177A2F4B0}"/>
              </a:ext>
            </a:extLst>
          </p:cNvPr>
          <p:cNvSpPr>
            <a:spLocks noGrp="1"/>
          </p:cNvSpPr>
          <p:nvPr>
            <p:ph sz="quarter" idx="18"/>
          </p:nvPr>
        </p:nvSpPr>
        <p:spPr>
          <a:xfrm>
            <a:off x="326802" y="2036733"/>
            <a:ext cx="3721538" cy="3830457"/>
          </a:xfrm>
        </p:spPr>
        <p:txBody>
          <a:bodyPr/>
          <a:lstStyle/>
          <a:p>
            <a:pPr marL="0" indent="0">
              <a:buNone/>
            </a:pPr>
            <a:r>
              <a:rPr lang="en-GB" sz="1600" dirty="0">
                <a:latin typeface="+mn-lt"/>
              </a:rPr>
              <a:t>A Bangladeshi man, settled here for 20 years and now a full British citizen, experiences a two year delay in the processing of his wife and children’s application to join him only to have it eventually refused because the High Commission officer does not believe that his family is related to him as he claims. </a:t>
            </a:r>
            <a:r>
              <a:rPr lang="en-GB" sz="1600" dirty="0">
                <a:solidFill>
                  <a:srgbClr val="FF0000"/>
                </a:solidFill>
                <a:latin typeface="+mn-lt"/>
              </a:rPr>
              <a:t>Yet an EEC national, working in the UK for perhaps even only a matter of months, has little difficulty in obtaining a residence permit for children, spouse (male or female) and even grandparents</a:t>
            </a:r>
            <a:r>
              <a:rPr lang="en-GB" sz="1600" dirty="0">
                <a:latin typeface="+mn-lt"/>
              </a:rPr>
              <a:t>.’</a:t>
            </a:r>
          </a:p>
          <a:p>
            <a:pPr marL="0" indent="0" algn="r">
              <a:buNone/>
            </a:pPr>
            <a:r>
              <a:rPr lang="en-GB" sz="1600" dirty="0">
                <a:latin typeface="+mn-lt"/>
              </a:rPr>
              <a:t>Nony </a:t>
            </a:r>
            <a:r>
              <a:rPr lang="en-GB" sz="1600" dirty="0" err="1">
                <a:latin typeface="+mn-lt"/>
              </a:rPr>
              <a:t>Ardill</a:t>
            </a:r>
            <a:r>
              <a:rPr lang="en-GB" sz="1600" dirty="0">
                <a:latin typeface="+mn-lt"/>
              </a:rPr>
              <a:t>, North Islington Law Centre, 1983</a:t>
            </a:r>
          </a:p>
          <a:p>
            <a:endParaRPr lang="en-GB" dirty="0"/>
          </a:p>
        </p:txBody>
      </p:sp>
      <p:sp>
        <p:nvSpPr>
          <p:cNvPr id="9" name="Text Placeholder 8">
            <a:extLst>
              <a:ext uri="{FF2B5EF4-FFF2-40B4-BE49-F238E27FC236}">
                <a16:creationId xmlns:a16="http://schemas.microsoft.com/office/drawing/2014/main" id="{645227AF-581F-418A-2501-87BAA22B4EA8}"/>
              </a:ext>
            </a:extLst>
          </p:cNvPr>
          <p:cNvSpPr>
            <a:spLocks noGrp="1"/>
          </p:cNvSpPr>
          <p:nvPr>
            <p:ph type="body" sz="quarter" idx="16"/>
          </p:nvPr>
        </p:nvSpPr>
        <p:spPr>
          <a:xfrm>
            <a:off x="4536616" y="1436311"/>
            <a:ext cx="4885820" cy="508000"/>
          </a:xfrm>
        </p:spPr>
        <p:txBody>
          <a:bodyPr/>
          <a:lstStyle/>
          <a:p>
            <a:r>
              <a:rPr lang="en-GB" dirty="0"/>
              <a:t>Driven to DNA: betting on ‘certainty’</a:t>
            </a:r>
          </a:p>
        </p:txBody>
      </p:sp>
      <p:sp>
        <p:nvSpPr>
          <p:cNvPr id="18" name="TextBox 17">
            <a:extLst>
              <a:ext uri="{FF2B5EF4-FFF2-40B4-BE49-F238E27FC236}">
                <a16:creationId xmlns:a16="http://schemas.microsoft.com/office/drawing/2014/main" id="{ED65F59F-C5E3-9869-AFA4-13EB6C624AAF}"/>
              </a:ext>
            </a:extLst>
          </p:cNvPr>
          <p:cNvSpPr txBox="1"/>
          <p:nvPr/>
        </p:nvSpPr>
        <p:spPr>
          <a:xfrm>
            <a:off x="9840686" y="2645229"/>
            <a:ext cx="914400" cy="914400"/>
          </a:xfrm>
          <a:prstGeom prst="rect">
            <a:avLst/>
          </a:prstGeom>
          <a:noFill/>
        </p:spPr>
        <p:txBody>
          <a:bodyPr wrap="none" rtlCol="0">
            <a:noAutofit/>
          </a:bodyPr>
          <a:lstStyle/>
          <a:p>
            <a:pPr algn="l">
              <a:lnSpc>
                <a:spcPct val="100000"/>
              </a:lnSpc>
              <a:spcBef>
                <a:spcPts val="0"/>
              </a:spcBef>
              <a:spcAft>
                <a:spcPts val="800"/>
              </a:spcAft>
            </a:pPr>
            <a:endParaRPr lang="en-GB" dirty="0"/>
          </a:p>
        </p:txBody>
      </p:sp>
      <p:pic>
        <p:nvPicPr>
          <p:cNvPr id="6" name="Content Placeholder 9" descr="A cartoon of an Asian person facing an immirgation officer armed with a sword labelled DNA Fingerprinting. In the next frame, the Asian person is walking past the immigration officer, who has dropped his bloody sword. The blood is dripping from his own hand.&#10;&#10;">
            <a:extLst>
              <a:ext uri="{FF2B5EF4-FFF2-40B4-BE49-F238E27FC236}">
                <a16:creationId xmlns:a16="http://schemas.microsoft.com/office/drawing/2014/main" id="{9794968E-D727-0F87-AADF-A8AAB5B896D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536616" y="1996534"/>
            <a:ext cx="3290567" cy="3870656"/>
          </a:xfrm>
          <a:prstGeom prst="rect">
            <a:avLst/>
          </a:prstGeom>
        </p:spPr>
      </p:pic>
      <p:pic>
        <p:nvPicPr>
          <p:cNvPr id="10" name="Picture 9" descr="A poster with dna strands&#10;&#10;AI-generated content may be incorrect.">
            <a:extLst>
              <a:ext uri="{FF2B5EF4-FFF2-40B4-BE49-F238E27FC236}">
                <a16:creationId xmlns:a16="http://schemas.microsoft.com/office/drawing/2014/main" id="{2FA70203-8B8B-D077-0D44-0A0FC288A270}"/>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7200"/>
                    </a14:imgEffect>
                    <a14:imgEffect>
                      <a14:saturation sat="66000"/>
                    </a14:imgEffect>
                  </a14:imgLayer>
                </a14:imgProps>
              </a:ext>
              <a:ext uri="{28A0092B-C50C-407E-A947-70E740481C1C}">
                <a14:useLocalDpi xmlns:a14="http://schemas.microsoft.com/office/drawing/2010/main"/>
              </a:ext>
            </a:extLst>
          </a:blip>
          <a:stretch>
            <a:fillRect/>
          </a:stretch>
        </p:blipFill>
        <p:spPr>
          <a:xfrm>
            <a:off x="8280464" y="1322773"/>
            <a:ext cx="2929194" cy="5190738"/>
          </a:xfrm>
          <a:prstGeom prst="rect">
            <a:avLst/>
          </a:prstGeom>
        </p:spPr>
      </p:pic>
    </p:spTree>
    <p:extLst>
      <p:ext uri="{BB962C8B-B14F-4D97-AF65-F5344CB8AC3E}">
        <p14:creationId xmlns:p14="http://schemas.microsoft.com/office/powerpoint/2010/main" val="37759774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UNIVERSITY OF WARWICK TEMPLATE" val="o3vyYe39"/>
  <p:tag name="ARTICULATE_DESIGN_ID_1_PURPLE" val="AduQcjRa"/>
  <p:tag name="ARTICULATE_DESIGN_ID_PURPLE" val="H2tNWEnT"/>
  <p:tag name="ARTICULATE_DESIGN_ID_1_GREEN" val="A9jtIQJD"/>
  <p:tag name="ARTICULATE_DESIGN_ID_1_ORANGE" val="DYW5gw80"/>
  <p:tag name="ARTICULATE_DESIGN_ID_1_RED" val="4zeqPENU"/>
  <p:tag name="ARTICULATE_DESIGN_ID_BLUE" val="sVk99ODY"/>
  <p:tag name="ARTICULATE_DESIGN_ID_GREEN" val="GS3ERbu0"/>
  <p:tag name="ARTICULATE_DESIGN_ID_ORANGE" val="lGEOL85f"/>
  <p:tag name="ARTICULATE_DESIGN_ID_RED" val="HToPVZQA"/>
  <p:tag name="PRESGUID" val="0c4b2974-b076-4de0-abb9-2a1dba2ff14f"/>
  <p:tag name="ARTICULATE_DESIGN_ID_5_UNIVERSITY OF WARWICK" val="Rm1u8kJp"/>
  <p:tag name="ARTICULATE_DESIGN_ID_UNIVERSITY OF WARWICK" val="76Q5vuZC"/>
  <p:tag name="ARTICULATE_PROJECT_OPEN" val="0"/>
  <p:tag name="ARTICULATE_DESIGN_ID_1_UNIVERSITY OF WARWICK" val="8P3AOuwW"/>
  <p:tag name="ARTICULATE_DESIGN_ID_BRIGHT TEAL" val="9kJ2EVKG"/>
  <p:tag name="ARTICULATE_DESIGN_ID_1_BRIGHT TEAL" val="DsamqdXS"/>
  <p:tag name="ARTICULATE_DESIGN_ID_BRIGHT BLUE" val="uV00Dvu6"/>
  <p:tag name="ARTICULATE_DESIGN_ID_1_BRIGHT BLUE" val="uZ3judsJ"/>
  <p:tag name="ARTICULATE_DESIGN_ID_BRIGHT ORANGE" val="WLP2QPCx"/>
  <p:tag name="ARTICULATE_DESIGN_ID_1_BRIGHT ORANGE" val="pOoiGpez"/>
  <p:tag name="ARTICULATE_DESIGN_ID_BRIGHT RUBY" val="TYXO80EN"/>
  <p:tag name="ARTICULATE_DESIGN_ID_BRIGHT GOLD" val="ml7Vg9xM"/>
  <p:tag name="ARTICULATE_SLIDE_COUNT" val="4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2.xml><?xml version="1.0" encoding="utf-8"?>
<a:theme xmlns:a="http://schemas.openxmlformats.org/drawingml/2006/main" name="Bright Teal">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354E357C-859A-4614-8A2D-C90D06BDD0E7}"/>
    </a:ext>
  </a:extLst>
</a:theme>
</file>

<file path=ppt/theme/theme3.xml><?xml version="1.0" encoding="utf-8"?>
<a:theme xmlns:a="http://schemas.openxmlformats.org/drawingml/2006/main" name="Bright 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32FAF07-4AEC-49C5-80C8-9A7AB155F0B7}"/>
    </a:ext>
  </a:extLst>
</a:theme>
</file>

<file path=ppt/theme/theme4.xml><?xml version="1.0" encoding="utf-8"?>
<a:theme xmlns:a="http://schemas.openxmlformats.org/drawingml/2006/main" name="Bright Orang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1026240F-7360-42FC-A9DA-A44170D985CB}"/>
    </a:ext>
  </a:extLst>
</a:theme>
</file>

<file path=ppt/theme/theme5.xml><?xml version="1.0" encoding="utf-8"?>
<a:theme xmlns:a="http://schemas.openxmlformats.org/drawingml/2006/main" name="Dark Ruby">
  <a:themeElements>
    <a:clrScheme name="Uni Of Warwick">
      <a:dk1>
        <a:sysClr val="windowText" lastClr="000000"/>
      </a:dk1>
      <a:lt1>
        <a:sysClr val="window" lastClr="FFFFFF"/>
      </a:lt1>
      <a:dk2>
        <a:srgbClr val="3F4246"/>
      </a:dk2>
      <a:lt2>
        <a:srgbClr val="FFFFFF"/>
      </a:lt2>
      <a:accent1>
        <a:srgbClr val="3C1053"/>
      </a:accent1>
      <a:accent2>
        <a:srgbClr val="6DCDB8"/>
      </a:accent2>
      <a:accent3>
        <a:srgbClr val="9D2235"/>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2A9E9CC-1D69-4533-9D26-0FE921900D47}"/>
    </a:ext>
  </a:extLst>
</a:theme>
</file>

<file path=ppt/theme/theme6.xml><?xml version="1.0" encoding="utf-8"?>
<a:theme xmlns:a="http://schemas.openxmlformats.org/drawingml/2006/main" name="Bright Gol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C207D76F-168D-4246-91B2-54AF695E71CF}"/>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University_of_Warwick_Template_v9</Template>
  <TotalTime>19355</TotalTime>
  <Words>2199</Words>
  <Application>Microsoft Macintosh PowerPoint</Application>
  <PresentationFormat>Widescreen</PresentationFormat>
  <Paragraphs>167</Paragraphs>
  <Slides>16</Slides>
  <Notes>7</Notes>
  <HiddenSlides>0</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16</vt:i4>
      </vt:variant>
    </vt:vector>
  </HeadingPairs>
  <TitlesOfParts>
    <vt:vector size="26" baseType="lpstr">
      <vt:lpstr>Arial</vt:lpstr>
      <vt:lpstr>Calibri</vt:lpstr>
      <vt:lpstr>Inter</vt:lpstr>
      <vt:lpstr>Times New Roman</vt:lpstr>
      <vt:lpstr>University of Warwick</vt:lpstr>
      <vt:lpstr>Bright Teal</vt:lpstr>
      <vt:lpstr>Bright Blue</vt:lpstr>
      <vt:lpstr>Bright Orange</vt:lpstr>
      <vt:lpstr>Dark Ruby</vt:lpstr>
      <vt:lpstr>Bright Gold</vt:lpstr>
      <vt:lpstr>From Deceitful mums to deadbeat dads:</vt:lpstr>
      <vt:lpstr>What constituted a family in Thatcher’s Britain?</vt:lpstr>
      <vt:lpstr>Identity and Parenthood in an age of certainty</vt:lpstr>
      <vt:lpstr>Blood testing in familial law before DNA</vt:lpstr>
      <vt:lpstr>It’s a scientific father who knows his own son? Ambivalence towards blood tests for (white British) paternity</vt:lpstr>
      <vt:lpstr>But on the borders (and for migrant bodies), biomedical innovation was common and often welcome</vt:lpstr>
      <vt:lpstr>Christine Sarbah</vt:lpstr>
      <vt:lpstr>Certainty for ‘certain situations’ – but for whom?</vt:lpstr>
      <vt:lpstr>The Risks and Benefits of Certainty</vt:lpstr>
      <vt:lpstr>PowerPoint Presentation</vt:lpstr>
      <vt:lpstr>From seizing certainty to losing agency</vt:lpstr>
      <vt:lpstr>DNA for Deadbeat dads:  After the immigrants, the ‘underclass’?</vt:lpstr>
      <vt:lpstr>After-effects: From genetics at the border to DNA for Deadbeat Dads</vt:lpstr>
      <vt:lpstr>PowerPoint Presentation</vt:lpstr>
      <vt:lpstr>The Rise and Risks of Certainty</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your template</dc:title>
  <dc:creator>Kelleher, Lucy</dc:creator>
  <cp:lastModifiedBy>Bivins, Roberta</cp:lastModifiedBy>
  <cp:revision>71</cp:revision>
  <dcterms:created xsi:type="dcterms:W3CDTF">2023-11-28T11:44:59Z</dcterms:created>
  <dcterms:modified xsi:type="dcterms:W3CDTF">2025-06-23T12:38:03Z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53154194-7411-4916-863E-B7DFE5A19319</vt:lpwstr>
  </property>
  <property fmtid="{D5CDD505-2E9C-101B-9397-08002B2CF9AE}" pid="3" name="ArticulatePath">
    <vt:lpwstr>Presentation1</vt:lpwstr>
  </property>
</Properties>
</file>