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>
        <p:scale>
          <a:sx n="112" d="100"/>
          <a:sy n="112" d="100"/>
        </p:scale>
        <p:origin x="102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ltomhistory.org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ltomhistory.org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CD7ED8-7EC4-4B5C-BC34-FB663E49A11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14A692-ED94-48A0-9655-1D762904796B}">
      <dgm:prSet/>
      <dgm:spPr/>
      <dgm:t>
        <a:bodyPr/>
        <a:lstStyle/>
        <a:p>
          <a:r>
            <a:rPr lang="en-GB" b="1" i="0" dirty="0"/>
            <a:t>2021 '</a:t>
          </a:r>
          <a:r>
            <a:rPr lang="en-GB" b="1" i="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The Last Taboo of Motherhood: Postnatal Mental Disorders in Twentieth-Century Britain</a:t>
          </a:r>
          <a:r>
            <a:rPr lang="en-GB" b="1" i="0" dirty="0"/>
            <a:t>’  </a:t>
          </a:r>
        </a:p>
        <a:p>
          <a:r>
            <a:rPr lang="en-GB" b="1" i="0" dirty="0"/>
            <a:t>£398,900</a:t>
          </a:r>
          <a:endParaRPr lang="en-US" dirty="0"/>
        </a:p>
      </dgm:t>
    </dgm:pt>
    <dgm:pt modelId="{A6BCBD52-A2BF-4D1B-8837-30C5FAEB2805}" type="parTrans" cxnId="{475FCE58-CACA-44AE-A52E-E1D8B8AA9DB3}">
      <dgm:prSet/>
      <dgm:spPr/>
      <dgm:t>
        <a:bodyPr/>
        <a:lstStyle/>
        <a:p>
          <a:endParaRPr lang="en-US"/>
        </a:p>
      </dgm:t>
    </dgm:pt>
    <dgm:pt modelId="{B843ECB5-792D-47AD-819D-3584639B8BF3}" type="sibTrans" cxnId="{475FCE58-CACA-44AE-A52E-E1D8B8AA9DB3}">
      <dgm:prSet/>
      <dgm:spPr/>
      <dgm:t>
        <a:bodyPr/>
        <a:lstStyle/>
        <a:p>
          <a:endParaRPr lang="en-US"/>
        </a:p>
      </dgm:t>
    </dgm:pt>
    <dgm:pt modelId="{115BDD12-3A17-45D3-A527-95B56839C1D0}">
      <dgm:prSet/>
      <dgm:spPr/>
      <dgm:t>
        <a:bodyPr/>
        <a:lstStyle/>
        <a:p>
          <a:r>
            <a:rPr lang="en-GB" b="1" i="0"/>
            <a:t>2014 Wellcome Senior Investigator Award, ‘Prisoners, Medical Care and Entitlement to Health in England and Ireland, 1850-2000’ (PI, with Dr Catherine Cox UCD) £536,532</a:t>
          </a:r>
          <a:endParaRPr lang="en-US"/>
        </a:p>
      </dgm:t>
    </dgm:pt>
    <dgm:pt modelId="{F76A77F1-F884-4C23-AA51-71B1DB017312}" type="parTrans" cxnId="{BA2AB938-48FB-406D-8673-CCA144BAF353}">
      <dgm:prSet/>
      <dgm:spPr/>
      <dgm:t>
        <a:bodyPr/>
        <a:lstStyle/>
        <a:p>
          <a:endParaRPr lang="en-US"/>
        </a:p>
      </dgm:t>
    </dgm:pt>
    <dgm:pt modelId="{6BCCDF2E-1B13-4BC6-A7B3-32F407EB6E19}" type="sibTrans" cxnId="{BA2AB938-48FB-406D-8673-CCA144BAF353}">
      <dgm:prSet/>
      <dgm:spPr/>
      <dgm:t>
        <a:bodyPr/>
        <a:lstStyle/>
        <a:p>
          <a:endParaRPr lang="en-US"/>
        </a:p>
      </dgm:t>
    </dgm:pt>
    <dgm:pt modelId="{DB9DA95F-DAEF-47D2-BB1B-B2009F7D39BB}">
      <dgm:prSet/>
      <dgm:spPr/>
      <dgm:t>
        <a:bodyPr/>
        <a:lstStyle/>
        <a:p>
          <a:r>
            <a:rPr lang="en-GB" b="1" i="0" dirty="0"/>
            <a:t>2010 Wellcome Project Grant ‘Madness, Migration and the Irish in Lancashire, c.1850-1921’ (PI, with Dr Catherine Cox UCD) £78,286</a:t>
          </a:r>
          <a:endParaRPr lang="en-US" dirty="0"/>
        </a:p>
      </dgm:t>
    </dgm:pt>
    <dgm:pt modelId="{4E7FEA85-9E96-42B2-95A2-411CD747E9C8}" type="parTrans" cxnId="{60FB7320-FEC8-4689-9DB7-49672A21C4E4}">
      <dgm:prSet/>
      <dgm:spPr/>
      <dgm:t>
        <a:bodyPr/>
        <a:lstStyle/>
        <a:p>
          <a:endParaRPr lang="en-US"/>
        </a:p>
      </dgm:t>
    </dgm:pt>
    <dgm:pt modelId="{804AA98E-0D8A-4EB7-85AB-F7A26007D25A}" type="sibTrans" cxnId="{60FB7320-FEC8-4689-9DB7-49672A21C4E4}">
      <dgm:prSet/>
      <dgm:spPr/>
      <dgm:t>
        <a:bodyPr/>
        <a:lstStyle/>
        <a:p>
          <a:endParaRPr lang="en-US"/>
        </a:p>
      </dgm:t>
    </dgm:pt>
    <dgm:pt modelId="{E64C12AB-0072-43EF-B7A7-ED661ED90E15}">
      <dgm:prSet/>
      <dgm:spPr/>
      <dgm:t>
        <a:bodyPr/>
        <a:lstStyle/>
        <a:p>
          <a:r>
            <a:rPr lang="en-GB" b="1" i="0"/>
            <a:t>2008 Wellcome Strategic Award, CHM Warwick (PI): ‘Situating Medicine: New Directions in the History of Medicine’ £811,542</a:t>
          </a:r>
          <a:endParaRPr lang="en-US"/>
        </a:p>
      </dgm:t>
    </dgm:pt>
    <dgm:pt modelId="{698D6370-3273-4DF2-94C0-E8F47A668A4E}" type="parTrans" cxnId="{6C84029A-3F49-461B-8AA4-4CB7944EC8A0}">
      <dgm:prSet/>
      <dgm:spPr/>
      <dgm:t>
        <a:bodyPr/>
        <a:lstStyle/>
        <a:p>
          <a:endParaRPr lang="en-US"/>
        </a:p>
      </dgm:t>
    </dgm:pt>
    <dgm:pt modelId="{CC0ADAF7-B1B8-4E8E-A932-CD95CCC7F991}" type="sibTrans" cxnId="{6C84029A-3F49-461B-8AA4-4CB7944EC8A0}">
      <dgm:prSet/>
      <dgm:spPr/>
      <dgm:t>
        <a:bodyPr/>
        <a:lstStyle/>
        <a:p>
          <a:endParaRPr lang="en-US"/>
        </a:p>
      </dgm:t>
    </dgm:pt>
    <dgm:pt modelId="{A4E75D6B-62E5-434E-A238-658CF5CF6CAE}">
      <dgm:prSet/>
      <dgm:spPr/>
      <dgm:t>
        <a:bodyPr/>
        <a:lstStyle/>
        <a:p>
          <a:r>
            <a:rPr lang="en-GB" b="1" i="0"/>
            <a:t>2005 Wellcome Project Grant, ‘Healing Cultures and the Therapeutic Uses of Water in the English Midlands, 1840-1948’ (PI) £134,310</a:t>
          </a:r>
          <a:endParaRPr lang="en-US"/>
        </a:p>
      </dgm:t>
    </dgm:pt>
    <dgm:pt modelId="{1AFD0C8E-5298-44B7-B071-B7F59C215965}" type="parTrans" cxnId="{689EB6B1-3687-44D6-B85A-D25A2923D674}">
      <dgm:prSet/>
      <dgm:spPr/>
      <dgm:t>
        <a:bodyPr/>
        <a:lstStyle/>
        <a:p>
          <a:endParaRPr lang="en-US"/>
        </a:p>
      </dgm:t>
    </dgm:pt>
    <dgm:pt modelId="{8EF6003B-8074-4764-9B3C-A7CBD368A47F}" type="sibTrans" cxnId="{689EB6B1-3687-44D6-B85A-D25A2923D674}">
      <dgm:prSet/>
      <dgm:spPr/>
      <dgm:t>
        <a:bodyPr/>
        <a:lstStyle/>
        <a:p>
          <a:endParaRPr lang="en-US"/>
        </a:p>
      </dgm:t>
    </dgm:pt>
    <dgm:pt modelId="{D1D4818F-FD63-46B3-9882-8BDA565436CB}">
      <dgm:prSet/>
      <dgm:spPr/>
      <dgm:t>
        <a:bodyPr/>
        <a:lstStyle/>
        <a:p>
          <a:r>
            <a:rPr lang="en-GB" b="1" i="0"/>
            <a:t>2004 Wellcome Project Grant, ‘Politics and Practices of Health in Work, 1915-1950’ (PI with Prof. Mathew Thomson) £125,712</a:t>
          </a:r>
          <a:endParaRPr lang="en-US"/>
        </a:p>
      </dgm:t>
    </dgm:pt>
    <dgm:pt modelId="{6ED3D2A6-8FDD-46C7-A72B-462A57639DEA}" type="parTrans" cxnId="{8B2ED33E-A1CF-4DFE-B88F-7051E3564B07}">
      <dgm:prSet/>
      <dgm:spPr/>
      <dgm:t>
        <a:bodyPr/>
        <a:lstStyle/>
        <a:p>
          <a:endParaRPr lang="en-US"/>
        </a:p>
      </dgm:t>
    </dgm:pt>
    <dgm:pt modelId="{2EFC4772-1A9E-41F6-AAAD-0C6176026AD4}" type="sibTrans" cxnId="{8B2ED33E-A1CF-4DFE-B88F-7051E3564B07}">
      <dgm:prSet/>
      <dgm:spPr/>
      <dgm:t>
        <a:bodyPr/>
        <a:lstStyle/>
        <a:p>
          <a:endParaRPr lang="en-US"/>
        </a:p>
      </dgm:t>
    </dgm:pt>
    <dgm:pt modelId="{6C418CC5-9C06-4A2B-9E7E-9201E9ED3D99}">
      <dgm:prSet/>
      <dgm:spPr/>
      <dgm:t>
        <a:bodyPr/>
        <a:lstStyle/>
        <a:p>
          <a:r>
            <a:rPr lang="en-GB" b="1" i="0"/>
            <a:t>2003 Wellcome Strategic Award, CHM Warwick (PI): ‘Cultures and Practices of Health’ £592,054</a:t>
          </a:r>
          <a:endParaRPr lang="en-US"/>
        </a:p>
      </dgm:t>
    </dgm:pt>
    <dgm:pt modelId="{56983EBD-B526-4FF3-AC7A-6F30819568BD}" type="parTrans" cxnId="{6E502484-3E41-4821-8F09-07E407A69F1A}">
      <dgm:prSet/>
      <dgm:spPr/>
      <dgm:t>
        <a:bodyPr/>
        <a:lstStyle/>
        <a:p>
          <a:endParaRPr lang="en-US"/>
        </a:p>
      </dgm:t>
    </dgm:pt>
    <dgm:pt modelId="{C1D35F97-CE87-4005-9CBC-B2206CC73210}" type="sibTrans" cxnId="{6E502484-3E41-4821-8F09-07E407A69F1A}">
      <dgm:prSet/>
      <dgm:spPr/>
      <dgm:t>
        <a:bodyPr/>
        <a:lstStyle/>
        <a:p>
          <a:endParaRPr lang="en-US"/>
        </a:p>
      </dgm:t>
    </dgm:pt>
    <dgm:pt modelId="{EA5522F3-1891-42A6-BB42-6BA3BD25A1D5}">
      <dgm:prSet/>
      <dgm:spPr/>
      <dgm:t>
        <a:bodyPr/>
        <a:lstStyle/>
        <a:p>
          <a:r>
            <a:rPr lang="en-GB" b="1" i="0"/>
            <a:t>1996 Wellcome University Award: ‘Puerperal Insanity in the Nineteenth Century’ (Award Holder) £135,948</a:t>
          </a:r>
          <a:endParaRPr lang="en-US"/>
        </a:p>
      </dgm:t>
    </dgm:pt>
    <dgm:pt modelId="{33820913-5D54-486E-B1A0-DEB716F3B8DB}" type="parTrans" cxnId="{D6A22F29-363E-41FE-BD8C-EB7F7F0162A8}">
      <dgm:prSet/>
      <dgm:spPr/>
      <dgm:t>
        <a:bodyPr/>
        <a:lstStyle/>
        <a:p>
          <a:endParaRPr lang="en-US"/>
        </a:p>
      </dgm:t>
    </dgm:pt>
    <dgm:pt modelId="{45DEA05A-975F-4CC7-A75E-7FDDE2C20AB1}" type="sibTrans" cxnId="{D6A22F29-363E-41FE-BD8C-EB7F7F0162A8}">
      <dgm:prSet/>
      <dgm:spPr/>
      <dgm:t>
        <a:bodyPr/>
        <a:lstStyle/>
        <a:p>
          <a:endParaRPr lang="en-US"/>
        </a:p>
      </dgm:t>
    </dgm:pt>
    <dgm:pt modelId="{C8074AC8-F0B6-3548-B9A8-8B7455667B67}" type="pres">
      <dgm:prSet presAssocID="{5BCD7ED8-7EC4-4B5C-BC34-FB663E49A114}" presName="diagram" presStyleCnt="0">
        <dgm:presLayoutVars>
          <dgm:dir/>
          <dgm:resizeHandles val="exact"/>
        </dgm:presLayoutVars>
      </dgm:prSet>
      <dgm:spPr/>
    </dgm:pt>
    <dgm:pt modelId="{1562825F-1850-E749-8D65-0A0DBE170A6D}" type="pres">
      <dgm:prSet presAssocID="{CA14A692-ED94-48A0-9655-1D762904796B}" presName="node" presStyleLbl="node1" presStyleIdx="0" presStyleCnt="8">
        <dgm:presLayoutVars>
          <dgm:bulletEnabled val="1"/>
        </dgm:presLayoutVars>
      </dgm:prSet>
      <dgm:spPr/>
    </dgm:pt>
    <dgm:pt modelId="{4CC98F49-410E-A847-BFCB-25DFE4964B45}" type="pres">
      <dgm:prSet presAssocID="{B843ECB5-792D-47AD-819D-3584639B8BF3}" presName="sibTrans" presStyleCnt="0"/>
      <dgm:spPr/>
    </dgm:pt>
    <dgm:pt modelId="{BB571F38-2160-0A4F-B27E-7E1E38B62013}" type="pres">
      <dgm:prSet presAssocID="{115BDD12-3A17-45D3-A527-95B56839C1D0}" presName="node" presStyleLbl="node1" presStyleIdx="1" presStyleCnt="8">
        <dgm:presLayoutVars>
          <dgm:bulletEnabled val="1"/>
        </dgm:presLayoutVars>
      </dgm:prSet>
      <dgm:spPr/>
    </dgm:pt>
    <dgm:pt modelId="{652A0A08-1A5B-B34D-BB3E-CE8FB92289CD}" type="pres">
      <dgm:prSet presAssocID="{6BCCDF2E-1B13-4BC6-A7B3-32F407EB6E19}" presName="sibTrans" presStyleCnt="0"/>
      <dgm:spPr/>
    </dgm:pt>
    <dgm:pt modelId="{C1EED64C-0984-1D47-ADD4-BA48235012AE}" type="pres">
      <dgm:prSet presAssocID="{DB9DA95F-DAEF-47D2-BB1B-B2009F7D39BB}" presName="node" presStyleLbl="node1" presStyleIdx="2" presStyleCnt="8">
        <dgm:presLayoutVars>
          <dgm:bulletEnabled val="1"/>
        </dgm:presLayoutVars>
      </dgm:prSet>
      <dgm:spPr/>
    </dgm:pt>
    <dgm:pt modelId="{0EC2C5AA-FAF8-2943-89B9-EC6A4E89126A}" type="pres">
      <dgm:prSet presAssocID="{804AA98E-0D8A-4EB7-85AB-F7A26007D25A}" presName="sibTrans" presStyleCnt="0"/>
      <dgm:spPr/>
    </dgm:pt>
    <dgm:pt modelId="{C6C35DC4-9ECD-C648-9782-0F40B127D388}" type="pres">
      <dgm:prSet presAssocID="{E64C12AB-0072-43EF-B7A7-ED661ED90E15}" presName="node" presStyleLbl="node1" presStyleIdx="3" presStyleCnt="8">
        <dgm:presLayoutVars>
          <dgm:bulletEnabled val="1"/>
        </dgm:presLayoutVars>
      </dgm:prSet>
      <dgm:spPr/>
    </dgm:pt>
    <dgm:pt modelId="{6AA6FE67-A891-BD4D-A6BD-38BF42BA9F4E}" type="pres">
      <dgm:prSet presAssocID="{CC0ADAF7-B1B8-4E8E-A932-CD95CCC7F991}" presName="sibTrans" presStyleCnt="0"/>
      <dgm:spPr/>
    </dgm:pt>
    <dgm:pt modelId="{5BAFC068-1750-F84B-90E4-11217778D8DC}" type="pres">
      <dgm:prSet presAssocID="{A4E75D6B-62E5-434E-A238-658CF5CF6CAE}" presName="node" presStyleLbl="node1" presStyleIdx="4" presStyleCnt="8">
        <dgm:presLayoutVars>
          <dgm:bulletEnabled val="1"/>
        </dgm:presLayoutVars>
      </dgm:prSet>
      <dgm:spPr/>
    </dgm:pt>
    <dgm:pt modelId="{8BBE34F4-DDB7-BF4A-9D1F-2B5512248AB0}" type="pres">
      <dgm:prSet presAssocID="{8EF6003B-8074-4764-9B3C-A7CBD368A47F}" presName="sibTrans" presStyleCnt="0"/>
      <dgm:spPr/>
    </dgm:pt>
    <dgm:pt modelId="{8CD258B2-36E1-EB43-8D53-2EAE18F9C56F}" type="pres">
      <dgm:prSet presAssocID="{D1D4818F-FD63-46B3-9882-8BDA565436CB}" presName="node" presStyleLbl="node1" presStyleIdx="5" presStyleCnt="8">
        <dgm:presLayoutVars>
          <dgm:bulletEnabled val="1"/>
        </dgm:presLayoutVars>
      </dgm:prSet>
      <dgm:spPr/>
    </dgm:pt>
    <dgm:pt modelId="{BA0C3477-3B46-894B-B4E9-CB92E205E86F}" type="pres">
      <dgm:prSet presAssocID="{2EFC4772-1A9E-41F6-AAAD-0C6176026AD4}" presName="sibTrans" presStyleCnt="0"/>
      <dgm:spPr/>
    </dgm:pt>
    <dgm:pt modelId="{E8DFA65F-D0AA-B940-B3B5-B7A14756D3D9}" type="pres">
      <dgm:prSet presAssocID="{6C418CC5-9C06-4A2B-9E7E-9201E9ED3D99}" presName="node" presStyleLbl="node1" presStyleIdx="6" presStyleCnt="8">
        <dgm:presLayoutVars>
          <dgm:bulletEnabled val="1"/>
        </dgm:presLayoutVars>
      </dgm:prSet>
      <dgm:spPr/>
    </dgm:pt>
    <dgm:pt modelId="{9BB5020F-DEBB-9848-999F-8BCDC4415240}" type="pres">
      <dgm:prSet presAssocID="{C1D35F97-CE87-4005-9CBC-B2206CC73210}" presName="sibTrans" presStyleCnt="0"/>
      <dgm:spPr/>
    </dgm:pt>
    <dgm:pt modelId="{F4872F5B-EC74-A947-9027-A919A6FAD324}" type="pres">
      <dgm:prSet presAssocID="{EA5522F3-1891-42A6-BB42-6BA3BD25A1D5}" presName="node" presStyleLbl="node1" presStyleIdx="7" presStyleCnt="8">
        <dgm:presLayoutVars>
          <dgm:bulletEnabled val="1"/>
        </dgm:presLayoutVars>
      </dgm:prSet>
      <dgm:spPr/>
    </dgm:pt>
  </dgm:ptLst>
  <dgm:cxnLst>
    <dgm:cxn modelId="{E4861020-6EB9-8A47-839D-FE79B3965629}" type="presOf" srcId="{5BCD7ED8-7EC4-4B5C-BC34-FB663E49A114}" destId="{C8074AC8-F0B6-3548-B9A8-8B7455667B67}" srcOrd="0" destOrd="0" presId="urn:microsoft.com/office/officeart/2005/8/layout/default"/>
    <dgm:cxn modelId="{60FB7320-FEC8-4689-9DB7-49672A21C4E4}" srcId="{5BCD7ED8-7EC4-4B5C-BC34-FB663E49A114}" destId="{DB9DA95F-DAEF-47D2-BB1B-B2009F7D39BB}" srcOrd="2" destOrd="0" parTransId="{4E7FEA85-9E96-42B2-95A2-411CD747E9C8}" sibTransId="{804AA98E-0D8A-4EB7-85AB-F7A26007D25A}"/>
    <dgm:cxn modelId="{C6C7C226-6A37-4B4E-8429-269F3501B78D}" type="presOf" srcId="{E64C12AB-0072-43EF-B7A7-ED661ED90E15}" destId="{C6C35DC4-9ECD-C648-9782-0F40B127D388}" srcOrd="0" destOrd="0" presId="urn:microsoft.com/office/officeart/2005/8/layout/default"/>
    <dgm:cxn modelId="{D6A22F29-363E-41FE-BD8C-EB7F7F0162A8}" srcId="{5BCD7ED8-7EC4-4B5C-BC34-FB663E49A114}" destId="{EA5522F3-1891-42A6-BB42-6BA3BD25A1D5}" srcOrd="7" destOrd="0" parTransId="{33820913-5D54-486E-B1A0-DEB716F3B8DB}" sibTransId="{45DEA05A-975F-4CC7-A75E-7FDDE2C20AB1}"/>
    <dgm:cxn modelId="{BA2AB938-48FB-406D-8673-CCA144BAF353}" srcId="{5BCD7ED8-7EC4-4B5C-BC34-FB663E49A114}" destId="{115BDD12-3A17-45D3-A527-95B56839C1D0}" srcOrd="1" destOrd="0" parTransId="{F76A77F1-F884-4C23-AA51-71B1DB017312}" sibTransId="{6BCCDF2E-1B13-4BC6-A7B3-32F407EB6E19}"/>
    <dgm:cxn modelId="{8B2ED33E-A1CF-4DFE-B88F-7051E3564B07}" srcId="{5BCD7ED8-7EC4-4B5C-BC34-FB663E49A114}" destId="{D1D4818F-FD63-46B3-9882-8BDA565436CB}" srcOrd="5" destOrd="0" parTransId="{6ED3D2A6-8FDD-46C7-A72B-462A57639DEA}" sibTransId="{2EFC4772-1A9E-41F6-AAAD-0C6176026AD4}"/>
    <dgm:cxn modelId="{475FCE58-CACA-44AE-A52E-E1D8B8AA9DB3}" srcId="{5BCD7ED8-7EC4-4B5C-BC34-FB663E49A114}" destId="{CA14A692-ED94-48A0-9655-1D762904796B}" srcOrd="0" destOrd="0" parTransId="{A6BCBD52-A2BF-4D1B-8837-30C5FAEB2805}" sibTransId="{B843ECB5-792D-47AD-819D-3584639B8BF3}"/>
    <dgm:cxn modelId="{8BBE3A5F-E99A-1842-AB42-8586AD084967}" type="presOf" srcId="{D1D4818F-FD63-46B3-9882-8BDA565436CB}" destId="{8CD258B2-36E1-EB43-8D53-2EAE18F9C56F}" srcOrd="0" destOrd="0" presId="urn:microsoft.com/office/officeart/2005/8/layout/default"/>
    <dgm:cxn modelId="{9B73D361-DE2D-1148-9111-A62BFEC89F31}" type="presOf" srcId="{DB9DA95F-DAEF-47D2-BB1B-B2009F7D39BB}" destId="{C1EED64C-0984-1D47-ADD4-BA48235012AE}" srcOrd="0" destOrd="0" presId="urn:microsoft.com/office/officeart/2005/8/layout/default"/>
    <dgm:cxn modelId="{6E502484-3E41-4821-8F09-07E407A69F1A}" srcId="{5BCD7ED8-7EC4-4B5C-BC34-FB663E49A114}" destId="{6C418CC5-9C06-4A2B-9E7E-9201E9ED3D99}" srcOrd="6" destOrd="0" parTransId="{56983EBD-B526-4FF3-AC7A-6F30819568BD}" sibTransId="{C1D35F97-CE87-4005-9CBC-B2206CC73210}"/>
    <dgm:cxn modelId="{6C84029A-3F49-461B-8AA4-4CB7944EC8A0}" srcId="{5BCD7ED8-7EC4-4B5C-BC34-FB663E49A114}" destId="{E64C12AB-0072-43EF-B7A7-ED661ED90E15}" srcOrd="3" destOrd="0" parTransId="{698D6370-3273-4DF2-94C0-E8F47A668A4E}" sibTransId="{CC0ADAF7-B1B8-4E8E-A932-CD95CCC7F991}"/>
    <dgm:cxn modelId="{689EB6B1-3687-44D6-B85A-D25A2923D674}" srcId="{5BCD7ED8-7EC4-4B5C-BC34-FB663E49A114}" destId="{A4E75D6B-62E5-434E-A238-658CF5CF6CAE}" srcOrd="4" destOrd="0" parTransId="{1AFD0C8E-5298-44B7-B071-B7F59C215965}" sibTransId="{8EF6003B-8074-4764-9B3C-A7CBD368A47F}"/>
    <dgm:cxn modelId="{2844DEB7-D14C-E647-9BEC-3A94B36CE64C}" type="presOf" srcId="{115BDD12-3A17-45D3-A527-95B56839C1D0}" destId="{BB571F38-2160-0A4F-B27E-7E1E38B62013}" srcOrd="0" destOrd="0" presId="urn:microsoft.com/office/officeart/2005/8/layout/default"/>
    <dgm:cxn modelId="{45990CD7-0606-9540-92AA-EC850658BF49}" type="presOf" srcId="{6C418CC5-9C06-4A2B-9E7E-9201E9ED3D99}" destId="{E8DFA65F-D0AA-B940-B3B5-B7A14756D3D9}" srcOrd="0" destOrd="0" presId="urn:microsoft.com/office/officeart/2005/8/layout/default"/>
    <dgm:cxn modelId="{68881EE3-15D0-E44B-B06A-0BA1180E7CEF}" type="presOf" srcId="{CA14A692-ED94-48A0-9655-1D762904796B}" destId="{1562825F-1850-E749-8D65-0A0DBE170A6D}" srcOrd="0" destOrd="0" presId="urn:microsoft.com/office/officeart/2005/8/layout/default"/>
    <dgm:cxn modelId="{3F574EE7-D670-2C43-BC08-6A3FEA88EF68}" type="presOf" srcId="{EA5522F3-1891-42A6-BB42-6BA3BD25A1D5}" destId="{F4872F5B-EC74-A947-9027-A919A6FAD324}" srcOrd="0" destOrd="0" presId="urn:microsoft.com/office/officeart/2005/8/layout/default"/>
    <dgm:cxn modelId="{92F2DCF3-C380-084F-85E3-1F51EE5CDF9A}" type="presOf" srcId="{A4E75D6B-62E5-434E-A238-658CF5CF6CAE}" destId="{5BAFC068-1750-F84B-90E4-11217778D8DC}" srcOrd="0" destOrd="0" presId="urn:microsoft.com/office/officeart/2005/8/layout/default"/>
    <dgm:cxn modelId="{CABFBD26-797D-0346-AB66-6E38A9F15DEC}" type="presParOf" srcId="{C8074AC8-F0B6-3548-B9A8-8B7455667B67}" destId="{1562825F-1850-E749-8D65-0A0DBE170A6D}" srcOrd="0" destOrd="0" presId="urn:microsoft.com/office/officeart/2005/8/layout/default"/>
    <dgm:cxn modelId="{0159ECDB-B57E-0846-926D-BBE7949DDC39}" type="presParOf" srcId="{C8074AC8-F0B6-3548-B9A8-8B7455667B67}" destId="{4CC98F49-410E-A847-BFCB-25DFE4964B45}" srcOrd="1" destOrd="0" presId="urn:microsoft.com/office/officeart/2005/8/layout/default"/>
    <dgm:cxn modelId="{D73E7D4B-4176-4545-ACD7-4610492D8336}" type="presParOf" srcId="{C8074AC8-F0B6-3548-B9A8-8B7455667B67}" destId="{BB571F38-2160-0A4F-B27E-7E1E38B62013}" srcOrd="2" destOrd="0" presId="urn:microsoft.com/office/officeart/2005/8/layout/default"/>
    <dgm:cxn modelId="{706DD264-5082-5D42-BA56-4DA10B164420}" type="presParOf" srcId="{C8074AC8-F0B6-3548-B9A8-8B7455667B67}" destId="{652A0A08-1A5B-B34D-BB3E-CE8FB92289CD}" srcOrd="3" destOrd="0" presId="urn:microsoft.com/office/officeart/2005/8/layout/default"/>
    <dgm:cxn modelId="{BDA3B048-F0D0-4B45-988F-DD3082A102C3}" type="presParOf" srcId="{C8074AC8-F0B6-3548-B9A8-8B7455667B67}" destId="{C1EED64C-0984-1D47-ADD4-BA48235012AE}" srcOrd="4" destOrd="0" presId="urn:microsoft.com/office/officeart/2005/8/layout/default"/>
    <dgm:cxn modelId="{4EF6EF29-900F-A24F-96CD-268C947D9713}" type="presParOf" srcId="{C8074AC8-F0B6-3548-B9A8-8B7455667B67}" destId="{0EC2C5AA-FAF8-2943-89B9-EC6A4E89126A}" srcOrd="5" destOrd="0" presId="urn:microsoft.com/office/officeart/2005/8/layout/default"/>
    <dgm:cxn modelId="{E0130749-EE32-6840-8DAB-5857B2E57303}" type="presParOf" srcId="{C8074AC8-F0B6-3548-B9A8-8B7455667B67}" destId="{C6C35DC4-9ECD-C648-9782-0F40B127D388}" srcOrd="6" destOrd="0" presId="urn:microsoft.com/office/officeart/2005/8/layout/default"/>
    <dgm:cxn modelId="{5A5BF7BD-B04E-C648-8B7B-9E92675FEB54}" type="presParOf" srcId="{C8074AC8-F0B6-3548-B9A8-8B7455667B67}" destId="{6AA6FE67-A891-BD4D-A6BD-38BF42BA9F4E}" srcOrd="7" destOrd="0" presId="urn:microsoft.com/office/officeart/2005/8/layout/default"/>
    <dgm:cxn modelId="{8B77A337-B882-1C4E-AD69-4F0EFDC4A4FE}" type="presParOf" srcId="{C8074AC8-F0B6-3548-B9A8-8B7455667B67}" destId="{5BAFC068-1750-F84B-90E4-11217778D8DC}" srcOrd="8" destOrd="0" presId="urn:microsoft.com/office/officeart/2005/8/layout/default"/>
    <dgm:cxn modelId="{985FB758-15B7-DB48-80F4-CEBDFD45658C}" type="presParOf" srcId="{C8074AC8-F0B6-3548-B9A8-8B7455667B67}" destId="{8BBE34F4-DDB7-BF4A-9D1F-2B5512248AB0}" srcOrd="9" destOrd="0" presId="urn:microsoft.com/office/officeart/2005/8/layout/default"/>
    <dgm:cxn modelId="{06151259-B023-3B45-9819-C7B2E440374E}" type="presParOf" srcId="{C8074AC8-F0B6-3548-B9A8-8B7455667B67}" destId="{8CD258B2-36E1-EB43-8D53-2EAE18F9C56F}" srcOrd="10" destOrd="0" presId="urn:microsoft.com/office/officeart/2005/8/layout/default"/>
    <dgm:cxn modelId="{009C42E9-2E50-DD4B-8CD4-2D2D755C1BF5}" type="presParOf" srcId="{C8074AC8-F0B6-3548-B9A8-8B7455667B67}" destId="{BA0C3477-3B46-894B-B4E9-CB92E205E86F}" srcOrd="11" destOrd="0" presId="urn:microsoft.com/office/officeart/2005/8/layout/default"/>
    <dgm:cxn modelId="{DDCEE14E-45DD-D643-BF29-75B406DB4B63}" type="presParOf" srcId="{C8074AC8-F0B6-3548-B9A8-8B7455667B67}" destId="{E8DFA65F-D0AA-B940-B3B5-B7A14756D3D9}" srcOrd="12" destOrd="0" presId="urn:microsoft.com/office/officeart/2005/8/layout/default"/>
    <dgm:cxn modelId="{376C63D2-F826-1948-9DF4-69252D1CB413}" type="presParOf" srcId="{C8074AC8-F0B6-3548-B9A8-8B7455667B67}" destId="{9BB5020F-DEBB-9848-999F-8BCDC4415240}" srcOrd="13" destOrd="0" presId="urn:microsoft.com/office/officeart/2005/8/layout/default"/>
    <dgm:cxn modelId="{E4BD9FB1-B637-A441-B474-F92B4D6BC403}" type="presParOf" srcId="{C8074AC8-F0B6-3548-B9A8-8B7455667B67}" destId="{F4872F5B-EC74-A947-9027-A919A6FAD324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2825F-1850-E749-8D65-0A0DBE170A6D}">
      <dsp:nvSpPr>
        <dsp:cNvPr id="0" name=""/>
        <dsp:cNvSpPr/>
      </dsp:nvSpPr>
      <dsp:spPr>
        <a:xfrm>
          <a:off x="3067" y="794506"/>
          <a:ext cx="2433429" cy="1460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i="0" kern="1200" dirty="0"/>
            <a:t>2021 '</a:t>
          </a:r>
          <a:r>
            <a:rPr lang="en-GB" sz="1300" b="1" i="0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The Last Taboo of Motherhood: Postnatal Mental Disorders in Twentieth-Century Britain</a:t>
          </a:r>
          <a:r>
            <a:rPr lang="en-GB" sz="1300" b="1" i="0" kern="1200" dirty="0"/>
            <a:t>’ 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i="0" kern="1200" dirty="0"/>
            <a:t>£398,900</a:t>
          </a:r>
          <a:endParaRPr lang="en-US" sz="1300" kern="1200" dirty="0"/>
        </a:p>
      </dsp:txBody>
      <dsp:txXfrm>
        <a:off x="3067" y="794506"/>
        <a:ext cx="2433429" cy="1460057"/>
      </dsp:txXfrm>
    </dsp:sp>
    <dsp:sp modelId="{BB571F38-2160-0A4F-B27E-7E1E38B62013}">
      <dsp:nvSpPr>
        <dsp:cNvPr id="0" name=""/>
        <dsp:cNvSpPr/>
      </dsp:nvSpPr>
      <dsp:spPr>
        <a:xfrm>
          <a:off x="2679839" y="794506"/>
          <a:ext cx="2433429" cy="1460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i="0" kern="1200"/>
            <a:t>2014 Wellcome Senior Investigator Award, ‘Prisoners, Medical Care and Entitlement to Health in England and Ireland, 1850-2000’ (PI, with Dr Catherine Cox UCD) £536,532</a:t>
          </a:r>
          <a:endParaRPr lang="en-US" sz="1300" kern="1200"/>
        </a:p>
      </dsp:txBody>
      <dsp:txXfrm>
        <a:off x="2679839" y="794506"/>
        <a:ext cx="2433429" cy="1460057"/>
      </dsp:txXfrm>
    </dsp:sp>
    <dsp:sp modelId="{C1EED64C-0984-1D47-ADD4-BA48235012AE}">
      <dsp:nvSpPr>
        <dsp:cNvPr id="0" name=""/>
        <dsp:cNvSpPr/>
      </dsp:nvSpPr>
      <dsp:spPr>
        <a:xfrm>
          <a:off x="5356611" y="794506"/>
          <a:ext cx="2433429" cy="1460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i="0" kern="1200" dirty="0"/>
            <a:t>2010 Wellcome Project Grant ‘Madness, Migration and the Irish in Lancashire, c.1850-1921’ (PI, with Dr Catherine Cox UCD) £78,286</a:t>
          </a:r>
          <a:endParaRPr lang="en-US" sz="1300" kern="1200" dirty="0"/>
        </a:p>
      </dsp:txBody>
      <dsp:txXfrm>
        <a:off x="5356611" y="794506"/>
        <a:ext cx="2433429" cy="1460057"/>
      </dsp:txXfrm>
    </dsp:sp>
    <dsp:sp modelId="{C6C35DC4-9ECD-C648-9782-0F40B127D388}">
      <dsp:nvSpPr>
        <dsp:cNvPr id="0" name=""/>
        <dsp:cNvSpPr/>
      </dsp:nvSpPr>
      <dsp:spPr>
        <a:xfrm>
          <a:off x="8033383" y="794506"/>
          <a:ext cx="2433429" cy="1460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i="0" kern="1200"/>
            <a:t>2008 Wellcome Strategic Award, CHM Warwick (PI): ‘Situating Medicine: New Directions in the History of Medicine’ £811,542</a:t>
          </a:r>
          <a:endParaRPr lang="en-US" sz="1300" kern="1200"/>
        </a:p>
      </dsp:txBody>
      <dsp:txXfrm>
        <a:off x="8033383" y="794506"/>
        <a:ext cx="2433429" cy="1460057"/>
      </dsp:txXfrm>
    </dsp:sp>
    <dsp:sp modelId="{5BAFC068-1750-F84B-90E4-11217778D8DC}">
      <dsp:nvSpPr>
        <dsp:cNvPr id="0" name=""/>
        <dsp:cNvSpPr/>
      </dsp:nvSpPr>
      <dsp:spPr>
        <a:xfrm>
          <a:off x="3067" y="2497906"/>
          <a:ext cx="2433429" cy="1460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i="0" kern="1200"/>
            <a:t>2005 Wellcome Project Grant, ‘Healing Cultures and the Therapeutic Uses of Water in the English Midlands, 1840-1948’ (PI) £134,310</a:t>
          </a:r>
          <a:endParaRPr lang="en-US" sz="1300" kern="1200"/>
        </a:p>
      </dsp:txBody>
      <dsp:txXfrm>
        <a:off x="3067" y="2497906"/>
        <a:ext cx="2433429" cy="1460057"/>
      </dsp:txXfrm>
    </dsp:sp>
    <dsp:sp modelId="{8CD258B2-36E1-EB43-8D53-2EAE18F9C56F}">
      <dsp:nvSpPr>
        <dsp:cNvPr id="0" name=""/>
        <dsp:cNvSpPr/>
      </dsp:nvSpPr>
      <dsp:spPr>
        <a:xfrm>
          <a:off x="2679839" y="2497906"/>
          <a:ext cx="2433429" cy="1460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i="0" kern="1200"/>
            <a:t>2004 Wellcome Project Grant, ‘Politics and Practices of Health in Work, 1915-1950’ (PI with Prof. Mathew Thomson) £125,712</a:t>
          </a:r>
          <a:endParaRPr lang="en-US" sz="1300" kern="1200"/>
        </a:p>
      </dsp:txBody>
      <dsp:txXfrm>
        <a:off x="2679839" y="2497906"/>
        <a:ext cx="2433429" cy="1460057"/>
      </dsp:txXfrm>
    </dsp:sp>
    <dsp:sp modelId="{E8DFA65F-D0AA-B940-B3B5-B7A14756D3D9}">
      <dsp:nvSpPr>
        <dsp:cNvPr id="0" name=""/>
        <dsp:cNvSpPr/>
      </dsp:nvSpPr>
      <dsp:spPr>
        <a:xfrm>
          <a:off x="5356611" y="2497906"/>
          <a:ext cx="2433429" cy="1460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i="0" kern="1200"/>
            <a:t>2003 Wellcome Strategic Award, CHM Warwick (PI): ‘Cultures and Practices of Health’ £592,054</a:t>
          </a:r>
          <a:endParaRPr lang="en-US" sz="1300" kern="1200"/>
        </a:p>
      </dsp:txBody>
      <dsp:txXfrm>
        <a:off x="5356611" y="2497906"/>
        <a:ext cx="2433429" cy="1460057"/>
      </dsp:txXfrm>
    </dsp:sp>
    <dsp:sp modelId="{F4872F5B-EC74-A947-9027-A919A6FAD324}">
      <dsp:nvSpPr>
        <dsp:cNvPr id="0" name=""/>
        <dsp:cNvSpPr/>
      </dsp:nvSpPr>
      <dsp:spPr>
        <a:xfrm>
          <a:off x="8033383" y="2497906"/>
          <a:ext cx="2433429" cy="1460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i="0" kern="1200"/>
            <a:t>1996 Wellcome University Award: ‘Puerperal Insanity in the Nineteenth Century’ (Award Holder) £135,948</a:t>
          </a:r>
          <a:endParaRPr lang="en-US" sz="1300" kern="1200"/>
        </a:p>
      </dsp:txBody>
      <dsp:txXfrm>
        <a:off x="8033383" y="2497906"/>
        <a:ext cx="2433429" cy="1460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0" Type="http://schemas.openxmlformats.org/officeDocument/2006/relationships/image" Target="../media/image18.png"/><Relationship Id="rId4" Type="http://schemas.openxmlformats.org/officeDocument/2006/relationships/image" Target="../media/image14.pn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318D7-8C62-5487-906A-84C23303B6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Hilary Marland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A5D369-117F-B007-D8A7-3E1F410523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This is  </a:t>
            </a:r>
            <a:r>
              <a:rPr lang="en-GB" i="1" dirty="0"/>
              <a:t>your</a:t>
            </a:r>
            <a:r>
              <a:rPr lang="en-GB" dirty="0"/>
              <a:t> Warwick life…</a:t>
            </a:r>
          </a:p>
        </p:txBody>
      </p:sp>
    </p:spTree>
    <p:extLst>
      <p:ext uri="{BB962C8B-B14F-4D97-AF65-F5344CB8AC3E}">
        <p14:creationId xmlns:p14="http://schemas.microsoft.com/office/powerpoint/2010/main" val="289384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625BE-F6A3-3FB8-8DCF-2B2CDC3F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Books…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4D5EBA-C4D5-E364-B898-BCB66176504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785" y="1963958"/>
            <a:ext cx="2344348" cy="376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angerous Motherhood - By H Marland (hardcover) : Target">
            <a:extLst>
              <a:ext uri="{FF2B5EF4-FFF2-40B4-BE49-F238E27FC236}">
                <a16:creationId xmlns:a16="http://schemas.microsoft.com/office/drawing/2014/main" id="{2CD07F97-485A-E3C8-8302-7BCBAB5407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3" t="735" r="19818" b="1"/>
          <a:stretch/>
        </p:blipFill>
        <p:spPr bwMode="auto">
          <a:xfrm>
            <a:off x="2794803" y="1946641"/>
            <a:ext cx="2540749" cy="377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isorder Contained: Mental Breakdown and the Modern Prison in England and Ireland, 1840 – 1900">
            <a:extLst>
              <a:ext uri="{FF2B5EF4-FFF2-40B4-BE49-F238E27FC236}">
                <a16:creationId xmlns:a16="http://schemas.microsoft.com/office/drawing/2014/main" id="{EC8BC30D-4820-539C-8058-2446A71F7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536" y="227161"/>
            <a:ext cx="3739643" cy="549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id="{B2113537-943F-CD09-8B01-CD9EC96F8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21" y="1911698"/>
            <a:ext cx="2540749" cy="381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567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625BE-F6A3-3FB8-8DCF-2B2CDC3F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Edited Volumes…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2F5882A4-7F92-00CF-21DE-572F426BF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275" y="1987532"/>
            <a:ext cx="2542508" cy="339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B11B2001-6D85-F5CB-2F46-49A318CF8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189" y="3141419"/>
            <a:ext cx="1931597" cy="281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26AB724B-B554-3D3D-B1F1-9B61651A1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696" y="1987533"/>
            <a:ext cx="2331445" cy="339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447D1180-E035-0481-3184-FF2A06ACA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291" y="117011"/>
            <a:ext cx="1839394" cy="284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F8F8659D-8B58-D4DC-0AC0-79C75BC21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965" y="117012"/>
            <a:ext cx="1958406" cy="284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816244C4-CB1E-7BE6-56F5-1B5EED945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14" y="1987533"/>
            <a:ext cx="2331443" cy="339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022A0EED-67A9-3E20-AE58-94A63184F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540" y="3058649"/>
            <a:ext cx="2011831" cy="289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575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808A3-3BE7-D360-F6E6-4347AD2FC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493" y="129606"/>
            <a:ext cx="9603275" cy="545310"/>
          </a:xfrm>
        </p:spPr>
        <p:txBody>
          <a:bodyPr/>
          <a:lstStyle/>
          <a:p>
            <a:r>
              <a:rPr lang="en-GB" dirty="0"/>
              <a:t>In Doctoral Students…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003D67F-A9B8-8774-968B-4C84F6FA9E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0961824"/>
              </p:ext>
            </p:extLst>
          </p:nvPr>
        </p:nvGraphicFramePr>
        <p:xfrm>
          <a:off x="221493" y="880110"/>
          <a:ext cx="11711427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8598">
                  <a:extLst>
                    <a:ext uri="{9D8B030D-6E8A-4147-A177-3AD203B41FA5}">
                      <a16:colId xmlns:a16="http://schemas.microsoft.com/office/drawing/2014/main" val="1818066859"/>
                    </a:ext>
                  </a:extLst>
                </a:gridCol>
                <a:gridCol w="5762829">
                  <a:extLst>
                    <a:ext uri="{9D8B030D-6E8A-4147-A177-3AD203B41FA5}">
                      <a16:colId xmlns:a16="http://schemas.microsoft.com/office/drawing/2014/main" val="521761221"/>
                    </a:ext>
                  </a:extLst>
                </a:gridCol>
              </a:tblGrid>
              <a:tr h="504063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Cathy </a:t>
                      </a:r>
                      <a:r>
                        <a:rPr lang="en-GB" sz="16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McClive</a:t>
                      </a: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'Bleeding Flowers and Waning Moons: A History of Menstruation in France, c.1495-1761' (completed 2004)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Jane Adams, 'The Mixed Economy of Medical Services in Herefordshire c.1770-c.1850' (completed 2004)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Vicky Long, 'Changing Public Representations of Mental Illness in Britain, 1870-1970' (completed 2004)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Sheryl Root, 'Healing and Touch, c.1890-1950' (completed 2005)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Lisa </a:t>
                      </a:r>
                      <a:r>
                        <a:rPr lang="en-GB" sz="16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Petermann</a:t>
                      </a: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'The Development of Paediatrics in France and England, 1760-1883' (completed 2007)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Kathryn Miele, 'Representing Empathy: The Defence of Vulnerable Bodies in Victorian Medical Culture' (completed 2008)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Judith Lockhart, '"Truly a Hospital for Women": The Birmingham and Midland Hospital for Women, 1871-1948' (completed 2008)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Brooke Whitelaw, 'Industry and the Interior Life: Work, Mental Health and Perceptions of Self in Britain, 1900-1951' (completed 2009)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Sue Aspinall, 'Environmentalism in Representations of Women and Exercise in Britain 1880s to 1920s' (completed 2009)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Gaby Robilliard, 'Midwives and Identity in Early Modern Germany' (completed 2010)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6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Stephen Soanes, 'Convalescence and the Public Asylum in England, 1918-39' (completed 2011)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Emily Andrews, 'Old Age Mental Illness in Britain in the Nineteenth and Early Twentieth Century' (completed 2014)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Josette Duncan, 'Medical Charities in Malta, Cyprus and the Ionian Islands in the Nineteenth and Early Twentieth Centuries' (completed 2014)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Rebecca Noble, 'Madness and the Regulation of the Self in Bourbon Mexico’ (completed 2017)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Jean Hwang, 'Women and Depression in Interwar Britain: Case Notes, Narratives and Experiences' (completed 2018)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John Wilmott, 'Medical Dispensaries in Warwickshire: Their Place in Local Health Care, 1820-1880' (completed 2021)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Sophie Greenway, 'Growing Well: Dirt and Health in the Home and Garden in Britain, 1930-1970' (completed 2022)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Ute Oswald, 'Entertaining the Insane: Recreation in Nineteenth-Century British Asylums' (completed 2022)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Louise Morgan, 'Eat Better, Not Less: Contextualising Clean Eating in Contemporary British History' (completed 2023)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691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7463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13AFA-48E5-0D78-42B3-8B45F0AA7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869" y="679105"/>
            <a:ext cx="9603275" cy="1049235"/>
          </a:xfrm>
        </p:spPr>
        <p:txBody>
          <a:bodyPr/>
          <a:lstStyle/>
          <a:p>
            <a:r>
              <a:rPr lang="en-GB" dirty="0"/>
              <a:t>In major funding…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4AB8D30B-7917-B16E-7AAB-8647DEA1BD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1890431"/>
              </p:ext>
            </p:extLst>
          </p:nvPr>
        </p:nvGraphicFramePr>
        <p:xfrm>
          <a:off x="1379251" y="1281365"/>
          <a:ext cx="10469880" cy="4752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8891EB0-0E65-D980-9A13-B8EA5B35C79D}"/>
              </a:ext>
            </a:extLst>
          </p:cNvPr>
          <p:cNvSpPr txBox="1"/>
          <p:nvPr/>
        </p:nvSpPr>
        <p:spPr>
          <a:xfrm>
            <a:off x="4869180" y="6178895"/>
            <a:ext cx="73228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</a:rPr>
              <a:t>Total: £2,813,140  (Ker-Ching!)</a:t>
            </a:r>
          </a:p>
        </p:txBody>
      </p:sp>
    </p:spTree>
    <p:extLst>
      <p:ext uri="{BB962C8B-B14F-4D97-AF65-F5344CB8AC3E}">
        <p14:creationId xmlns:p14="http://schemas.microsoft.com/office/powerpoint/2010/main" val="344084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FD794-64E5-0175-D968-7815712D8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beyond the ‘outputs’?</a:t>
            </a:r>
          </a:p>
        </p:txBody>
      </p:sp>
      <p:pic>
        <p:nvPicPr>
          <p:cNvPr id="4098" name="Picture 2" descr="News – Exploring the history of prisoner health">
            <a:extLst>
              <a:ext uri="{FF2B5EF4-FFF2-40B4-BE49-F238E27FC236}">
                <a16:creationId xmlns:a16="http://schemas.microsoft.com/office/drawing/2014/main" id="{E486437C-A8A1-C8D5-87AB-B5BE3461C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6" y="132913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r Sophie Greenway on X: &quot;I just passed my viva! Huge thanks to Mathew  Thomson and David Matless for a really useful discussion, and to Hilary  Marland for being a really wonderful">
            <a:extLst>
              <a:ext uri="{FF2B5EF4-FFF2-40B4-BE49-F238E27FC236}">
                <a16:creationId xmlns:a16="http://schemas.microsoft.com/office/drawing/2014/main" id="{6FEB1A58-8C77-D585-2706-A2D8CF1A6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640" y="1445895"/>
            <a:ext cx="3729038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Image">
            <a:extLst>
              <a:ext uri="{FF2B5EF4-FFF2-40B4-BE49-F238E27FC236}">
                <a16:creationId xmlns:a16="http://schemas.microsoft.com/office/drawing/2014/main" id="{17EFC921-FDF5-D934-27CA-AF0DA3F48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105" y="0"/>
            <a:ext cx="4434840" cy="332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">
            <a:extLst>
              <a:ext uri="{FF2B5EF4-FFF2-40B4-BE49-F238E27FC236}">
                <a16:creationId xmlns:a16="http://schemas.microsoft.com/office/drawing/2014/main" id="{71F26646-8609-20D4-1762-0231F448BD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2" t="29166" r="23026" b="16398"/>
          <a:stretch/>
        </p:blipFill>
        <p:spPr bwMode="auto">
          <a:xfrm>
            <a:off x="6991619" y="2658273"/>
            <a:ext cx="2534118" cy="373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Image">
            <a:extLst>
              <a:ext uri="{FF2B5EF4-FFF2-40B4-BE49-F238E27FC236}">
                <a16:creationId xmlns:a16="http://schemas.microsoft.com/office/drawing/2014/main" id="{F7C40BA3-B5E3-8EB2-AE9D-F6C1E8172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287" y="2603947"/>
            <a:ext cx="2282428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Image">
            <a:extLst>
              <a:ext uri="{FF2B5EF4-FFF2-40B4-BE49-F238E27FC236}">
                <a16:creationId xmlns:a16="http://schemas.microsoft.com/office/drawing/2014/main" id="{30CB51A0-9CD5-ED4C-5926-A13B35F7D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110" y="3916868"/>
            <a:ext cx="3921509" cy="294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39C699BF-948F-0838-6A79-94FEB5E785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78" b="51474"/>
          <a:stretch/>
        </p:blipFill>
        <p:spPr bwMode="auto">
          <a:xfrm>
            <a:off x="367736" y="4404172"/>
            <a:ext cx="3214603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7549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133</TotalTime>
  <Words>613</Words>
  <Application>Microsoft Macintosh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Gallery</vt:lpstr>
      <vt:lpstr>Hilary Marland</vt:lpstr>
      <vt:lpstr>In Books…</vt:lpstr>
      <vt:lpstr>In Edited Volumes…</vt:lpstr>
      <vt:lpstr>In Doctoral Students…</vt:lpstr>
      <vt:lpstr>In major funding…</vt:lpstr>
      <vt:lpstr>And beyond the ‘outputs’?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Bivins, Roberta</dc:creator>
  <cp:lastModifiedBy>Bivins, Roberta</cp:lastModifiedBy>
  <cp:revision>5</cp:revision>
  <dcterms:created xsi:type="dcterms:W3CDTF">2024-06-06T10:27:33Z</dcterms:created>
  <dcterms:modified xsi:type="dcterms:W3CDTF">2024-06-06T12:41:22Z</dcterms:modified>
</cp:coreProperties>
</file>