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7" r:id="rId3"/>
    <p:sldId id="293" r:id="rId4"/>
    <p:sldId id="260" r:id="rId5"/>
    <p:sldId id="258" r:id="rId6"/>
    <p:sldId id="292" r:id="rId7"/>
    <p:sldId id="259" r:id="rId8"/>
    <p:sldId id="291" r:id="rId9"/>
    <p:sldId id="290" r:id="rId10"/>
    <p:sldId id="261" r:id="rId11"/>
    <p:sldId id="286" r:id="rId12"/>
    <p:sldId id="26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339"/>
    <p:restoredTop sz="94626"/>
  </p:normalViewPr>
  <p:slideViewPr>
    <p:cSldViewPr snapToGrid="0" snapToObjects="1">
      <p:cViewPr varScale="1">
        <p:scale>
          <a:sx n="116" d="100"/>
          <a:sy n="116" d="100"/>
        </p:scale>
        <p:origin x="1328" y="192"/>
      </p:cViewPr>
      <p:guideLst/>
    </p:cSldViewPr>
  </p:slideViewPr>
  <p:notesTextViewPr>
    <p:cViewPr>
      <p:scale>
        <a:sx n="1" d="1"/>
        <a:sy n="1" d="1"/>
      </p:scale>
      <p:origin x="0" y="0"/>
    </p:cViewPr>
  </p:notesTextViewPr>
  <p:sorterViewPr>
    <p:cViewPr>
      <p:scale>
        <a:sx n="1" d="1"/>
        <a:sy n="1" d="1"/>
      </p:scale>
      <p:origin x="0" y="0"/>
    </p:cViewPr>
  </p:sorterViewPr>
  <p:notesViewPr>
    <p:cSldViewPr snapToGrid="0" snapToObjects="1">
      <p:cViewPr varScale="1">
        <p:scale>
          <a:sx n="156" d="100"/>
          <a:sy n="156" d="100"/>
        </p:scale>
        <p:origin x="637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3D0607-D211-4447-8EC9-B6CC3B870E7C}" type="datetimeFigureOut">
              <a:rPr lang="en-GB" smtClean="0"/>
              <a:t>19/11/2024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431E4C-6C4B-1F49-A628-726B6A15A130}" type="slidenum">
              <a:rPr lang="en-GB" smtClean="0"/>
              <a:t>‹#›</a:t>
            </a:fld>
            <a:endParaRPr lang="en-GB"/>
          </a:p>
        </p:txBody>
      </p:sp>
    </p:spTree>
    <p:extLst>
      <p:ext uri="{BB962C8B-B14F-4D97-AF65-F5344CB8AC3E}">
        <p14:creationId xmlns:p14="http://schemas.microsoft.com/office/powerpoint/2010/main" val="26842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oronavirus.data.gov.uk/death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en.uni-muenchen.de/news/newsarchiv/2018/pettenkofer.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kitchissippi.com/2020/04/05/quick-to-act-how-ottawa-quelled-the-spanish-flu-in-1918/"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more on Smallpox debates in Boston, see: https://</a:t>
            </a:r>
            <a:r>
              <a:rPr lang="en-GB" dirty="0" err="1"/>
              <a:t>www.archipedianewengland.org</a:t>
            </a:r>
            <a:r>
              <a:rPr lang="en-GB" dirty="0"/>
              <a:t>/</a:t>
            </a:r>
          </a:p>
        </p:txBody>
      </p:sp>
      <p:sp>
        <p:nvSpPr>
          <p:cNvPr id="4" name="Slide Number Placeholder 3"/>
          <p:cNvSpPr>
            <a:spLocks noGrp="1"/>
          </p:cNvSpPr>
          <p:nvPr>
            <p:ph type="sldNum" sz="quarter" idx="5"/>
          </p:nvPr>
        </p:nvSpPr>
        <p:spPr/>
        <p:txBody>
          <a:bodyPr/>
          <a:lstStyle/>
          <a:p>
            <a:fld id="{19431E4C-6C4B-1F49-A628-726B6A15A130}" type="slidenum">
              <a:rPr lang="en-GB" smtClean="0"/>
              <a:t>3</a:t>
            </a:fld>
            <a:endParaRPr lang="en-GB"/>
          </a:p>
        </p:txBody>
      </p:sp>
    </p:spTree>
    <p:extLst>
      <p:ext uri="{BB962C8B-B14F-4D97-AF65-F5344CB8AC3E}">
        <p14:creationId xmlns:p14="http://schemas.microsoft.com/office/powerpoint/2010/main" val="3329422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William Farr, Report on the mortality of cholera in England, 1848-49, London : Printed by W. Clowes ... for H.M.S.O.,  1852</a:t>
            </a:r>
          </a:p>
          <a:p>
            <a:r>
              <a:rPr lang="en-GB" sz="1200" b="0" i="0" kern="1200" dirty="0" err="1">
                <a:solidFill>
                  <a:schemeClr val="tx1"/>
                </a:solidFill>
                <a:effectLst/>
                <a:latin typeface="+mn-lt"/>
                <a:ea typeface="+mn-ea"/>
                <a:cs typeface="+mn-cs"/>
              </a:rPr>
              <a:t>Covid</a:t>
            </a:r>
            <a:r>
              <a:rPr lang="en-GB" sz="1200" b="0" i="0" kern="1200" dirty="0">
                <a:solidFill>
                  <a:schemeClr val="tx1"/>
                </a:solidFill>
                <a:effectLst/>
                <a:latin typeface="+mn-lt"/>
                <a:ea typeface="+mn-ea"/>
                <a:cs typeface="+mn-cs"/>
              </a:rPr>
              <a:t> deaths data from </a:t>
            </a:r>
            <a:r>
              <a:rPr lang="en-GB" dirty="0">
                <a:hlinkClick r:id="rId3"/>
              </a:rPr>
              <a:t>https://coronavirus.data.gov.uk/deaths</a:t>
            </a:r>
            <a:endParaRPr lang="en-GB" dirty="0"/>
          </a:p>
        </p:txBody>
      </p:sp>
      <p:sp>
        <p:nvSpPr>
          <p:cNvPr id="4" name="Slide Number Placeholder 3"/>
          <p:cNvSpPr>
            <a:spLocks noGrp="1"/>
          </p:cNvSpPr>
          <p:nvPr>
            <p:ph type="sldNum" sz="quarter" idx="5"/>
          </p:nvPr>
        </p:nvSpPr>
        <p:spPr/>
        <p:txBody>
          <a:bodyPr/>
          <a:lstStyle/>
          <a:p>
            <a:fld id="{19431E4C-6C4B-1F49-A628-726B6A15A130}" type="slidenum">
              <a:rPr lang="en-GB" smtClean="0"/>
              <a:t>4</a:t>
            </a:fld>
            <a:endParaRPr lang="en-GB"/>
          </a:p>
        </p:txBody>
      </p:sp>
    </p:spTree>
    <p:extLst>
      <p:ext uri="{BB962C8B-B14F-4D97-AF65-F5344CB8AC3E}">
        <p14:creationId xmlns:p14="http://schemas.microsoft.com/office/powerpoint/2010/main" val="2650240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Quotation from placard reproduced from Alan </a:t>
            </a:r>
            <a:r>
              <a:rPr lang="en-GB" dirty="0" err="1"/>
              <a:t>Bewell</a:t>
            </a:r>
            <a:r>
              <a:rPr lang="en-GB" dirty="0"/>
              <a:t>, </a:t>
            </a:r>
            <a:r>
              <a:rPr lang="en-GB" i="1" dirty="0"/>
              <a:t>Romanticism and Colonial Disease </a:t>
            </a:r>
            <a:r>
              <a:rPr lang="en-GB" dirty="0"/>
              <a:t>(London: Johns Hopkins University Press, 1999) p.253</a:t>
            </a:r>
          </a:p>
        </p:txBody>
      </p:sp>
      <p:sp>
        <p:nvSpPr>
          <p:cNvPr id="4" name="Slide Number Placeholder 3"/>
          <p:cNvSpPr>
            <a:spLocks noGrp="1"/>
          </p:cNvSpPr>
          <p:nvPr>
            <p:ph type="sldNum" sz="quarter" idx="5"/>
          </p:nvPr>
        </p:nvSpPr>
        <p:spPr/>
        <p:txBody>
          <a:bodyPr/>
          <a:lstStyle/>
          <a:p>
            <a:fld id="{19431E4C-6C4B-1F49-A628-726B6A15A130}" type="slidenum">
              <a:rPr lang="en-GB" smtClean="0"/>
              <a:t>5</a:t>
            </a:fld>
            <a:endParaRPr lang="en-GB"/>
          </a:p>
        </p:txBody>
      </p:sp>
    </p:spTree>
    <p:extLst>
      <p:ext uri="{BB962C8B-B14F-4D97-AF65-F5344CB8AC3E}">
        <p14:creationId xmlns:p14="http://schemas.microsoft.com/office/powerpoint/2010/main" val="486973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F6E0A8-9001-1615-79C6-5D6D5F423E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CDEF4B-EC7D-9F07-E50C-5C434FA104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D3F09D-28B1-03AB-EFAD-110AF5CD927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Quotation from placard reproduced from Alan </a:t>
            </a:r>
            <a:r>
              <a:rPr lang="en-GB" dirty="0" err="1"/>
              <a:t>Bewell</a:t>
            </a:r>
            <a:r>
              <a:rPr lang="en-GB" dirty="0"/>
              <a:t>, </a:t>
            </a:r>
            <a:r>
              <a:rPr lang="en-GB" i="1" dirty="0"/>
              <a:t>Romanticism and Colonial Disease </a:t>
            </a:r>
            <a:r>
              <a:rPr lang="en-GB" dirty="0"/>
              <a:t>(London: Johns Hopkins University Press, 1999) p.253</a:t>
            </a:r>
          </a:p>
        </p:txBody>
      </p:sp>
      <p:sp>
        <p:nvSpPr>
          <p:cNvPr id="4" name="Slide Number Placeholder 3">
            <a:extLst>
              <a:ext uri="{FF2B5EF4-FFF2-40B4-BE49-F238E27FC236}">
                <a16:creationId xmlns:a16="http://schemas.microsoft.com/office/drawing/2014/main" id="{70279B9B-9519-C49C-2AEB-9F659DB1CDA6}"/>
              </a:ext>
            </a:extLst>
          </p:cNvPr>
          <p:cNvSpPr>
            <a:spLocks noGrp="1"/>
          </p:cNvSpPr>
          <p:nvPr>
            <p:ph type="sldNum" sz="quarter" idx="5"/>
          </p:nvPr>
        </p:nvSpPr>
        <p:spPr/>
        <p:txBody>
          <a:bodyPr/>
          <a:lstStyle/>
          <a:p>
            <a:fld id="{19431E4C-6C4B-1F49-A628-726B6A15A130}" type="slidenum">
              <a:rPr lang="en-GB" smtClean="0"/>
              <a:t>6</a:t>
            </a:fld>
            <a:endParaRPr lang="en-GB"/>
          </a:p>
        </p:txBody>
      </p:sp>
    </p:spTree>
    <p:extLst>
      <p:ext uri="{BB962C8B-B14F-4D97-AF65-F5344CB8AC3E}">
        <p14:creationId xmlns:p14="http://schemas.microsoft.com/office/powerpoint/2010/main" val="3216320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A London Board of Health hunting after cases like cholera. British Museum, Catalogue of political and personal satires, vol. 11, London 1954, no. 16963 Courtesy Wellcome Images.</a:t>
            </a:r>
          </a:p>
          <a:p>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more on Max von </a:t>
            </a:r>
            <a:r>
              <a:rPr lang="en-GB" dirty="0" err="1"/>
              <a:t>Pettenkofer</a:t>
            </a:r>
            <a:r>
              <a:rPr lang="en-GB" dirty="0"/>
              <a:t>, see </a:t>
            </a:r>
            <a:r>
              <a:rPr lang="en-GB" dirty="0">
                <a:hlinkClick r:id="rId3"/>
              </a:rPr>
              <a:t>https://www.en.uni-muenchen.de/news/newsarchiv/2018/pettenkofer.html</a:t>
            </a:r>
            <a:endParaRPr lang="en-GB" dirty="0"/>
          </a:p>
          <a:p>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9431E4C-6C4B-1F49-A628-726B6A15A130}" type="slidenum">
              <a:rPr lang="en-GB" smtClean="0"/>
              <a:t>7</a:t>
            </a:fld>
            <a:endParaRPr lang="en-GB"/>
          </a:p>
        </p:txBody>
      </p:sp>
    </p:spTree>
    <p:extLst>
      <p:ext uri="{BB962C8B-B14F-4D97-AF65-F5344CB8AC3E}">
        <p14:creationId xmlns:p14="http://schemas.microsoft.com/office/powerpoint/2010/main" val="1448707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BB3D2B-7F31-BEFD-45BC-C8FDE80F54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AFFE5A-BE34-39F1-771C-F8153806FB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9E2D7C-40C9-C791-8E47-0E55633D732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Quotation from placard reproduced from Alan </a:t>
            </a:r>
            <a:r>
              <a:rPr lang="en-GB" dirty="0" err="1"/>
              <a:t>Bewell</a:t>
            </a:r>
            <a:r>
              <a:rPr lang="en-GB" dirty="0"/>
              <a:t>, </a:t>
            </a:r>
            <a:r>
              <a:rPr lang="en-GB" i="1" dirty="0"/>
              <a:t>Romanticism and Colonial Disease </a:t>
            </a:r>
            <a:r>
              <a:rPr lang="en-GB" dirty="0"/>
              <a:t>(London: Johns Hopkins University Press, 1999) p.253</a:t>
            </a:r>
          </a:p>
        </p:txBody>
      </p:sp>
      <p:sp>
        <p:nvSpPr>
          <p:cNvPr id="4" name="Slide Number Placeholder 3">
            <a:extLst>
              <a:ext uri="{FF2B5EF4-FFF2-40B4-BE49-F238E27FC236}">
                <a16:creationId xmlns:a16="http://schemas.microsoft.com/office/drawing/2014/main" id="{569D6CA8-4804-42DA-7814-D378C3DA0508}"/>
              </a:ext>
            </a:extLst>
          </p:cNvPr>
          <p:cNvSpPr>
            <a:spLocks noGrp="1"/>
          </p:cNvSpPr>
          <p:nvPr>
            <p:ph type="sldNum" sz="quarter" idx="5"/>
          </p:nvPr>
        </p:nvSpPr>
        <p:spPr/>
        <p:txBody>
          <a:bodyPr/>
          <a:lstStyle/>
          <a:p>
            <a:fld id="{19431E4C-6C4B-1F49-A628-726B6A15A130}" type="slidenum">
              <a:rPr lang="en-GB" smtClean="0"/>
              <a:t>8</a:t>
            </a:fld>
            <a:endParaRPr lang="en-GB"/>
          </a:p>
        </p:txBody>
      </p:sp>
    </p:spTree>
    <p:extLst>
      <p:ext uri="{BB962C8B-B14F-4D97-AF65-F5344CB8AC3E}">
        <p14:creationId xmlns:p14="http://schemas.microsoft.com/office/powerpoint/2010/main" val="1545556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Daily Herald Archive, National Science and Media Museum, object number 1983-5236/10427</a:t>
            </a:r>
            <a:endParaRPr lang="en-GB" dirty="0"/>
          </a:p>
        </p:txBody>
      </p:sp>
      <p:sp>
        <p:nvSpPr>
          <p:cNvPr id="4" name="Slide Number Placeholder 3"/>
          <p:cNvSpPr>
            <a:spLocks noGrp="1"/>
          </p:cNvSpPr>
          <p:nvPr>
            <p:ph type="sldNum" sz="quarter" idx="5"/>
          </p:nvPr>
        </p:nvSpPr>
        <p:spPr/>
        <p:txBody>
          <a:bodyPr/>
          <a:lstStyle/>
          <a:p>
            <a:fld id="{19431E4C-6C4B-1F49-A628-726B6A15A130}" type="slidenum">
              <a:rPr lang="en-GB" smtClean="0"/>
              <a:t>10</a:t>
            </a:fld>
            <a:endParaRPr lang="en-GB"/>
          </a:p>
        </p:txBody>
      </p:sp>
    </p:spTree>
    <p:extLst>
      <p:ext uri="{BB962C8B-B14F-4D97-AF65-F5344CB8AC3E}">
        <p14:creationId xmlns:p14="http://schemas.microsoft.com/office/powerpoint/2010/main" val="3204732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0BB9A1-8AB8-4C97-AFD1-79DC68630A0C}" type="slidenum">
              <a:rPr lang="en-US" altLang="en-US"/>
              <a:pPr/>
              <a:t>11</a:t>
            </a:fld>
            <a:endParaRPr lang="en-US" alt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altLang="en-US" dirty="0"/>
              <a:t>IMAGE FROM JAN 4 DAILY MIRROR</a:t>
            </a:r>
          </a:p>
          <a:p>
            <a:r>
              <a:rPr lang="en-US" altLang="en-US" dirty="0"/>
              <a:t>QUOTE FROM Daily Mirror letters, Jan 1</a:t>
            </a:r>
          </a:p>
          <a:p>
            <a:endParaRPr lang="en-US" altLang="en-US" dirty="0"/>
          </a:p>
          <a:p>
            <a:endParaRPr lang="en-US" altLang="en-US" dirty="0"/>
          </a:p>
        </p:txBody>
      </p:sp>
    </p:spTree>
    <p:extLst>
      <p:ext uri="{BB962C8B-B14F-4D97-AF65-F5344CB8AC3E}">
        <p14:creationId xmlns:p14="http://schemas.microsoft.com/office/powerpoint/2010/main" val="3357304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1" kern="1200" dirty="0">
                <a:solidFill>
                  <a:schemeClr val="tx1"/>
                </a:solidFill>
                <a:effectLst/>
                <a:latin typeface="+mn-lt"/>
                <a:ea typeface="+mn-ea"/>
                <a:cs typeface="+mn-cs"/>
              </a:rPr>
              <a:t>A clipping from The Ottawa Journal on Saturday, Oct. 19, 1918 found at </a:t>
            </a:r>
            <a:r>
              <a:rPr lang="en-GB" dirty="0">
                <a:hlinkClick r:id="rId3"/>
              </a:rPr>
              <a:t>https://kitchissippi.com/2020/04/05/quick-to-act-how-ottawa-quelled-the-spanish-flu-in-1918/</a:t>
            </a:r>
            <a:endParaRPr lang="en-GB" dirty="0"/>
          </a:p>
        </p:txBody>
      </p:sp>
      <p:sp>
        <p:nvSpPr>
          <p:cNvPr id="4" name="Slide Number Placeholder 3"/>
          <p:cNvSpPr>
            <a:spLocks noGrp="1"/>
          </p:cNvSpPr>
          <p:nvPr>
            <p:ph type="sldNum" sz="quarter" idx="5"/>
          </p:nvPr>
        </p:nvSpPr>
        <p:spPr/>
        <p:txBody>
          <a:bodyPr/>
          <a:lstStyle/>
          <a:p>
            <a:fld id="{19431E4C-6C4B-1F49-A628-726B6A15A130}" type="slidenum">
              <a:rPr lang="en-GB" smtClean="0"/>
              <a:t>12</a:t>
            </a:fld>
            <a:endParaRPr lang="en-GB"/>
          </a:p>
        </p:txBody>
      </p:sp>
    </p:spTree>
    <p:extLst>
      <p:ext uri="{BB962C8B-B14F-4D97-AF65-F5344CB8AC3E}">
        <p14:creationId xmlns:p14="http://schemas.microsoft.com/office/powerpoint/2010/main" val="2508427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5A0AA-5F9B-E544-9805-0178E286DD8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29473DB-E02B-3046-A6E2-9B8B099B9E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241192D-80BF-BF4F-898F-E07C7E0A6AC8}"/>
              </a:ext>
            </a:extLst>
          </p:cNvPr>
          <p:cNvSpPr>
            <a:spLocks noGrp="1"/>
          </p:cNvSpPr>
          <p:nvPr>
            <p:ph type="dt" sz="half" idx="10"/>
          </p:nvPr>
        </p:nvSpPr>
        <p:spPr/>
        <p:txBody>
          <a:bodyPr/>
          <a:lstStyle/>
          <a:p>
            <a:fld id="{A86A7277-FC53-6343-B450-6AD494E3AFF6}" type="datetimeFigureOut">
              <a:rPr lang="en-GB" smtClean="0"/>
              <a:t>19/11/2024</a:t>
            </a:fld>
            <a:endParaRPr lang="en-GB"/>
          </a:p>
        </p:txBody>
      </p:sp>
      <p:sp>
        <p:nvSpPr>
          <p:cNvPr id="5" name="Footer Placeholder 4">
            <a:extLst>
              <a:ext uri="{FF2B5EF4-FFF2-40B4-BE49-F238E27FC236}">
                <a16:creationId xmlns:a16="http://schemas.microsoft.com/office/drawing/2014/main" id="{22ADC0D6-B270-8B40-B292-CD86D31F2A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C561D6-D214-E54B-8C12-36ECE53F83AE}"/>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1584488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0FA50-EAF8-9445-8EBF-D10CCC6B2CA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ACC1E27-3644-FA4E-9797-A120B5A6BC8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A0C37D-A353-464D-A0C8-553D2FF38934}"/>
              </a:ext>
            </a:extLst>
          </p:cNvPr>
          <p:cNvSpPr>
            <a:spLocks noGrp="1"/>
          </p:cNvSpPr>
          <p:nvPr>
            <p:ph type="dt" sz="half" idx="10"/>
          </p:nvPr>
        </p:nvSpPr>
        <p:spPr/>
        <p:txBody>
          <a:bodyPr/>
          <a:lstStyle/>
          <a:p>
            <a:fld id="{A86A7277-FC53-6343-B450-6AD494E3AFF6}" type="datetimeFigureOut">
              <a:rPr lang="en-GB" smtClean="0"/>
              <a:t>19/11/2024</a:t>
            </a:fld>
            <a:endParaRPr lang="en-GB"/>
          </a:p>
        </p:txBody>
      </p:sp>
      <p:sp>
        <p:nvSpPr>
          <p:cNvPr id="5" name="Footer Placeholder 4">
            <a:extLst>
              <a:ext uri="{FF2B5EF4-FFF2-40B4-BE49-F238E27FC236}">
                <a16:creationId xmlns:a16="http://schemas.microsoft.com/office/drawing/2014/main" id="{E26989DA-3D96-3442-B1FE-42E80025A8C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373D7F-A69E-B34E-AFF0-79B10A68C2D5}"/>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290998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E753D6-51DE-914A-838F-F41E9AB6E67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DC37B47-71C9-604E-A92F-0F487C94145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7F11FC-E5B4-324E-BA12-0C280FA997F6}"/>
              </a:ext>
            </a:extLst>
          </p:cNvPr>
          <p:cNvSpPr>
            <a:spLocks noGrp="1"/>
          </p:cNvSpPr>
          <p:nvPr>
            <p:ph type="dt" sz="half" idx="10"/>
          </p:nvPr>
        </p:nvSpPr>
        <p:spPr/>
        <p:txBody>
          <a:bodyPr/>
          <a:lstStyle/>
          <a:p>
            <a:fld id="{A86A7277-FC53-6343-B450-6AD494E3AFF6}" type="datetimeFigureOut">
              <a:rPr lang="en-GB" smtClean="0"/>
              <a:t>19/11/2024</a:t>
            </a:fld>
            <a:endParaRPr lang="en-GB"/>
          </a:p>
        </p:txBody>
      </p:sp>
      <p:sp>
        <p:nvSpPr>
          <p:cNvPr id="5" name="Footer Placeholder 4">
            <a:extLst>
              <a:ext uri="{FF2B5EF4-FFF2-40B4-BE49-F238E27FC236}">
                <a16:creationId xmlns:a16="http://schemas.microsoft.com/office/drawing/2014/main" id="{187303C4-7145-C44E-BC59-8988F861A3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04F3F1-3332-7A45-93DB-63BA4F2AF2CA}"/>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348614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endParaRPr lang="en-GB"/>
          </a:p>
        </p:txBody>
      </p:sp>
      <p:sp>
        <p:nvSpPr>
          <p:cNvPr id="3" name="Content Placeholder 2"/>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914400" y="6248400"/>
            <a:ext cx="2540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8737600" y="6248400"/>
            <a:ext cx="2540000" cy="457200"/>
          </a:xfrm>
        </p:spPr>
        <p:txBody>
          <a:bodyPr/>
          <a:lstStyle>
            <a:lvl1pPr>
              <a:defRPr/>
            </a:lvl1pPr>
          </a:lstStyle>
          <a:p>
            <a:fld id="{200F41AF-AA5D-4621-827F-3E0CB170B049}" type="slidenum">
              <a:rPr lang="en-US" altLang="en-US"/>
              <a:pPr/>
              <a:t>‹#›</a:t>
            </a:fld>
            <a:endParaRPr lang="en-US" altLang="en-US"/>
          </a:p>
        </p:txBody>
      </p:sp>
    </p:spTree>
    <p:extLst>
      <p:ext uri="{BB962C8B-B14F-4D97-AF65-F5344CB8AC3E}">
        <p14:creationId xmlns:p14="http://schemas.microsoft.com/office/powerpoint/2010/main" val="1149697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C7273-AD3C-CF42-A659-3F9827F4728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BE51665-7187-B84E-8434-B4F601BEAB4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3B5C72-8383-CB42-9981-E54ED801CA88}"/>
              </a:ext>
            </a:extLst>
          </p:cNvPr>
          <p:cNvSpPr>
            <a:spLocks noGrp="1"/>
          </p:cNvSpPr>
          <p:nvPr>
            <p:ph type="dt" sz="half" idx="10"/>
          </p:nvPr>
        </p:nvSpPr>
        <p:spPr/>
        <p:txBody>
          <a:bodyPr/>
          <a:lstStyle/>
          <a:p>
            <a:fld id="{A86A7277-FC53-6343-B450-6AD494E3AFF6}" type="datetimeFigureOut">
              <a:rPr lang="en-GB" smtClean="0"/>
              <a:t>19/11/2024</a:t>
            </a:fld>
            <a:endParaRPr lang="en-GB"/>
          </a:p>
        </p:txBody>
      </p:sp>
      <p:sp>
        <p:nvSpPr>
          <p:cNvPr id="5" name="Footer Placeholder 4">
            <a:extLst>
              <a:ext uri="{FF2B5EF4-FFF2-40B4-BE49-F238E27FC236}">
                <a16:creationId xmlns:a16="http://schemas.microsoft.com/office/drawing/2014/main" id="{803CC0C1-327D-F343-A5FB-C3C4003776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B8A401-8CB7-1E45-92BC-D7C31A69A9D5}"/>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4130184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08DF3-B2A1-0D44-8DE2-78B72361F0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3E58405-92C9-264C-BE6F-E7A56C7C31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081E8BA-AB96-5B41-AA5C-C3B67736C69E}"/>
              </a:ext>
            </a:extLst>
          </p:cNvPr>
          <p:cNvSpPr>
            <a:spLocks noGrp="1"/>
          </p:cNvSpPr>
          <p:nvPr>
            <p:ph type="dt" sz="half" idx="10"/>
          </p:nvPr>
        </p:nvSpPr>
        <p:spPr/>
        <p:txBody>
          <a:bodyPr/>
          <a:lstStyle/>
          <a:p>
            <a:fld id="{A86A7277-FC53-6343-B450-6AD494E3AFF6}" type="datetimeFigureOut">
              <a:rPr lang="en-GB" smtClean="0"/>
              <a:t>19/11/2024</a:t>
            </a:fld>
            <a:endParaRPr lang="en-GB"/>
          </a:p>
        </p:txBody>
      </p:sp>
      <p:sp>
        <p:nvSpPr>
          <p:cNvPr id="5" name="Footer Placeholder 4">
            <a:extLst>
              <a:ext uri="{FF2B5EF4-FFF2-40B4-BE49-F238E27FC236}">
                <a16:creationId xmlns:a16="http://schemas.microsoft.com/office/drawing/2014/main" id="{C3CD6942-A046-974C-B218-B1350D0D3A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560229-7430-4947-B5CF-D2C1B089E19E}"/>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2249866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5D126-D221-3347-AE68-8CEF8951F27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0049EF0-9CAD-C245-A5D6-CA076A942EB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78852D4-4438-4D40-852E-7324DE0E5A6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00FFCC1-B8D6-1344-B32B-D236FCFA33A6}"/>
              </a:ext>
            </a:extLst>
          </p:cNvPr>
          <p:cNvSpPr>
            <a:spLocks noGrp="1"/>
          </p:cNvSpPr>
          <p:nvPr>
            <p:ph type="dt" sz="half" idx="10"/>
          </p:nvPr>
        </p:nvSpPr>
        <p:spPr/>
        <p:txBody>
          <a:bodyPr/>
          <a:lstStyle/>
          <a:p>
            <a:fld id="{A86A7277-FC53-6343-B450-6AD494E3AFF6}" type="datetimeFigureOut">
              <a:rPr lang="en-GB" smtClean="0"/>
              <a:t>19/11/2024</a:t>
            </a:fld>
            <a:endParaRPr lang="en-GB"/>
          </a:p>
        </p:txBody>
      </p:sp>
      <p:sp>
        <p:nvSpPr>
          <p:cNvPr id="6" name="Footer Placeholder 5">
            <a:extLst>
              <a:ext uri="{FF2B5EF4-FFF2-40B4-BE49-F238E27FC236}">
                <a16:creationId xmlns:a16="http://schemas.microsoft.com/office/drawing/2014/main" id="{6E5F70BD-B3EC-9B4C-88E1-3E1797D2EB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C089746-FA0D-2241-9615-8A02BC330F0C}"/>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3770122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DA17A-B126-7840-ACCB-59C4ED0259B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DBFD268-C64A-1543-ADF1-360F587A0E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E23369-FD50-FC49-89DB-B7F7BA0ED1A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F283245-BADF-0D4D-9F04-AADD4924E3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1A7C8FE-17F0-BC4C-BA5C-536992022EE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8E3AF10-23A4-5044-A5F6-FD99CCA033F1}"/>
              </a:ext>
            </a:extLst>
          </p:cNvPr>
          <p:cNvSpPr>
            <a:spLocks noGrp="1"/>
          </p:cNvSpPr>
          <p:nvPr>
            <p:ph type="dt" sz="half" idx="10"/>
          </p:nvPr>
        </p:nvSpPr>
        <p:spPr/>
        <p:txBody>
          <a:bodyPr/>
          <a:lstStyle/>
          <a:p>
            <a:fld id="{A86A7277-FC53-6343-B450-6AD494E3AFF6}" type="datetimeFigureOut">
              <a:rPr lang="en-GB" smtClean="0"/>
              <a:t>19/11/2024</a:t>
            </a:fld>
            <a:endParaRPr lang="en-GB"/>
          </a:p>
        </p:txBody>
      </p:sp>
      <p:sp>
        <p:nvSpPr>
          <p:cNvPr id="8" name="Footer Placeholder 7">
            <a:extLst>
              <a:ext uri="{FF2B5EF4-FFF2-40B4-BE49-F238E27FC236}">
                <a16:creationId xmlns:a16="http://schemas.microsoft.com/office/drawing/2014/main" id="{9BEBB55B-6189-434B-9C4D-57EB95895D7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9FD7659-282F-4E42-A6A5-4F5369E500E1}"/>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1263756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4A5A0-F22D-174F-AABC-EB154AF8228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59C2A07-6C6F-6E48-B45C-D59855809808}"/>
              </a:ext>
            </a:extLst>
          </p:cNvPr>
          <p:cNvSpPr>
            <a:spLocks noGrp="1"/>
          </p:cNvSpPr>
          <p:nvPr>
            <p:ph type="dt" sz="half" idx="10"/>
          </p:nvPr>
        </p:nvSpPr>
        <p:spPr/>
        <p:txBody>
          <a:bodyPr/>
          <a:lstStyle/>
          <a:p>
            <a:fld id="{A86A7277-FC53-6343-B450-6AD494E3AFF6}" type="datetimeFigureOut">
              <a:rPr lang="en-GB" smtClean="0"/>
              <a:t>19/11/2024</a:t>
            </a:fld>
            <a:endParaRPr lang="en-GB"/>
          </a:p>
        </p:txBody>
      </p:sp>
      <p:sp>
        <p:nvSpPr>
          <p:cNvPr id="4" name="Footer Placeholder 3">
            <a:extLst>
              <a:ext uri="{FF2B5EF4-FFF2-40B4-BE49-F238E27FC236}">
                <a16:creationId xmlns:a16="http://schemas.microsoft.com/office/drawing/2014/main" id="{D547AE6E-9B26-9943-B3C8-9E209C11460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1D66DE0-A653-6749-B833-E6D19B6D185F}"/>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965939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86CAA3-DBC5-4744-B5BB-868D7CEE6EAA}"/>
              </a:ext>
            </a:extLst>
          </p:cNvPr>
          <p:cNvSpPr>
            <a:spLocks noGrp="1"/>
          </p:cNvSpPr>
          <p:nvPr>
            <p:ph type="dt" sz="half" idx="10"/>
          </p:nvPr>
        </p:nvSpPr>
        <p:spPr/>
        <p:txBody>
          <a:bodyPr/>
          <a:lstStyle/>
          <a:p>
            <a:fld id="{A86A7277-FC53-6343-B450-6AD494E3AFF6}" type="datetimeFigureOut">
              <a:rPr lang="en-GB" smtClean="0"/>
              <a:t>19/11/2024</a:t>
            </a:fld>
            <a:endParaRPr lang="en-GB"/>
          </a:p>
        </p:txBody>
      </p:sp>
      <p:sp>
        <p:nvSpPr>
          <p:cNvPr id="3" name="Footer Placeholder 2">
            <a:extLst>
              <a:ext uri="{FF2B5EF4-FFF2-40B4-BE49-F238E27FC236}">
                <a16:creationId xmlns:a16="http://schemas.microsoft.com/office/drawing/2014/main" id="{7FAE7CC1-4A00-7B4C-B82E-0F970731CE1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377F95C-DC93-5345-8B02-80800B9A84F7}"/>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2289894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14FD1-8ED1-0D40-A815-43F9B026A1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EDA09A-75DF-3345-9664-0F30D6FC62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131583A-51AB-5F45-A2B3-6EDBA039E3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EE2C7A1-EE1F-164D-B5AC-B52783C7D93A}"/>
              </a:ext>
            </a:extLst>
          </p:cNvPr>
          <p:cNvSpPr>
            <a:spLocks noGrp="1"/>
          </p:cNvSpPr>
          <p:nvPr>
            <p:ph type="dt" sz="half" idx="10"/>
          </p:nvPr>
        </p:nvSpPr>
        <p:spPr/>
        <p:txBody>
          <a:bodyPr/>
          <a:lstStyle/>
          <a:p>
            <a:fld id="{A86A7277-FC53-6343-B450-6AD494E3AFF6}" type="datetimeFigureOut">
              <a:rPr lang="en-GB" smtClean="0"/>
              <a:t>19/11/2024</a:t>
            </a:fld>
            <a:endParaRPr lang="en-GB"/>
          </a:p>
        </p:txBody>
      </p:sp>
      <p:sp>
        <p:nvSpPr>
          <p:cNvPr id="6" name="Footer Placeholder 5">
            <a:extLst>
              <a:ext uri="{FF2B5EF4-FFF2-40B4-BE49-F238E27FC236}">
                <a16:creationId xmlns:a16="http://schemas.microsoft.com/office/drawing/2014/main" id="{9194BE35-C19A-3D49-BF6B-A28CE43CCED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DC1CD2-2233-744B-8977-DD147DDC74C2}"/>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2662463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2413A-B981-EA43-B808-1F0509AEE0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4509B90-1842-DE49-8050-FDB4B496CA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01128F5-C6FD-3640-AF27-59EA9ECCDB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D9E8B17-3488-3E4F-85B5-CBF84DAB8696}"/>
              </a:ext>
            </a:extLst>
          </p:cNvPr>
          <p:cNvSpPr>
            <a:spLocks noGrp="1"/>
          </p:cNvSpPr>
          <p:nvPr>
            <p:ph type="dt" sz="half" idx="10"/>
          </p:nvPr>
        </p:nvSpPr>
        <p:spPr/>
        <p:txBody>
          <a:bodyPr/>
          <a:lstStyle/>
          <a:p>
            <a:fld id="{A86A7277-FC53-6343-B450-6AD494E3AFF6}" type="datetimeFigureOut">
              <a:rPr lang="en-GB" smtClean="0"/>
              <a:t>19/11/2024</a:t>
            </a:fld>
            <a:endParaRPr lang="en-GB"/>
          </a:p>
        </p:txBody>
      </p:sp>
      <p:sp>
        <p:nvSpPr>
          <p:cNvPr id="6" name="Footer Placeholder 5">
            <a:extLst>
              <a:ext uri="{FF2B5EF4-FFF2-40B4-BE49-F238E27FC236}">
                <a16:creationId xmlns:a16="http://schemas.microsoft.com/office/drawing/2014/main" id="{B4D7EB13-A795-A344-BAC2-C1F436B7432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6F121A-5C76-3246-9712-C8D2E19AD8E9}"/>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2869085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0E4484-C3AF-C440-941C-A2FEB6213B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A76F2E0-2050-AF4C-8F76-6FE5DB5B23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DDA497-F373-464E-A76B-BBAB0936D0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6A7277-FC53-6343-B450-6AD494E3AFF6}" type="datetimeFigureOut">
              <a:rPr lang="en-GB" smtClean="0"/>
              <a:t>19/11/2024</a:t>
            </a:fld>
            <a:endParaRPr lang="en-GB"/>
          </a:p>
        </p:txBody>
      </p:sp>
      <p:sp>
        <p:nvSpPr>
          <p:cNvPr id="5" name="Footer Placeholder 4">
            <a:extLst>
              <a:ext uri="{FF2B5EF4-FFF2-40B4-BE49-F238E27FC236}">
                <a16:creationId xmlns:a16="http://schemas.microsoft.com/office/drawing/2014/main" id="{1639F483-0040-1344-A4E0-3A43D6FF88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676B66E-94CC-BD4C-BE98-152F9C50BE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39C3F7-E609-7244-BF59-9E9C37DCCF77}" type="slidenum">
              <a:rPr lang="en-GB" smtClean="0"/>
              <a:t>‹#›</a:t>
            </a:fld>
            <a:endParaRPr lang="en-GB"/>
          </a:p>
        </p:txBody>
      </p:sp>
    </p:spTree>
    <p:extLst>
      <p:ext uri="{BB962C8B-B14F-4D97-AF65-F5344CB8AC3E}">
        <p14:creationId xmlns:p14="http://schemas.microsoft.com/office/powerpoint/2010/main" val="190773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5.jp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hyperlink" Target="https://gal-dem.com/racism-spreads-faster-than-most-epidemics/" TargetMode="External"/><Relationship Id="rId5" Type="http://schemas.openxmlformats.org/officeDocument/2006/relationships/image" Target="../media/image18.jp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hyperlink" Target="https://museumofhealthcare.wordpress.com/2017/05/19/the-infamous-spanish-influenza/" TargetMode="External"/><Relationship Id="rId3" Type="http://schemas.openxmlformats.org/officeDocument/2006/relationships/image" Target="../media/image19.jpg"/><Relationship Id="rId7"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hyperlink" Target="https://libwww.freelibrary.org/digital/item/65051" TargetMode="External"/><Relationship Id="rId9"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tiff"/></Relationships>
</file>

<file path=ppt/slides/_rels/slide5.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s://sickcityproject.wordpress.com/2013/03/11/john-snow-and-cholera/"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en:John_Leech_(caricaturist)"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5.xml"/><Relationship Id="rId4" Type="http://schemas.openxmlformats.org/officeDocument/2006/relationships/hyperlink" Target="https://www.nlm.nih.gov/exhibition/visualculture/introducti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BF261-CFB3-2040-882A-22448A7C5D21}"/>
              </a:ext>
            </a:extLst>
          </p:cNvPr>
          <p:cNvSpPr>
            <a:spLocks noGrp="1"/>
          </p:cNvSpPr>
          <p:nvPr>
            <p:ph type="ctrTitle"/>
          </p:nvPr>
        </p:nvSpPr>
        <p:spPr>
          <a:xfrm>
            <a:off x="1523999" y="1122363"/>
            <a:ext cx="9892937" cy="2387600"/>
          </a:xfrm>
        </p:spPr>
        <p:txBody>
          <a:bodyPr>
            <a:normAutofit fontScale="90000"/>
          </a:bodyPr>
          <a:lstStyle/>
          <a:p>
            <a:r>
              <a:rPr lang="en-GB" dirty="0"/>
              <a:t>Making of the Modern World:</a:t>
            </a:r>
            <a:br>
              <a:rPr lang="en-GB" dirty="0"/>
            </a:br>
            <a:r>
              <a:rPr lang="en-GB" dirty="0"/>
              <a:t>Epidemics</a:t>
            </a:r>
            <a:br>
              <a:rPr lang="en-GB" dirty="0"/>
            </a:br>
            <a:endParaRPr lang="en-GB" dirty="0"/>
          </a:p>
        </p:txBody>
      </p:sp>
      <p:sp>
        <p:nvSpPr>
          <p:cNvPr id="3" name="Subtitle 2">
            <a:extLst>
              <a:ext uri="{FF2B5EF4-FFF2-40B4-BE49-F238E27FC236}">
                <a16:creationId xmlns:a16="http://schemas.microsoft.com/office/drawing/2014/main" id="{A5B3FF66-D4E5-8E46-A804-AE1B34B8A62E}"/>
              </a:ext>
            </a:extLst>
          </p:cNvPr>
          <p:cNvSpPr>
            <a:spLocks noGrp="1"/>
          </p:cNvSpPr>
          <p:nvPr>
            <p:ph type="subTitle" idx="1"/>
          </p:nvPr>
        </p:nvSpPr>
        <p:spPr>
          <a:xfrm>
            <a:off x="1524000" y="3602037"/>
            <a:ext cx="9474926" cy="2598466"/>
          </a:xfrm>
        </p:spPr>
        <p:txBody>
          <a:bodyPr>
            <a:normAutofit/>
          </a:bodyPr>
          <a:lstStyle/>
          <a:p>
            <a:endParaRPr lang="en-GB" dirty="0"/>
          </a:p>
          <a:p>
            <a:r>
              <a:rPr lang="en-GB" dirty="0"/>
              <a:t>Roberta Bivins</a:t>
            </a:r>
          </a:p>
          <a:p>
            <a:r>
              <a:rPr lang="en-GB" dirty="0"/>
              <a:t>Office: H3.30</a:t>
            </a:r>
          </a:p>
          <a:p>
            <a:r>
              <a:rPr lang="en-GB" dirty="0"/>
              <a:t>Email: </a:t>
            </a:r>
            <a:r>
              <a:rPr lang="en-GB" dirty="0" err="1"/>
              <a:t>r.bivins@warwick.ac.uk</a:t>
            </a:r>
            <a:endParaRPr lang="en-GB" dirty="0"/>
          </a:p>
        </p:txBody>
      </p:sp>
    </p:spTree>
    <p:extLst>
      <p:ext uri="{BB962C8B-B14F-4D97-AF65-F5344CB8AC3E}">
        <p14:creationId xmlns:p14="http://schemas.microsoft.com/office/powerpoint/2010/main" val="210498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821A1-0452-6845-AADD-19F0B19F2934}"/>
              </a:ext>
            </a:extLst>
          </p:cNvPr>
          <p:cNvSpPr>
            <a:spLocks noGrp="1"/>
          </p:cNvSpPr>
          <p:nvPr>
            <p:ph type="title"/>
          </p:nvPr>
        </p:nvSpPr>
        <p:spPr>
          <a:xfrm>
            <a:off x="4892510" y="336844"/>
            <a:ext cx="3261675" cy="5262678"/>
          </a:xfrm>
        </p:spPr>
        <p:txBody>
          <a:bodyPr>
            <a:normAutofit fontScale="90000"/>
          </a:bodyPr>
          <a:lstStyle/>
          <a:p>
            <a:pPr algn="ctr"/>
            <a:r>
              <a:rPr lang="en-GB" dirty="0"/>
              <a:t>Epidemics and ‘the public’: Behaviour and blame in pandemic times</a:t>
            </a:r>
            <a:br>
              <a:rPr lang="en-GB" sz="1000" dirty="0"/>
            </a:br>
            <a:br>
              <a:rPr lang="en-GB" sz="1400" dirty="0"/>
            </a:br>
            <a:r>
              <a:rPr lang="en-GB" sz="3100" dirty="0"/>
              <a:t>‘</a:t>
            </a:r>
            <a:r>
              <a:rPr lang="en-GB" sz="3100" dirty="0" err="1"/>
              <a:t>Responsibilization</a:t>
            </a:r>
            <a:r>
              <a:rPr lang="en-GB" sz="3100" dirty="0"/>
              <a:t>’</a:t>
            </a:r>
            <a:br>
              <a:rPr lang="en-GB" sz="3100" dirty="0"/>
            </a:br>
            <a:r>
              <a:rPr lang="en-GB" sz="3100" dirty="0"/>
              <a:t>and Commodification</a:t>
            </a:r>
            <a:br>
              <a:rPr lang="en-GB" sz="3100" dirty="0"/>
            </a:br>
            <a:r>
              <a:rPr lang="en-GB" sz="3100" dirty="0"/>
              <a:t>in the ‘Age of  Universal Contagion’</a:t>
            </a:r>
            <a:br>
              <a:rPr lang="en-GB" sz="1000" dirty="0"/>
            </a:br>
            <a:br>
              <a:rPr lang="en-GB" sz="1000" dirty="0"/>
            </a:br>
            <a:endParaRPr lang="en-GB" sz="3100" dirty="0"/>
          </a:p>
        </p:txBody>
      </p:sp>
      <p:pic>
        <p:nvPicPr>
          <p:cNvPr id="11" name="Content Placeholder 10">
            <a:extLst>
              <a:ext uri="{FF2B5EF4-FFF2-40B4-BE49-F238E27FC236}">
                <a16:creationId xmlns:a16="http://schemas.microsoft.com/office/drawing/2014/main" id="{D3ADECC1-AE9C-3744-AC35-AD94C808D6E4}"/>
              </a:ext>
            </a:extLst>
          </p:cNvPr>
          <p:cNvPicPr>
            <a:picLocks noGrp="1" noChangeAspect="1"/>
          </p:cNvPicPr>
          <p:nvPr>
            <p:ph sz="half" idx="1"/>
          </p:nvPr>
        </p:nvPicPr>
        <p:blipFill rotWithShape="1">
          <a:blip r:embed="rId3"/>
          <a:srcRect l="4126" t="4914" r="3629" b="3643"/>
          <a:stretch/>
        </p:blipFill>
        <p:spPr>
          <a:xfrm>
            <a:off x="141402" y="150829"/>
            <a:ext cx="4722829" cy="5835192"/>
          </a:xfrm>
        </p:spPr>
      </p:pic>
      <p:pic>
        <p:nvPicPr>
          <p:cNvPr id="14" name="Content Placeholder 13">
            <a:extLst>
              <a:ext uri="{FF2B5EF4-FFF2-40B4-BE49-F238E27FC236}">
                <a16:creationId xmlns:a16="http://schemas.microsoft.com/office/drawing/2014/main" id="{C167E016-00E3-8F48-86F0-CCB658803F5E}"/>
              </a:ext>
            </a:extLst>
          </p:cNvPr>
          <p:cNvPicPr>
            <a:picLocks noGrp="1" noChangeAspect="1"/>
          </p:cNvPicPr>
          <p:nvPr>
            <p:ph sz="half" idx="2"/>
          </p:nvPr>
        </p:nvPicPr>
        <p:blipFill>
          <a:blip r:embed="rId4"/>
          <a:stretch>
            <a:fillRect/>
          </a:stretch>
        </p:blipFill>
        <p:spPr>
          <a:xfrm>
            <a:off x="8182464" y="336844"/>
            <a:ext cx="3897896" cy="5740924"/>
          </a:xfrm>
        </p:spPr>
      </p:pic>
      <p:sp>
        <p:nvSpPr>
          <p:cNvPr id="12" name="Rectangle 11">
            <a:extLst>
              <a:ext uri="{FF2B5EF4-FFF2-40B4-BE49-F238E27FC236}">
                <a16:creationId xmlns:a16="http://schemas.microsoft.com/office/drawing/2014/main" id="{F6A7C9D3-952E-1343-967F-0600A1395200}"/>
              </a:ext>
            </a:extLst>
          </p:cNvPr>
          <p:cNvSpPr/>
          <p:nvPr/>
        </p:nvSpPr>
        <p:spPr>
          <a:xfrm>
            <a:off x="141402" y="5915817"/>
            <a:ext cx="5081047" cy="923330"/>
          </a:xfrm>
          <a:prstGeom prst="rect">
            <a:avLst/>
          </a:prstGeom>
        </p:spPr>
        <p:txBody>
          <a:bodyPr wrap="square">
            <a:spAutoFit/>
          </a:bodyPr>
          <a:lstStyle/>
          <a:p>
            <a:r>
              <a:rPr lang="en-GB" dirty="0">
                <a:solidFill>
                  <a:srgbClr val="000000"/>
                </a:solidFill>
                <a:latin typeface="SMGSans"/>
              </a:rPr>
              <a:t>24 Sept. 1957: </a:t>
            </a:r>
            <a:r>
              <a:rPr lang="en-GB" i="1" dirty="0">
                <a:solidFill>
                  <a:srgbClr val="000000"/>
                </a:solidFill>
                <a:latin typeface="SMGSans"/>
              </a:rPr>
              <a:t>Daily Herald </a:t>
            </a:r>
            <a:r>
              <a:rPr lang="en-GB" dirty="0">
                <a:solidFill>
                  <a:srgbClr val="000000"/>
                </a:solidFill>
                <a:latin typeface="SMGSans"/>
              </a:rPr>
              <a:t>photograph by White showing a typist in Manchester wearing a mask designed to prevent catching Asian Flu.(c) </a:t>
            </a:r>
            <a:r>
              <a:rPr lang="en-GB" dirty="0" err="1">
                <a:solidFill>
                  <a:srgbClr val="000000"/>
                </a:solidFill>
                <a:latin typeface="SMGSans"/>
              </a:rPr>
              <a:t>Mirrorpix</a:t>
            </a:r>
            <a:endParaRPr lang="en-GB" dirty="0"/>
          </a:p>
        </p:txBody>
      </p:sp>
      <p:sp>
        <p:nvSpPr>
          <p:cNvPr id="15" name="TextBox 14">
            <a:extLst>
              <a:ext uri="{FF2B5EF4-FFF2-40B4-BE49-F238E27FC236}">
                <a16:creationId xmlns:a16="http://schemas.microsoft.com/office/drawing/2014/main" id="{A6A5DDBA-5A04-CC47-98CE-764992DC6324}"/>
              </a:ext>
            </a:extLst>
          </p:cNvPr>
          <p:cNvSpPr txBox="1"/>
          <p:nvPr/>
        </p:nvSpPr>
        <p:spPr>
          <a:xfrm>
            <a:off x="7692271" y="5986022"/>
            <a:ext cx="4499729" cy="923330"/>
          </a:xfrm>
          <a:prstGeom prst="rect">
            <a:avLst/>
          </a:prstGeom>
          <a:noFill/>
        </p:spPr>
        <p:txBody>
          <a:bodyPr wrap="square" rtlCol="0">
            <a:spAutoFit/>
          </a:bodyPr>
          <a:lstStyle/>
          <a:p>
            <a:r>
              <a:rPr lang="en-GB" dirty="0"/>
              <a:t>Flyer warning about the spread of common infectious diseases made during the 1918 influenza epidemic. © US Library of Congress.</a:t>
            </a:r>
          </a:p>
        </p:txBody>
      </p:sp>
    </p:spTree>
    <p:extLst>
      <p:ext uri="{BB962C8B-B14F-4D97-AF65-F5344CB8AC3E}">
        <p14:creationId xmlns:p14="http://schemas.microsoft.com/office/powerpoint/2010/main" val="3331236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8536" y="88796"/>
            <a:ext cx="11501792" cy="1198115"/>
          </a:xfrm>
        </p:spPr>
        <p:txBody>
          <a:bodyPr>
            <a:normAutofit/>
          </a:bodyPr>
          <a:lstStyle/>
          <a:p>
            <a:r>
              <a:rPr lang="en-US" altLang="en-US" sz="3600" b="1" dirty="0"/>
              <a:t>Who </a:t>
            </a:r>
            <a:r>
              <a:rPr lang="en-US" altLang="en-US" sz="3600" b="1" u="sng" dirty="0"/>
              <a:t>is</a:t>
            </a:r>
            <a:r>
              <a:rPr lang="en-US" altLang="en-US" sz="3600" b="1" dirty="0"/>
              <a:t> (or isn’t) ‘the public’: what epidemics can tell us about race, rights, and ’imagined communities’</a:t>
            </a:r>
            <a:endParaRPr lang="en-US" altLang="en-US" sz="3600" dirty="0"/>
          </a:p>
        </p:txBody>
      </p:sp>
      <p:sp>
        <p:nvSpPr>
          <p:cNvPr id="3076" name="Rectangle 4"/>
          <p:cNvSpPr>
            <a:spLocks noGrp="1" noChangeArrowheads="1"/>
          </p:cNvSpPr>
          <p:nvPr>
            <p:ph type="body" sz="half" idx="2"/>
          </p:nvPr>
        </p:nvSpPr>
        <p:spPr>
          <a:xfrm>
            <a:off x="3132548" y="1413164"/>
            <a:ext cx="3240080" cy="5327702"/>
          </a:xfrm>
        </p:spPr>
        <p:txBody>
          <a:bodyPr>
            <a:normAutofit fontScale="92500" lnSpcReduction="10000"/>
          </a:bodyPr>
          <a:lstStyle/>
          <a:p>
            <a:pPr>
              <a:lnSpc>
                <a:spcPct val="90000"/>
              </a:lnSpc>
              <a:buFontTx/>
              <a:buNone/>
            </a:pPr>
            <a:r>
              <a:rPr lang="en-US" altLang="en-US" dirty="0"/>
              <a:t>“</a:t>
            </a:r>
            <a:r>
              <a:rPr lang="en-US" altLang="en-US" b="1" dirty="0"/>
              <a:t>CHECK!</a:t>
            </a:r>
            <a:r>
              <a:rPr lang="en-US" altLang="en-US" dirty="0"/>
              <a:t> A foreigner brings smallpox into this country and a Ministry of Health spokesman admits that there is no check … against the terrible disease. </a:t>
            </a:r>
            <a:r>
              <a:rPr lang="en-US" altLang="en-US" b="1" dirty="0"/>
              <a:t>Scandalous!</a:t>
            </a:r>
            <a:r>
              <a:rPr lang="en-US" altLang="en-US" dirty="0"/>
              <a:t> A health check should be rigidly enforced, particularly when a person has come from an Eastern country.” </a:t>
            </a:r>
          </a:p>
          <a:p>
            <a:pPr algn="r">
              <a:lnSpc>
                <a:spcPct val="90000"/>
              </a:lnSpc>
              <a:buFontTx/>
              <a:buNone/>
            </a:pPr>
            <a:r>
              <a:rPr lang="en-US" altLang="en-US" sz="1500" i="1" dirty="0"/>
              <a:t>Daily Mirror</a:t>
            </a:r>
            <a:r>
              <a:rPr lang="en-US" altLang="en-US" sz="1500" dirty="0"/>
              <a:t>, ‘Letters’ Jan 1 1962</a:t>
            </a:r>
          </a:p>
        </p:txBody>
      </p:sp>
      <p:pic>
        <p:nvPicPr>
          <p:cNvPr id="3077" name="Picture 5" descr="&#10;RUSafe.jpg                                                     0008B819Macintosh HD                   BD6E30FF:"/>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43965" y="1224238"/>
            <a:ext cx="2888583" cy="5274804"/>
          </a:xfrm>
        </p:spPr>
      </p:pic>
      <p:pic>
        <p:nvPicPr>
          <p:cNvPr id="5" name="Content Placeholder 4" descr="MC1043.jpg">
            <a:extLst>
              <a:ext uri="{FF2B5EF4-FFF2-40B4-BE49-F238E27FC236}">
                <a16:creationId xmlns:a16="http://schemas.microsoft.com/office/drawing/2014/main" id="{F810D4A4-E667-FA43-BD51-E21D21980FF1}"/>
              </a:ext>
            </a:extLst>
          </p:cNvPr>
          <p:cNvPicPr>
            <a:picLocks noChangeAspect="1"/>
          </p:cNvPicPr>
          <p:nvPr/>
        </p:nvPicPr>
        <p:blipFill rotWithShape="1">
          <a:blip r:embed="rId4">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rcRect t="-841" b="822"/>
          <a:stretch/>
        </p:blipFill>
        <p:spPr>
          <a:xfrm>
            <a:off x="6482044" y="1224238"/>
            <a:ext cx="4327008" cy="2503700"/>
          </a:xfrm>
          <a:prstGeom prst="rect">
            <a:avLst/>
          </a:prstGeom>
        </p:spPr>
      </p:pic>
      <p:sp>
        <p:nvSpPr>
          <p:cNvPr id="2" name="Rectangle 1">
            <a:extLst>
              <a:ext uri="{FF2B5EF4-FFF2-40B4-BE49-F238E27FC236}">
                <a16:creationId xmlns:a16="http://schemas.microsoft.com/office/drawing/2014/main" id="{6913987B-F3E4-0E48-9F6E-80B6783DF9D7}"/>
              </a:ext>
            </a:extLst>
          </p:cNvPr>
          <p:cNvSpPr/>
          <p:nvPr/>
        </p:nvSpPr>
        <p:spPr>
          <a:xfrm>
            <a:off x="10846380" y="1224238"/>
            <a:ext cx="1292722" cy="1754326"/>
          </a:xfrm>
          <a:prstGeom prst="rect">
            <a:avLst/>
          </a:prstGeom>
        </p:spPr>
        <p:txBody>
          <a:bodyPr wrap="square">
            <a:spAutoFit/>
          </a:bodyPr>
          <a:lstStyle/>
          <a:p>
            <a:r>
              <a:rPr lang="en-US" sz="1200" dirty="0"/>
              <a:t>© Express Syndication Ltd., British Cartoon Archive, University of Kent, Michael Cummings, Daily Express, 17 Jan 1962</a:t>
            </a:r>
          </a:p>
        </p:txBody>
      </p:sp>
      <p:pic>
        <p:nvPicPr>
          <p:cNvPr id="8" name="Content Placeholder 5">
            <a:extLst>
              <a:ext uri="{FF2B5EF4-FFF2-40B4-BE49-F238E27FC236}">
                <a16:creationId xmlns:a16="http://schemas.microsoft.com/office/drawing/2014/main" id="{12EA0C05-3635-664B-8E00-9BA4DFA9C5E1}"/>
              </a:ext>
            </a:extLst>
          </p:cNvPr>
          <p:cNvPicPr>
            <a:picLocks noChangeAspect="1"/>
          </p:cNvPicPr>
          <p:nvPr/>
        </p:nvPicPr>
        <p:blipFill>
          <a:blip r:embed="rId5"/>
          <a:stretch>
            <a:fillRect/>
          </a:stretch>
        </p:blipFill>
        <p:spPr>
          <a:xfrm>
            <a:off x="6482044" y="3831311"/>
            <a:ext cx="4364336" cy="2909556"/>
          </a:xfrm>
          <a:prstGeom prst="rect">
            <a:avLst/>
          </a:prstGeom>
        </p:spPr>
      </p:pic>
      <p:sp>
        <p:nvSpPr>
          <p:cNvPr id="3" name="Rectangle 2">
            <a:extLst>
              <a:ext uri="{FF2B5EF4-FFF2-40B4-BE49-F238E27FC236}">
                <a16:creationId xmlns:a16="http://schemas.microsoft.com/office/drawing/2014/main" id="{548A7DA6-5CBF-DA49-BC3C-D6B151305797}"/>
              </a:ext>
            </a:extLst>
          </p:cNvPr>
          <p:cNvSpPr/>
          <p:nvPr/>
        </p:nvSpPr>
        <p:spPr>
          <a:xfrm>
            <a:off x="10784920" y="5171206"/>
            <a:ext cx="1255747" cy="1569660"/>
          </a:xfrm>
          <a:prstGeom prst="rect">
            <a:avLst/>
          </a:prstGeom>
        </p:spPr>
        <p:txBody>
          <a:bodyPr wrap="square">
            <a:spAutoFit/>
          </a:bodyPr>
          <a:lstStyle/>
          <a:p>
            <a:r>
              <a:rPr lang="en-GB" sz="1200" dirty="0"/>
              <a:t>© Aude Nasr #</a:t>
            </a:r>
            <a:r>
              <a:rPr lang="en-GB" sz="1200" dirty="0" err="1"/>
              <a:t>NotAVirus</a:t>
            </a:r>
            <a:r>
              <a:rPr lang="en-GB" sz="1200" dirty="0"/>
              <a:t>, </a:t>
            </a:r>
            <a:r>
              <a:rPr lang="en-GB" sz="1200" dirty="0">
                <a:hlinkClick r:id="rId6"/>
              </a:rPr>
              <a:t>https://gal-dem.com/racism-spreads-faster-than-most-epidemics/</a:t>
            </a:r>
            <a:r>
              <a:rPr lang="en-GB" sz="1200" dirty="0"/>
              <a:t>2 February 2020 </a:t>
            </a:r>
          </a:p>
        </p:txBody>
      </p:sp>
    </p:spTree>
    <p:extLst>
      <p:ext uri="{BB962C8B-B14F-4D97-AF65-F5344CB8AC3E}">
        <p14:creationId xmlns:p14="http://schemas.microsoft.com/office/powerpoint/2010/main" val="112875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E8238BD7-CE48-024C-9AC4-14AC0BBFEB29}"/>
              </a:ext>
            </a:extLst>
          </p:cNvPr>
          <p:cNvPicPr>
            <a:picLocks noGrp="1" noChangeAspect="1"/>
          </p:cNvPicPr>
          <p:nvPr>
            <p:ph sz="half" idx="1"/>
          </p:nvPr>
        </p:nvPicPr>
        <p:blipFill>
          <a:blip r:embed="rId3"/>
          <a:stretch>
            <a:fillRect/>
          </a:stretch>
        </p:blipFill>
        <p:spPr>
          <a:xfrm>
            <a:off x="146554" y="75414"/>
            <a:ext cx="2778130" cy="3400404"/>
          </a:xfrm>
        </p:spPr>
      </p:pic>
      <p:sp>
        <p:nvSpPr>
          <p:cNvPr id="5" name="Rectangle 4">
            <a:extLst>
              <a:ext uri="{FF2B5EF4-FFF2-40B4-BE49-F238E27FC236}">
                <a16:creationId xmlns:a16="http://schemas.microsoft.com/office/drawing/2014/main" id="{6A51F3DD-0C99-4844-B9A8-918D38DF0EEF}"/>
              </a:ext>
            </a:extLst>
          </p:cNvPr>
          <p:cNvSpPr/>
          <p:nvPr/>
        </p:nvSpPr>
        <p:spPr>
          <a:xfrm>
            <a:off x="2883031" y="582719"/>
            <a:ext cx="1886931" cy="2246769"/>
          </a:xfrm>
          <a:prstGeom prst="rect">
            <a:avLst/>
          </a:prstGeom>
        </p:spPr>
        <p:txBody>
          <a:bodyPr wrap="square">
            <a:spAutoFit/>
          </a:bodyPr>
          <a:lstStyle/>
          <a:p>
            <a:r>
              <a:rPr lang="en-GB" sz="1400" dirty="0">
                <a:solidFill>
                  <a:srgbClr val="333333"/>
                </a:solidFill>
                <a:latin typeface="Open Sans"/>
              </a:rPr>
              <a:t>US Shipping Board Emergency Fleet Corporation - Publisher. (1918). </a:t>
            </a:r>
            <a:r>
              <a:rPr lang="en-GB" sz="1400" i="1" dirty="0">
                <a:solidFill>
                  <a:srgbClr val="333333"/>
                </a:solidFill>
                <a:latin typeface="Open Sans"/>
              </a:rPr>
              <a:t>Halt the epidemic! Stop spitting- everybody</a:t>
            </a:r>
            <a:r>
              <a:rPr lang="en-GB" sz="1400" dirty="0">
                <a:solidFill>
                  <a:srgbClr val="333333"/>
                </a:solidFill>
                <a:latin typeface="Open Sans"/>
              </a:rPr>
              <a:t>. Retrieved from </a:t>
            </a:r>
            <a:r>
              <a:rPr lang="en-GB" sz="1400" dirty="0">
                <a:solidFill>
                  <a:srgbClr val="CC0000"/>
                </a:solidFill>
                <a:latin typeface="Open Sans"/>
                <a:hlinkClick r:id="rId4"/>
              </a:rPr>
              <a:t>https://libwww.freelibrary.org/digital/item/65051</a:t>
            </a:r>
            <a:endParaRPr lang="en-GB" sz="1400" dirty="0"/>
          </a:p>
        </p:txBody>
      </p:sp>
      <p:sp>
        <p:nvSpPr>
          <p:cNvPr id="11" name="Rectangle 10">
            <a:extLst>
              <a:ext uri="{FF2B5EF4-FFF2-40B4-BE49-F238E27FC236}">
                <a16:creationId xmlns:a16="http://schemas.microsoft.com/office/drawing/2014/main" id="{99F332C9-A6C6-7740-8E8C-71A5E568533C}"/>
              </a:ext>
            </a:extLst>
          </p:cNvPr>
          <p:cNvSpPr/>
          <p:nvPr/>
        </p:nvSpPr>
        <p:spPr>
          <a:xfrm>
            <a:off x="146554" y="6408664"/>
            <a:ext cx="3722286" cy="307777"/>
          </a:xfrm>
          <a:prstGeom prst="rect">
            <a:avLst/>
          </a:prstGeom>
        </p:spPr>
        <p:txBody>
          <a:bodyPr wrap="square">
            <a:spAutoFit/>
          </a:bodyPr>
          <a:lstStyle/>
          <a:p>
            <a:r>
              <a:rPr lang="en-GB" sz="1400" i="1" dirty="0"/>
              <a:t>Ottawa Citizen, </a:t>
            </a:r>
            <a:r>
              <a:rPr lang="en-GB" sz="1400" dirty="0"/>
              <a:t>15 Oct., 1918</a:t>
            </a:r>
          </a:p>
        </p:txBody>
      </p:sp>
      <p:pic>
        <p:nvPicPr>
          <p:cNvPr id="13" name="Picture 12">
            <a:extLst>
              <a:ext uri="{FF2B5EF4-FFF2-40B4-BE49-F238E27FC236}">
                <a16:creationId xmlns:a16="http://schemas.microsoft.com/office/drawing/2014/main" id="{AB36A0CB-CF57-744B-91DA-3003608F1A80}"/>
              </a:ext>
            </a:extLst>
          </p:cNvPr>
          <p:cNvPicPr>
            <a:picLocks noChangeAspect="1"/>
          </p:cNvPicPr>
          <p:nvPr/>
        </p:nvPicPr>
        <p:blipFill>
          <a:blip r:embed="rId5"/>
          <a:stretch>
            <a:fillRect/>
          </a:stretch>
        </p:blipFill>
        <p:spPr>
          <a:xfrm>
            <a:off x="34993" y="3483631"/>
            <a:ext cx="3403674" cy="2925033"/>
          </a:xfrm>
          <a:prstGeom prst="rect">
            <a:avLst/>
          </a:prstGeom>
        </p:spPr>
      </p:pic>
      <p:pic>
        <p:nvPicPr>
          <p:cNvPr id="17" name="Picture 16">
            <a:extLst>
              <a:ext uri="{FF2B5EF4-FFF2-40B4-BE49-F238E27FC236}">
                <a16:creationId xmlns:a16="http://schemas.microsoft.com/office/drawing/2014/main" id="{8ADEA935-20C2-9945-9A01-018D0F314708}"/>
              </a:ext>
            </a:extLst>
          </p:cNvPr>
          <p:cNvPicPr>
            <a:picLocks noChangeAspect="1"/>
          </p:cNvPicPr>
          <p:nvPr/>
        </p:nvPicPr>
        <p:blipFill>
          <a:blip r:embed="rId6"/>
          <a:stretch>
            <a:fillRect/>
          </a:stretch>
        </p:blipFill>
        <p:spPr>
          <a:xfrm>
            <a:off x="5485489" y="75414"/>
            <a:ext cx="2259502" cy="5828862"/>
          </a:xfrm>
          <a:prstGeom prst="rect">
            <a:avLst/>
          </a:prstGeom>
        </p:spPr>
      </p:pic>
      <p:pic>
        <p:nvPicPr>
          <p:cNvPr id="21" name="Content Placeholder 20">
            <a:extLst>
              <a:ext uri="{FF2B5EF4-FFF2-40B4-BE49-F238E27FC236}">
                <a16:creationId xmlns:a16="http://schemas.microsoft.com/office/drawing/2014/main" id="{7BE505E4-E931-2C43-A417-C8A442902B6E}"/>
              </a:ext>
            </a:extLst>
          </p:cNvPr>
          <p:cNvPicPr>
            <a:picLocks noGrp="1" noChangeAspect="1"/>
          </p:cNvPicPr>
          <p:nvPr>
            <p:ph sz="half" idx="2"/>
          </p:nvPr>
        </p:nvPicPr>
        <p:blipFill>
          <a:blip r:embed="rId7">
            <a:extLst>
              <a:ext uri="{BEBA8EAE-BF5A-486C-A8C5-ECC9F3942E4B}">
                <a14:imgProps xmlns:a14="http://schemas.microsoft.com/office/drawing/2010/main">
                  <a14:imgLayer>
                    <a14:imgEffect>
                      <a14:brightnessContrast bright="20000" contrast="20000"/>
                    </a14:imgEffect>
                  </a14:imgLayer>
                </a14:imgProps>
              </a:ext>
            </a:extLst>
          </a:blip>
          <a:stretch>
            <a:fillRect/>
          </a:stretch>
        </p:blipFill>
        <p:spPr>
          <a:xfrm>
            <a:off x="7988548" y="290419"/>
            <a:ext cx="4015307" cy="6020022"/>
          </a:xfrm>
        </p:spPr>
      </p:pic>
      <p:sp>
        <p:nvSpPr>
          <p:cNvPr id="22" name="TextBox 21">
            <a:extLst>
              <a:ext uri="{FF2B5EF4-FFF2-40B4-BE49-F238E27FC236}">
                <a16:creationId xmlns:a16="http://schemas.microsoft.com/office/drawing/2014/main" id="{4DF32F1D-80EC-C441-B034-7FDF9CA67780}"/>
              </a:ext>
            </a:extLst>
          </p:cNvPr>
          <p:cNvSpPr txBox="1"/>
          <p:nvPr/>
        </p:nvSpPr>
        <p:spPr>
          <a:xfrm>
            <a:off x="8303770" y="6448941"/>
            <a:ext cx="3547766" cy="369332"/>
          </a:xfrm>
          <a:prstGeom prst="rect">
            <a:avLst/>
          </a:prstGeom>
          <a:noFill/>
        </p:spPr>
        <p:txBody>
          <a:bodyPr wrap="none" rtlCol="0">
            <a:spAutoFit/>
          </a:bodyPr>
          <a:lstStyle/>
          <a:p>
            <a:r>
              <a:rPr lang="en-GB" dirty="0"/>
              <a:t>© New York City Municipal Archives</a:t>
            </a:r>
          </a:p>
        </p:txBody>
      </p:sp>
      <p:sp>
        <p:nvSpPr>
          <p:cNvPr id="23" name="TextBox 22">
            <a:extLst>
              <a:ext uri="{FF2B5EF4-FFF2-40B4-BE49-F238E27FC236}">
                <a16:creationId xmlns:a16="http://schemas.microsoft.com/office/drawing/2014/main" id="{4013FE64-A9AA-5442-93E0-A267E0037560}"/>
              </a:ext>
            </a:extLst>
          </p:cNvPr>
          <p:cNvSpPr txBox="1"/>
          <p:nvPr/>
        </p:nvSpPr>
        <p:spPr>
          <a:xfrm>
            <a:off x="5663421" y="5802610"/>
            <a:ext cx="2271769" cy="1015663"/>
          </a:xfrm>
          <a:prstGeom prst="rect">
            <a:avLst/>
          </a:prstGeom>
          <a:noFill/>
        </p:spPr>
        <p:txBody>
          <a:bodyPr wrap="square" rtlCol="0">
            <a:spAutoFit/>
          </a:bodyPr>
          <a:lstStyle/>
          <a:p>
            <a:r>
              <a:rPr lang="en-GB" sz="1200" dirty="0"/>
              <a:t>Columbia Records ad 1918 ©Museum of Healthcare</a:t>
            </a:r>
          </a:p>
          <a:p>
            <a:r>
              <a:rPr lang="en-GB" sz="1200" dirty="0">
                <a:hlinkClick r:id="rId8"/>
              </a:rPr>
              <a:t>https://museumofhealthcare.wordpress.com/2017/05/19/the-infamous-spanish-influenza/</a:t>
            </a:r>
            <a:endParaRPr lang="en-GB" sz="1200" dirty="0"/>
          </a:p>
        </p:txBody>
      </p:sp>
      <p:pic>
        <p:nvPicPr>
          <p:cNvPr id="25" name="Picture 24">
            <a:extLst>
              <a:ext uri="{FF2B5EF4-FFF2-40B4-BE49-F238E27FC236}">
                <a16:creationId xmlns:a16="http://schemas.microsoft.com/office/drawing/2014/main" id="{39D9D8DC-B4EA-4D4C-84AD-4FCB1CBD35C2}"/>
              </a:ext>
            </a:extLst>
          </p:cNvPr>
          <p:cNvPicPr>
            <a:picLocks noChangeAspect="1"/>
          </p:cNvPicPr>
          <p:nvPr/>
        </p:nvPicPr>
        <p:blipFill>
          <a:blip r:embed="rId9"/>
          <a:stretch>
            <a:fillRect/>
          </a:stretch>
        </p:blipFill>
        <p:spPr>
          <a:xfrm>
            <a:off x="3515128" y="2934290"/>
            <a:ext cx="2030971" cy="2267918"/>
          </a:xfrm>
          <a:prstGeom prst="rect">
            <a:avLst/>
          </a:prstGeom>
          <a:ln>
            <a:solidFill>
              <a:srgbClr val="FF0000"/>
            </a:solidFill>
          </a:ln>
        </p:spPr>
      </p:pic>
      <p:sp>
        <p:nvSpPr>
          <p:cNvPr id="26" name="TextBox 25">
            <a:extLst>
              <a:ext uri="{FF2B5EF4-FFF2-40B4-BE49-F238E27FC236}">
                <a16:creationId xmlns:a16="http://schemas.microsoft.com/office/drawing/2014/main" id="{3A65C2B8-CEC4-1448-A990-36631C849099}"/>
              </a:ext>
            </a:extLst>
          </p:cNvPr>
          <p:cNvSpPr txBox="1"/>
          <p:nvPr/>
        </p:nvSpPr>
        <p:spPr>
          <a:xfrm>
            <a:off x="3640211" y="5269864"/>
            <a:ext cx="1601721" cy="369332"/>
          </a:xfrm>
          <a:prstGeom prst="rect">
            <a:avLst/>
          </a:prstGeom>
          <a:noFill/>
        </p:spPr>
        <p:txBody>
          <a:bodyPr wrap="none" rtlCol="0">
            <a:spAutoFit/>
          </a:bodyPr>
          <a:lstStyle/>
          <a:p>
            <a:r>
              <a:rPr lang="en-GB" dirty="0"/>
              <a:t>LA Times, 1918</a:t>
            </a:r>
          </a:p>
        </p:txBody>
      </p:sp>
      <p:sp>
        <p:nvSpPr>
          <p:cNvPr id="2" name="TextBox 1">
            <a:extLst>
              <a:ext uri="{FF2B5EF4-FFF2-40B4-BE49-F238E27FC236}">
                <a16:creationId xmlns:a16="http://schemas.microsoft.com/office/drawing/2014/main" id="{C9ABBEED-DE51-E146-BE6F-05E458CBB90B}"/>
              </a:ext>
            </a:extLst>
          </p:cNvPr>
          <p:cNvSpPr txBox="1"/>
          <p:nvPr/>
        </p:nvSpPr>
        <p:spPr>
          <a:xfrm>
            <a:off x="1126714" y="4274212"/>
            <a:ext cx="9677956" cy="923330"/>
          </a:xfrm>
          <a:prstGeom prst="rect">
            <a:avLst/>
          </a:prstGeom>
          <a:solidFill>
            <a:srgbClr val="FF0000"/>
          </a:solidFill>
          <a:ln w="57150">
            <a:solidFill>
              <a:schemeClr val="tx1"/>
            </a:solidFill>
          </a:ln>
        </p:spPr>
        <p:txBody>
          <a:bodyPr wrap="square" rtlCol="0">
            <a:spAutoFit/>
          </a:bodyPr>
          <a:lstStyle/>
          <a:p>
            <a:r>
              <a:rPr lang="en-GB" b="1" dirty="0">
                <a:solidFill>
                  <a:schemeClr val="bg1"/>
                </a:solidFill>
              </a:rPr>
              <a:t>A little something to think about for seminar… looking at all of these historical images, reflecting North American responses to the Spanish Flu pandemic of 1918-19, what looks familiar to you? Why might there be similarities, and what can they tell us? What is different?</a:t>
            </a:r>
          </a:p>
        </p:txBody>
      </p:sp>
    </p:spTree>
    <p:extLst>
      <p:ext uri="{BB962C8B-B14F-4D97-AF65-F5344CB8AC3E}">
        <p14:creationId xmlns:p14="http://schemas.microsoft.com/office/powerpoint/2010/main" val="417081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54BD7AA-D0E8-C545-8AC5-560AD853F0D7}"/>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5400" dirty="0"/>
              <a:t>MMW Week 9: Epidemics</a:t>
            </a:r>
          </a:p>
        </p:txBody>
      </p:sp>
      <p:sp>
        <p:nvSpPr>
          <p:cNvPr id="30"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5">
            <a:extLst>
              <a:ext uri="{FF2B5EF4-FFF2-40B4-BE49-F238E27FC236}">
                <a16:creationId xmlns:a16="http://schemas.microsoft.com/office/drawing/2014/main" id="{9943B5B8-CA09-AA46-9A33-C05F43E6FE94}"/>
              </a:ext>
            </a:extLst>
          </p:cNvPr>
          <p:cNvSpPr>
            <a:spLocks noGrp="1"/>
          </p:cNvSpPr>
          <p:nvPr>
            <p:ph sz="half" idx="1"/>
          </p:nvPr>
        </p:nvSpPr>
        <p:spPr>
          <a:xfrm>
            <a:off x="101825" y="2870686"/>
            <a:ext cx="5848432" cy="3969026"/>
          </a:xfrm>
        </p:spPr>
        <p:txBody>
          <a:bodyPr vert="horz" lIns="91440" tIns="45720" rIns="91440" bIns="45720" rtlCol="0">
            <a:normAutofit/>
          </a:bodyPr>
          <a:lstStyle/>
          <a:p>
            <a:pPr marL="0"/>
            <a:r>
              <a:rPr lang="en-US" sz="2000" dirty="0"/>
              <a:t>What does </a:t>
            </a:r>
            <a:r>
              <a:rPr lang="en-US" sz="2000" i="1" dirty="0"/>
              <a:t>disease</a:t>
            </a:r>
            <a:r>
              <a:rPr lang="en-US" sz="2000" dirty="0"/>
              <a:t> have to do with ‘Making the Modern World’, you ask?</a:t>
            </a:r>
          </a:p>
          <a:p>
            <a:pPr marL="0"/>
            <a:r>
              <a:rPr lang="en-US" sz="2000" dirty="0"/>
              <a:t>Well… today we’ll discuss exactly that!</a:t>
            </a:r>
          </a:p>
          <a:p>
            <a:r>
              <a:rPr lang="en-US" sz="2000" dirty="0"/>
              <a:t>Historical precedents for unprecedented (Covid) times;</a:t>
            </a:r>
          </a:p>
          <a:p>
            <a:r>
              <a:rPr lang="en-US" sz="2000" dirty="0"/>
              <a:t>Constructing ‘the public’</a:t>
            </a:r>
          </a:p>
          <a:p>
            <a:r>
              <a:rPr lang="en-US" sz="2000" dirty="0"/>
              <a:t>Exploring the invention of ‘social and economic rights’</a:t>
            </a:r>
          </a:p>
          <a:p>
            <a:pPr marL="0"/>
            <a:r>
              <a:rPr lang="en-US" sz="2000" dirty="0"/>
              <a:t>By the end of this week , you will be able to draw a direct connection between the UK’s Covid response and the political philosophies of 19th century Britain…</a:t>
            </a:r>
          </a:p>
          <a:p>
            <a:pPr marL="0"/>
            <a:endParaRPr lang="en-US" sz="2000" dirty="0"/>
          </a:p>
        </p:txBody>
      </p:sp>
      <p:pic>
        <p:nvPicPr>
          <p:cNvPr id="12" name="Content Placeholder 11" descr="A skeleton in a boat&#10;&#10;Description automatically generated">
            <a:extLst>
              <a:ext uri="{FF2B5EF4-FFF2-40B4-BE49-F238E27FC236}">
                <a16:creationId xmlns:a16="http://schemas.microsoft.com/office/drawing/2014/main" id="{57F6F9C0-9640-A134-5BB9-83A482207172}"/>
              </a:ext>
            </a:extLst>
          </p:cNvPr>
          <p:cNvPicPr>
            <a:picLocks noGrp="1" noChangeAspect="1"/>
          </p:cNvPicPr>
          <p:nvPr>
            <p:ph sz="half" idx="2"/>
          </p:nvPr>
        </p:nvPicPr>
        <p:blipFill>
          <a:blip r:embed="rId2"/>
          <a:srcRect l="11119" r="13153" b="2"/>
          <a:stretch/>
        </p:blipFill>
        <p:spPr>
          <a:xfrm>
            <a:off x="5951782" y="10"/>
            <a:ext cx="623869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53341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7712CAC-2686-8AC4-D177-4A773288490B}"/>
              </a:ext>
            </a:extLst>
          </p:cNvPr>
          <p:cNvSpPr>
            <a:spLocks noGrp="1"/>
          </p:cNvSpPr>
          <p:nvPr>
            <p:ph type="title"/>
          </p:nvPr>
        </p:nvSpPr>
        <p:spPr>
          <a:xfrm>
            <a:off x="1622738" y="77662"/>
            <a:ext cx="9268887" cy="824248"/>
          </a:xfrm>
        </p:spPr>
        <p:txBody>
          <a:bodyPr>
            <a:normAutofit/>
          </a:bodyPr>
          <a:lstStyle/>
          <a:p>
            <a:r>
              <a:rPr lang="en-GB" dirty="0"/>
              <a:t>Early responses to epidemic disease</a:t>
            </a:r>
          </a:p>
        </p:txBody>
      </p:sp>
      <p:pic>
        <p:nvPicPr>
          <p:cNvPr id="8" name="Content Placeholder 7" descr="A painting of a city&#10;&#10;Description automatically generated">
            <a:extLst>
              <a:ext uri="{FF2B5EF4-FFF2-40B4-BE49-F238E27FC236}">
                <a16:creationId xmlns:a16="http://schemas.microsoft.com/office/drawing/2014/main" id="{A9D17568-ADCA-6BB0-9527-C219ADCE2605}"/>
              </a:ext>
            </a:extLst>
          </p:cNvPr>
          <p:cNvPicPr>
            <a:picLocks noGrp="1" noChangeAspect="1"/>
          </p:cNvPicPr>
          <p:nvPr>
            <p:ph idx="1"/>
          </p:nvPr>
        </p:nvPicPr>
        <p:blipFill>
          <a:blip r:embed="rId3"/>
          <a:srcRect l="6559" t="7065" r="6484" b="6250"/>
          <a:stretch/>
        </p:blipFill>
        <p:spPr>
          <a:xfrm>
            <a:off x="340123" y="802692"/>
            <a:ext cx="5252413" cy="3527412"/>
          </a:xfrm>
        </p:spPr>
      </p:pic>
      <p:pic>
        <p:nvPicPr>
          <p:cNvPr id="10" name="Picture 9" descr="A paper with text and words&#10;&#10;Description automatically generated">
            <a:extLst>
              <a:ext uri="{FF2B5EF4-FFF2-40B4-BE49-F238E27FC236}">
                <a16:creationId xmlns:a16="http://schemas.microsoft.com/office/drawing/2014/main" id="{96508931-E701-F38B-1019-C77D8B9DDB36}"/>
              </a:ext>
            </a:extLst>
          </p:cNvPr>
          <p:cNvPicPr>
            <a:picLocks noChangeAspect="1"/>
          </p:cNvPicPr>
          <p:nvPr/>
        </p:nvPicPr>
        <p:blipFill>
          <a:blip r:embed="rId4"/>
          <a:stretch>
            <a:fillRect/>
          </a:stretch>
        </p:blipFill>
        <p:spPr>
          <a:xfrm>
            <a:off x="9101462" y="1236285"/>
            <a:ext cx="2923113" cy="5339265"/>
          </a:xfrm>
          <a:prstGeom prst="rect">
            <a:avLst/>
          </a:prstGeom>
        </p:spPr>
      </p:pic>
      <p:pic>
        <p:nvPicPr>
          <p:cNvPr id="12" name="Picture 11" descr="A close-up of a book&#10;&#10;Description automatically generated">
            <a:extLst>
              <a:ext uri="{FF2B5EF4-FFF2-40B4-BE49-F238E27FC236}">
                <a16:creationId xmlns:a16="http://schemas.microsoft.com/office/drawing/2014/main" id="{41D3FD0E-1626-B596-A3D1-0AAFB72C31EF}"/>
              </a:ext>
            </a:extLst>
          </p:cNvPr>
          <p:cNvPicPr>
            <a:picLocks noChangeAspect="1"/>
          </p:cNvPicPr>
          <p:nvPr/>
        </p:nvPicPr>
        <p:blipFill>
          <a:blip r:embed="rId5"/>
          <a:stretch>
            <a:fillRect/>
          </a:stretch>
        </p:blipFill>
        <p:spPr>
          <a:xfrm>
            <a:off x="5911389" y="1209253"/>
            <a:ext cx="3038644" cy="5366297"/>
          </a:xfrm>
          <a:prstGeom prst="rect">
            <a:avLst/>
          </a:prstGeom>
        </p:spPr>
      </p:pic>
      <p:pic>
        <p:nvPicPr>
          <p:cNvPr id="3" name="Picture 2" descr="A comic strip of a person looking through binoculars&#10;&#10;Description automatically generated">
            <a:extLst>
              <a:ext uri="{FF2B5EF4-FFF2-40B4-BE49-F238E27FC236}">
                <a16:creationId xmlns:a16="http://schemas.microsoft.com/office/drawing/2014/main" id="{76709DBC-8907-41D7-6B5F-0F214A5506C9}"/>
              </a:ext>
            </a:extLst>
          </p:cNvPr>
          <p:cNvPicPr>
            <a:picLocks noChangeAspect="1"/>
          </p:cNvPicPr>
          <p:nvPr/>
        </p:nvPicPr>
        <p:blipFill>
          <a:blip r:embed="rId6"/>
          <a:srcRect l="886" t="14375" r="974" b="14671"/>
          <a:stretch/>
        </p:blipFill>
        <p:spPr>
          <a:xfrm>
            <a:off x="340123" y="4376130"/>
            <a:ext cx="5108803" cy="2481870"/>
          </a:xfrm>
          <a:prstGeom prst="rect">
            <a:avLst/>
          </a:prstGeom>
        </p:spPr>
      </p:pic>
    </p:spTree>
    <p:extLst>
      <p:ext uri="{BB962C8B-B14F-4D97-AF65-F5344CB8AC3E}">
        <p14:creationId xmlns:p14="http://schemas.microsoft.com/office/powerpoint/2010/main" val="931174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C33DB-82B5-DA49-A246-D6DF2C68E306}"/>
              </a:ext>
            </a:extLst>
          </p:cNvPr>
          <p:cNvSpPr>
            <a:spLocks noGrp="1"/>
          </p:cNvSpPr>
          <p:nvPr>
            <p:ph type="title"/>
          </p:nvPr>
        </p:nvSpPr>
        <p:spPr>
          <a:xfrm>
            <a:off x="206483" y="167716"/>
            <a:ext cx="4661731" cy="2594339"/>
          </a:xfrm>
        </p:spPr>
        <p:txBody>
          <a:bodyPr>
            <a:normAutofit fontScale="90000"/>
          </a:bodyPr>
          <a:lstStyle/>
          <a:p>
            <a:r>
              <a:rPr lang="en-GB" dirty="0"/>
              <a:t>What makes a modern ‘epidemic’? Counting and comprehending epidemic threats</a:t>
            </a:r>
          </a:p>
        </p:txBody>
      </p:sp>
      <p:pic>
        <p:nvPicPr>
          <p:cNvPr id="5" name="Picture 4">
            <a:extLst>
              <a:ext uri="{FF2B5EF4-FFF2-40B4-BE49-F238E27FC236}">
                <a16:creationId xmlns:a16="http://schemas.microsoft.com/office/drawing/2014/main" id="{04314C14-7937-734E-A0AE-772B2F955056}"/>
              </a:ext>
            </a:extLst>
          </p:cNvPr>
          <p:cNvPicPr>
            <a:picLocks noChangeAspect="1"/>
          </p:cNvPicPr>
          <p:nvPr/>
        </p:nvPicPr>
        <p:blipFill>
          <a:blip r:embed="rId3"/>
          <a:stretch>
            <a:fillRect/>
          </a:stretch>
        </p:blipFill>
        <p:spPr>
          <a:xfrm>
            <a:off x="106359" y="3050350"/>
            <a:ext cx="7143349" cy="3635741"/>
          </a:xfrm>
          <a:prstGeom prst="rect">
            <a:avLst/>
          </a:prstGeom>
        </p:spPr>
      </p:pic>
      <p:pic>
        <p:nvPicPr>
          <p:cNvPr id="4" name="Content Placeholder 3">
            <a:extLst>
              <a:ext uri="{FF2B5EF4-FFF2-40B4-BE49-F238E27FC236}">
                <a16:creationId xmlns:a16="http://schemas.microsoft.com/office/drawing/2014/main" id="{7BA346ED-3DFC-8744-9B2C-1A2C288455AC}"/>
              </a:ext>
            </a:extLst>
          </p:cNvPr>
          <p:cNvPicPr>
            <a:picLocks noGrp="1" noChangeAspect="1"/>
          </p:cNvPicPr>
          <p:nvPr>
            <p:ph idx="1"/>
          </p:nvPr>
        </p:nvPicPr>
        <p:blipFill rotWithShape="1">
          <a:blip r:embed="rId4"/>
          <a:srcRect l="22949" t="5362" r="23937" b="3553"/>
          <a:stretch/>
        </p:blipFill>
        <p:spPr>
          <a:xfrm>
            <a:off x="4701498" y="167716"/>
            <a:ext cx="7415088" cy="5705183"/>
          </a:xfrm>
          <a:prstGeom prst="rect">
            <a:avLst/>
          </a:prstGeom>
        </p:spPr>
      </p:pic>
      <p:sp>
        <p:nvSpPr>
          <p:cNvPr id="6" name="TextBox 5">
            <a:extLst>
              <a:ext uri="{FF2B5EF4-FFF2-40B4-BE49-F238E27FC236}">
                <a16:creationId xmlns:a16="http://schemas.microsoft.com/office/drawing/2014/main" id="{04A9730D-99CF-0C47-B4AE-99E4F499BB7B}"/>
              </a:ext>
            </a:extLst>
          </p:cNvPr>
          <p:cNvSpPr txBox="1"/>
          <p:nvPr/>
        </p:nvSpPr>
        <p:spPr>
          <a:xfrm>
            <a:off x="7334803" y="5872899"/>
            <a:ext cx="4696688" cy="646331"/>
          </a:xfrm>
          <a:prstGeom prst="rect">
            <a:avLst/>
          </a:prstGeom>
          <a:noFill/>
        </p:spPr>
        <p:txBody>
          <a:bodyPr wrap="square" rtlCol="0">
            <a:spAutoFit/>
          </a:bodyPr>
          <a:lstStyle/>
          <a:p>
            <a:r>
              <a:rPr lang="en-GB" dirty="0"/>
              <a:t>William Farr, Report on the Mortality of Cholera in England, 1848-49 ... for H.M.S.O.,  1852</a:t>
            </a:r>
          </a:p>
        </p:txBody>
      </p:sp>
    </p:spTree>
    <p:extLst>
      <p:ext uri="{BB962C8B-B14F-4D97-AF65-F5344CB8AC3E}">
        <p14:creationId xmlns:p14="http://schemas.microsoft.com/office/powerpoint/2010/main" val="1910389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D278D-DC7F-1B4B-A1C7-E9E6F29D044E}"/>
              </a:ext>
            </a:extLst>
          </p:cNvPr>
          <p:cNvSpPr>
            <a:spLocks noGrp="1"/>
          </p:cNvSpPr>
          <p:nvPr>
            <p:ph type="title"/>
          </p:nvPr>
        </p:nvSpPr>
        <p:spPr>
          <a:xfrm>
            <a:off x="4649868" y="23477"/>
            <a:ext cx="7542132" cy="1325563"/>
          </a:xfrm>
        </p:spPr>
        <p:txBody>
          <a:bodyPr>
            <a:normAutofit fontScale="90000"/>
          </a:bodyPr>
          <a:lstStyle/>
          <a:p>
            <a:r>
              <a:rPr lang="en-GB" dirty="0"/>
              <a:t>Free movement, free trade, and Britain’s ‘cholera years’, 1831-1866</a:t>
            </a:r>
          </a:p>
        </p:txBody>
      </p:sp>
      <p:pic>
        <p:nvPicPr>
          <p:cNvPr id="5" name="Content Placeholder 4">
            <a:extLst>
              <a:ext uri="{FF2B5EF4-FFF2-40B4-BE49-F238E27FC236}">
                <a16:creationId xmlns:a16="http://schemas.microsoft.com/office/drawing/2014/main" id="{F0FCAB60-F9B5-DB4A-97E1-F5F6BC428E36}"/>
              </a:ext>
            </a:extLst>
          </p:cNvPr>
          <p:cNvPicPr>
            <a:picLocks noGrp="1" noChangeAspect="1"/>
          </p:cNvPicPr>
          <p:nvPr>
            <p:ph sz="half" idx="1"/>
          </p:nvPr>
        </p:nvPicPr>
        <p:blipFill rotWithShape="1">
          <a:blip r:embed="rId3"/>
          <a:srcRect l="2263" t="1598" r="1970" b="3126"/>
          <a:stretch/>
        </p:blipFill>
        <p:spPr>
          <a:xfrm>
            <a:off x="120353" y="114802"/>
            <a:ext cx="4175393" cy="5603206"/>
          </a:xfrm>
          <a:prstGeom prst="rect">
            <a:avLst/>
          </a:prstGeom>
        </p:spPr>
      </p:pic>
      <p:sp>
        <p:nvSpPr>
          <p:cNvPr id="4" name="Content Placeholder 3">
            <a:extLst>
              <a:ext uri="{FF2B5EF4-FFF2-40B4-BE49-F238E27FC236}">
                <a16:creationId xmlns:a16="http://schemas.microsoft.com/office/drawing/2014/main" id="{3B751A6D-7DA4-884E-B26B-55FD9B98A319}"/>
              </a:ext>
            </a:extLst>
          </p:cNvPr>
          <p:cNvSpPr>
            <a:spLocks noGrp="1"/>
          </p:cNvSpPr>
          <p:nvPr>
            <p:ph sz="half" idx="2"/>
          </p:nvPr>
        </p:nvSpPr>
        <p:spPr>
          <a:xfrm>
            <a:off x="4749019" y="1674564"/>
            <a:ext cx="7138931" cy="4241494"/>
          </a:xfrm>
        </p:spPr>
        <p:txBody>
          <a:bodyPr>
            <a:normAutofit/>
          </a:bodyPr>
          <a:lstStyle/>
          <a:p>
            <a:pPr marL="0" indent="0">
              <a:buNone/>
            </a:pPr>
            <a:r>
              <a:rPr lang="en-GB" b="1" dirty="0"/>
              <a:t>Was cholera: </a:t>
            </a:r>
          </a:p>
          <a:p>
            <a:pPr marL="0" indent="0">
              <a:buNone/>
            </a:pPr>
            <a:r>
              <a:rPr lang="en-GB" dirty="0"/>
              <a:t>‘[O]ne of the most terrible pestilences which have ever devastated the earth … If this malady should really take root and spread in these islands, it is impossible to calculate the horror even of its probable financial results alone.’ </a:t>
            </a:r>
          </a:p>
          <a:p>
            <a:pPr marL="0" indent="0" algn="r">
              <a:buNone/>
            </a:pPr>
            <a:r>
              <a:rPr lang="en-GB" i="1" dirty="0"/>
              <a:t>Quarterly Review</a:t>
            </a:r>
            <a:r>
              <a:rPr lang="en-GB" dirty="0"/>
              <a:t>, 1832, </a:t>
            </a:r>
            <a:r>
              <a:rPr lang="en-GB" dirty="0" err="1"/>
              <a:t>vol</a:t>
            </a:r>
            <a:r>
              <a:rPr lang="en-GB" dirty="0"/>
              <a:t> 46, p 170</a:t>
            </a:r>
          </a:p>
          <a:p>
            <a:pPr marL="0" indent="0">
              <a:buNone/>
            </a:pPr>
            <a:endParaRPr lang="en-GB" sz="1600" dirty="0"/>
          </a:p>
          <a:p>
            <a:pPr marL="0" indent="0">
              <a:buNone/>
            </a:pPr>
            <a:r>
              <a:rPr lang="en-GB" sz="1600" dirty="0"/>
              <a:t>And for more on Cholera and its impact on the 19</a:t>
            </a:r>
            <a:r>
              <a:rPr lang="en-GB" sz="1600" baseline="30000" dirty="0"/>
              <a:t>th</a:t>
            </a:r>
            <a:r>
              <a:rPr lang="en-GB" sz="1600" dirty="0"/>
              <a:t> century and beyond, see this readable account: </a:t>
            </a:r>
            <a:r>
              <a:rPr lang="en-GB" sz="1600" dirty="0">
                <a:hlinkClick r:id="rId4"/>
              </a:rPr>
              <a:t>https://sickcityproject.wordpress.com/2013/03/11/john-snow-and-cholera/</a:t>
            </a:r>
            <a:endParaRPr lang="en-GB" sz="1600" dirty="0"/>
          </a:p>
        </p:txBody>
      </p:sp>
      <p:sp>
        <p:nvSpPr>
          <p:cNvPr id="7" name="TextBox 6">
            <a:extLst>
              <a:ext uri="{FF2B5EF4-FFF2-40B4-BE49-F238E27FC236}">
                <a16:creationId xmlns:a16="http://schemas.microsoft.com/office/drawing/2014/main" id="{16EE86E8-4D4D-F146-B6E7-9B8DA7E42E35}"/>
              </a:ext>
            </a:extLst>
          </p:cNvPr>
          <p:cNvSpPr txBox="1"/>
          <p:nvPr/>
        </p:nvSpPr>
        <p:spPr>
          <a:xfrm>
            <a:off x="120353" y="5789091"/>
            <a:ext cx="5053443" cy="954107"/>
          </a:xfrm>
          <a:prstGeom prst="rect">
            <a:avLst/>
          </a:prstGeom>
          <a:noFill/>
        </p:spPr>
        <p:txBody>
          <a:bodyPr wrap="square" rtlCol="0">
            <a:spAutoFit/>
          </a:bodyPr>
          <a:lstStyle/>
          <a:p>
            <a:r>
              <a:rPr lang="en-GB" sz="1400" b="1" dirty="0"/>
              <a:t>‘John Bull defending Britain against the invasion of cholera; comparing the Reform Bill to the cholera epidemic’. Coloured lithograph, O. Hodgson, </a:t>
            </a:r>
            <a:r>
              <a:rPr lang="en-GB" sz="1400" dirty="0"/>
              <a:t>London (10 Cloth Fair)</a:t>
            </a:r>
            <a:r>
              <a:rPr lang="en-GB" sz="1400" b="1" dirty="0"/>
              <a:t> c. 1832</a:t>
            </a:r>
          </a:p>
          <a:p>
            <a:r>
              <a:rPr lang="en-GB" sz="1400" dirty="0"/>
              <a:t>© Wellcome Library no. 12236i</a:t>
            </a:r>
          </a:p>
        </p:txBody>
      </p:sp>
    </p:spTree>
    <p:extLst>
      <p:ext uri="{BB962C8B-B14F-4D97-AF65-F5344CB8AC3E}">
        <p14:creationId xmlns:p14="http://schemas.microsoft.com/office/powerpoint/2010/main" val="713847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410165-12EC-AB06-79EE-75EDE9364A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B501AC-226E-732E-8054-3B977E7B7657}"/>
              </a:ext>
            </a:extLst>
          </p:cNvPr>
          <p:cNvSpPr>
            <a:spLocks noGrp="1"/>
          </p:cNvSpPr>
          <p:nvPr>
            <p:ph type="title"/>
          </p:nvPr>
        </p:nvSpPr>
        <p:spPr>
          <a:xfrm>
            <a:off x="1211855" y="25965"/>
            <a:ext cx="10543144" cy="1325563"/>
          </a:xfrm>
        </p:spPr>
        <p:txBody>
          <a:bodyPr>
            <a:normAutofit/>
          </a:bodyPr>
          <a:lstStyle/>
          <a:p>
            <a:r>
              <a:rPr lang="en-GB" dirty="0"/>
              <a:t>Free movement, free trade, and Britain’s ‘cholera years’, 1831-1866</a:t>
            </a:r>
          </a:p>
        </p:txBody>
      </p:sp>
      <p:sp>
        <p:nvSpPr>
          <p:cNvPr id="4" name="Content Placeholder 3">
            <a:extLst>
              <a:ext uri="{FF2B5EF4-FFF2-40B4-BE49-F238E27FC236}">
                <a16:creationId xmlns:a16="http://schemas.microsoft.com/office/drawing/2014/main" id="{8D8DBCE0-05DD-6019-2AC4-E80BDDFC5089}"/>
              </a:ext>
            </a:extLst>
          </p:cNvPr>
          <p:cNvSpPr>
            <a:spLocks noGrp="1"/>
          </p:cNvSpPr>
          <p:nvPr>
            <p:ph sz="half" idx="2"/>
          </p:nvPr>
        </p:nvSpPr>
        <p:spPr>
          <a:xfrm>
            <a:off x="6757569" y="1461811"/>
            <a:ext cx="5147748" cy="5108614"/>
          </a:xfrm>
        </p:spPr>
        <p:txBody>
          <a:bodyPr>
            <a:normAutofit fontScale="85000" lnSpcReduction="20000"/>
          </a:bodyPr>
          <a:lstStyle/>
          <a:p>
            <a:pPr marL="0" indent="0">
              <a:buNone/>
            </a:pPr>
            <a:r>
              <a:rPr lang="en-GB" b="1" dirty="0"/>
              <a:t>Or was it:</a:t>
            </a:r>
          </a:p>
          <a:p>
            <a:pPr marL="0" indent="0">
              <a:buNone/>
            </a:pPr>
            <a:r>
              <a:rPr lang="en-GB" dirty="0"/>
              <a:t>‘</a:t>
            </a:r>
            <a:r>
              <a:rPr lang="en-GB" b="1" dirty="0"/>
              <a:t>Cholera humbug!</a:t>
            </a:r>
            <a:r>
              <a:rPr lang="en-GB" dirty="0"/>
              <a:t> – Inhabitants of Lambeth, be not imposed upon by the villainously false report that Asiatic Cholera has reached London. A set of half-starved doctors, apothecaries’ clerks, and jobbers in the parish funds, have endeavoured to frighten the nation into a lavish expenditure; with the Government they have succeeded in carrying a bill which will afford fine pickings. A ruinous system of taxation, starvation, and intemperance has long been carried on; … and disease is the natural result.’</a:t>
            </a:r>
          </a:p>
          <a:p>
            <a:pPr marL="0" indent="0" algn="r">
              <a:buNone/>
            </a:pPr>
            <a:r>
              <a:rPr lang="en-GB" dirty="0"/>
              <a:t>Text of a placard displayed in Lambeth c 1831-2</a:t>
            </a:r>
            <a:endParaRPr lang="en-GB" sz="1600" dirty="0"/>
          </a:p>
        </p:txBody>
      </p:sp>
      <p:sp>
        <p:nvSpPr>
          <p:cNvPr id="7" name="TextBox 6">
            <a:extLst>
              <a:ext uri="{FF2B5EF4-FFF2-40B4-BE49-F238E27FC236}">
                <a16:creationId xmlns:a16="http://schemas.microsoft.com/office/drawing/2014/main" id="{7D343ACE-8F76-751A-7DC6-EB0E98BEE647}"/>
              </a:ext>
            </a:extLst>
          </p:cNvPr>
          <p:cNvSpPr txBox="1"/>
          <p:nvPr/>
        </p:nvSpPr>
        <p:spPr>
          <a:xfrm>
            <a:off x="109337" y="6308815"/>
            <a:ext cx="8340601" cy="523220"/>
          </a:xfrm>
          <a:prstGeom prst="rect">
            <a:avLst/>
          </a:prstGeom>
          <a:noFill/>
        </p:spPr>
        <p:txBody>
          <a:bodyPr wrap="square" rtlCol="0">
            <a:spAutoFit/>
          </a:bodyPr>
          <a:lstStyle/>
          <a:p>
            <a:r>
              <a:rPr lang="en-GB" sz="1400" b="1" i="0" u="none" strike="noStrike" dirty="0">
                <a:effectLst/>
                <a:latin typeface="-apple-system"/>
                <a:hlinkClick r:id="rId3" tooltip="w:en:John Leech (caricaturist)"/>
              </a:rPr>
              <a:t>John Leech</a:t>
            </a:r>
            <a:r>
              <a:rPr lang="en-GB" sz="1400" b="1" i="0" dirty="0">
                <a:solidFill>
                  <a:srgbClr val="202122"/>
                </a:solidFill>
                <a:effectLst/>
                <a:latin typeface="-apple-system"/>
              </a:rPr>
              <a:t>: Father Thames Introducing His Offspring to the Fair City of London. (A Design for a Fresco in the New Houses of Parliament.) Punch, 3 July 1858</a:t>
            </a:r>
            <a:endParaRPr lang="en-GB" sz="1400" dirty="0"/>
          </a:p>
        </p:txBody>
      </p:sp>
      <p:pic>
        <p:nvPicPr>
          <p:cNvPr id="9" name="Content Placeholder 8" descr="A cartoon of a person standing in a river&#10;&#10;Description automatically generated">
            <a:extLst>
              <a:ext uri="{FF2B5EF4-FFF2-40B4-BE49-F238E27FC236}">
                <a16:creationId xmlns:a16="http://schemas.microsoft.com/office/drawing/2014/main" id="{6CC13D95-DDDB-8943-AD82-8A2B59C52D2A}"/>
              </a:ext>
            </a:extLst>
          </p:cNvPr>
          <p:cNvPicPr>
            <a:picLocks noGrp="1" noChangeAspect="1"/>
          </p:cNvPicPr>
          <p:nvPr>
            <p:ph sz="half" idx="1"/>
          </p:nvPr>
        </p:nvPicPr>
        <p:blipFill>
          <a:blip r:embed="rId4"/>
          <a:stretch>
            <a:fillRect/>
          </a:stretch>
        </p:blipFill>
        <p:spPr>
          <a:xfrm>
            <a:off x="286683" y="1349040"/>
            <a:ext cx="6334181" cy="4938655"/>
          </a:xfrm>
        </p:spPr>
      </p:pic>
    </p:spTree>
    <p:extLst>
      <p:ext uri="{BB962C8B-B14F-4D97-AF65-F5344CB8AC3E}">
        <p14:creationId xmlns:p14="http://schemas.microsoft.com/office/powerpoint/2010/main" val="4151782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702347-9969-1349-9C06-F0656AD85C4B}"/>
              </a:ext>
            </a:extLst>
          </p:cNvPr>
          <p:cNvSpPr>
            <a:spLocks noGrp="1"/>
          </p:cNvSpPr>
          <p:nvPr>
            <p:ph type="title"/>
          </p:nvPr>
        </p:nvSpPr>
        <p:spPr>
          <a:xfrm>
            <a:off x="838200" y="131675"/>
            <a:ext cx="6828130" cy="1559014"/>
          </a:xfrm>
        </p:spPr>
        <p:txBody>
          <a:bodyPr>
            <a:normAutofit fontScale="90000"/>
          </a:bodyPr>
          <a:lstStyle/>
          <a:p>
            <a:r>
              <a:rPr lang="en-GB" dirty="0"/>
              <a:t>Epidemic scepticism and scientific disputes: not novel either!</a:t>
            </a:r>
          </a:p>
        </p:txBody>
      </p:sp>
      <p:pic>
        <p:nvPicPr>
          <p:cNvPr id="7" name="Content Placeholder 6">
            <a:extLst>
              <a:ext uri="{FF2B5EF4-FFF2-40B4-BE49-F238E27FC236}">
                <a16:creationId xmlns:a16="http://schemas.microsoft.com/office/drawing/2014/main" id="{B1021091-CBE7-7E45-A1C3-7A922AED51E5}"/>
              </a:ext>
            </a:extLst>
          </p:cNvPr>
          <p:cNvPicPr>
            <a:picLocks noGrp="1" noChangeAspect="1"/>
          </p:cNvPicPr>
          <p:nvPr>
            <p:ph idx="1"/>
          </p:nvPr>
        </p:nvPicPr>
        <p:blipFill>
          <a:blip r:embed="rId3"/>
          <a:stretch>
            <a:fillRect/>
          </a:stretch>
        </p:blipFill>
        <p:spPr>
          <a:xfrm>
            <a:off x="745444" y="1816916"/>
            <a:ext cx="6590666" cy="4351338"/>
          </a:xfrm>
          <a:prstGeom prst="rect">
            <a:avLst/>
          </a:prstGeom>
        </p:spPr>
      </p:pic>
      <p:pic>
        <p:nvPicPr>
          <p:cNvPr id="6" name="Content Placeholder 5">
            <a:extLst>
              <a:ext uri="{FF2B5EF4-FFF2-40B4-BE49-F238E27FC236}">
                <a16:creationId xmlns:a16="http://schemas.microsoft.com/office/drawing/2014/main" id="{BB4C38DB-2B49-B342-9B5E-EA77C4209A1E}"/>
              </a:ext>
            </a:extLst>
          </p:cNvPr>
          <p:cNvPicPr>
            <a:picLocks noChangeAspect="1"/>
          </p:cNvPicPr>
          <p:nvPr/>
        </p:nvPicPr>
        <p:blipFill>
          <a:blip r:embed="rId4"/>
          <a:stretch>
            <a:fillRect/>
          </a:stretch>
        </p:blipFill>
        <p:spPr>
          <a:xfrm>
            <a:off x="8023683" y="584581"/>
            <a:ext cx="4055354" cy="5126151"/>
          </a:xfrm>
          <a:prstGeom prst="rect">
            <a:avLst/>
          </a:prstGeom>
        </p:spPr>
      </p:pic>
      <p:sp>
        <p:nvSpPr>
          <p:cNvPr id="2" name="Rectangle 1">
            <a:extLst>
              <a:ext uri="{FF2B5EF4-FFF2-40B4-BE49-F238E27FC236}">
                <a16:creationId xmlns:a16="http://schemas.microsoft.com/office/drawing/2014/main" id="{DE1A7F6D-D9A4-A849-B972-5AB1AAE05731}"/>
              </a:ext>
            </a:extLst>
          </p:cNvPr>
          <p:cNvSpPr/>
          <p:nvPr/>
        </p:nvSpPr>
        <p:spPr>
          <a:xfrm>
            <a:off x="8117433" y="5770640"/>
            <a:ext cx="4354983" cy="923330"/>
          </a:xfrm>
          <a:prstGeom prst="rect">
            <a:avLst/>
          </a:prstGeom>
        </p:spPr>
        <p:txBody>
          <a:bodyPr wrap="square">
            <a:spAutoFit/>
          </a:bodyPr>
          <a:lstStyle/>
          <a:p>
            <a:r>
              <a:rPr lang="en-GB" dirty="0"/>
              <a:t>Max Joseph von </a:t>
            </a:r>
            <a:r>
              <a:rPr lang="en-GB" dirty="0" err="1"/>
              <a:t>Pettenkofer</a:t>
            </a:r>
            <a:r>
              <a:rPr lang="en-GB" dirty="0"/>
              <a:t> (1818-1901), circa 1860 Wikimedia Commons (photographer: Franz </a:t>
            </a:r>
            <a:r>
              <a:rPr lang="en-GB" dirty="0" err="1"/>
              <a:t>Hanfstaengl</a:t>
            </a:r>
            <a:r>
              <a:rPr lang="en-GB" dirty="0"/>
              <a:t>)</a:t>
            </a:r>
          </a:p>
        </p:txBody>
      </p:sp>
      <p:sp>
        <p:nvSpPr>
          <p:cNvPr id="3" name="TextBox 2">
            <a:extLst>
              <a:ext uri="{FF2B5EF4-FFF2-40B4-BE49-F238E27FC236}">
                <a16:creationId xmlns:a16="http://schemas.microsoft.com/office/drawing/2014/main" id="{6E4F1AA8-FF3A-2947-AE04-3D14717008FA}"/>
              </a:ext>
            </a:extLst>
          </p:cNvPr>
          <p:cNvSpPr txBox="1"/>
          <p:nvPr/>
        </p:nvSpPr>
        <p:spPr>
          <a:xfrm>
            <a:off x="838200" y="6168254"/>
            <a:ext cx="6232550" cy="646331"/>
          </a:xfrm>
          <a:prstGeom prst="rect">
            <a:avLst/>
          </a:prstGeom>
          <a:noFill/>
        </p:spPr>
        <p:txBody>
          <a:bodyPr wrap="square" rtlCol="0">
            <a:spAutoFit/>
          </a:bodyPr>
          <a:lstStyle/>
          <a:p>
            <a:r>
              <a:rPr lang="en-GB" dirty="0"/>
              <a:t>‘Positively, we must find something; it won’t do to lose our Twenty guineas a day!’</a:t>
            </a:r>
          </a:p>
        </p:txBody>
      </p:sp>
    </p:spTree>
    <p:extLst>
      <p:ext uri="{BB962C8B-B14F-4D97-AF65-F5344CB8AC3E}">
        <p14:creationId xmlns:p14="http://schemas.microsoft.com/office/powerpoint/2010/main" val="4123633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4CC85-516B-63A3-FABE-06DEC3EE85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4385F0-647B-A3D0-22E1-94D960B68ED2}"/>
              </a:ext>
            </a:extLst>
          </p:cNvPr>
          <p:cNvSpPr>
            <a:spLocks noGrp="1"/>
          </p:cNvSpPr>
          <p:nvPr>
            <p:ph type="title"/>
          </p:nvPr>
        </p:nvSpPr>
        <p:spPr>
          <a:xfrm>
            <a:off x="202090" y="99862"/>
            <a:ext cx="7112366" cy="2151988"/>
          </a:xfrm>
        </p:spPr>
        <p:txBody>
          <a:bodyPr>
            <a:normAutofit/>
          </a:bodyPr>
          <a:lstStyle/>
          <a:p>
            <a:r>
              <a:rPr lang="en-GB" dirty="0"/>
              <a:t>But what does cholera have to do with the ‘Representation of the People Act’ 1832?</a:t>
            </a:r>
          </a:p>
        </p:txBody>
      </p:sp>
      <p:pic>
        <p:nvPicPr>
          <p:cNvPr id="5" name="Content Placeholder 4">
            <a:extLst>
              <a:ext uri="{FF2B5EF4-FFF2-40B4-BE49-F238E27FC236}">
                <a16:creationId xmlns:a16="http://schemas.microsoft.com/office/drawing/2014/main" id="{9AC2A9D2-4203-7AC2-ED1D-E87F4B5AA8DE}"/>
              </a:ext>
            </a:extLst>
          </p:cNvPr>
          <p:cNvPicPr>
            <a:picLocks noGrp="1" noChangeAspect="1"/>
          </p:cNvPicPr>
          <p:nvPr>
            <p:ph sz="half" idx="1"/>
          </p:nvPr>
        </p:nvPicPr>
        <p:blipFill rotWithShape="1">
          <a:blip r:embed="rId3"/>
          <a:srcRect l="36135" t="12707" r="8718" b="34872"/>
          <a:stretch/>
        </p:blipFill>
        <p:spPr>
          <a:xfrm>
            <a:off x="7699302" y="55620"/>
            <a:ext cx="4335965" cy="5559565"/>
          </a:xfrm>
          <a:prstGeom prst="rect">
            <a:avLst/>
          </a:prstGeom>
        </p:spPr>
      </p:pic>
      <p:sp>
        <p:nvSpPr>
          <p:cNvPr id="6" name="TextBox 5">
            <a:extLst>
              <a:ext uri="{FF2B5EF4-FFF2-40B4-BE49-F238E27FC236}">
                <a16:creationId xmlns:a16="http://schemas.microsoft.com/office/drawing/2014/main" id="{CE2785E9-3E36-DDDA-5273-FE61C4F61A68}"/>
              </a:ext>
            </a:extLst>
          </p:cNvPr>
          <p:cNvSpPr txBox="1"/>
          <p:nvPr/>
        </p:nvSpPr>
        <p:spPr>
          <a:xfrm>
            <a:off x="364177" y="5092309"/>
            <a:ext cx="5566867" cy="1600438"/>
          </a:xfrm>
          <a:prstGeom prst="rect">
            <a:avLst/>
          </a:prstGeom>
          <a:noFill/>
        </p:spPr>
        <p:txBody>
          <a:bodyPr wrap="square" rtlCol="0">
            <a:spAutoFit/>
          </a:bodyPr>
          <a:lstStyle/>
          <a:p>
            <a:r>
              <a:rPr lang="en-GB" sz="1400" dirty="0"/>
              <a:t>Image Description: John Bull grasps the blue shrouded 'cholera' round its neck brandishing a club inscribed: "Heart of oak" and saying: "Now you rascal where are you going to". It replies: "I am going back again" while reaching for a scroll under Bull inscribed: "Reform Bill". The fence through which it squeezes reads: "The wooden walls of England" and bears two signs: "Beware of the Bull" and "Board of Health”. © Wellcome Library no. 12236i</a:t>
            </a:r>
          </a:p>
        </p:txBody>
      </p:sp>
      <p:sp>
        <p:nvSpPr>
          <p:cNvPr id="9" name="Content Placeholder 8">
            <a:extLst>
              <a:ext uri="{FF2B5EF4-FFF2-40B4-BE49-F238E27FC236}">
                <a16:creationId xmlns:a16="http://schemas.microsoft.com/office/drawing/2014/main" id="{AF641A7E-F3B6-6AAE-4A43-03EABAC40079}"/>
              </a:ext>
            </a:extLst>
          </p:cNvPr>
          <p:cNvSpPr>
            <a:spLocks noGrp="1"/>
          </p:cNvSpPr>
          <p:nvPr>
            <p:ph sz="half" idx="2"/>
          </p:nvPr>
        </p:nvSpPr>
        <p:spPr>
          <a:xfrm>
            <a:off x="364177" y="2500633"/>
            <a:ext cx="6565433" cy="2419815"/>
          </a:xfrm>
        </p:spPr>
        <p:txBody>
          <a:bodyPr>
            <a:normAutofit/>
          </a:bodyPr>
          <a:lstStyle/>
          <a:p>
            <a:pPr marL="0" indent="0">
              <a:buNone/>
            </a:pPr>
            <a:r>
              <a:rPr lang="en-GB" sz="2800" dirty="0"/>
              <a:t>‘I am jealous of the Glory of this new-imported Nabob, from the Indian jungles, his Serene Blueness, Prince of Air…’ S.T. Coleridge, ‘Cholera Cured Beforehand’ 1832.</a:t>
            </a:r>
          </a:p>
        </p:txBody>
      </p:sp>
      <p:pic>
        <p:nvPicPr>
          <p:cNvPr id="10" name="Content Placeholder 4">
            <a:extLst>
              <a:ext uri="{FF2B5EF4-FFF2-40B4-BE49-F238E27FC236}">
                <a16:creationId xmlns:a16="http://schemas.microsoft.com/office/drawing/2014/main" id="{0B4B71BE-2441-CC42-B12B-8509A6E1A9EE}"/>
              </a:ext>
            </a:extLst>
          </p:cNvPr>
          <p:cNvPicPr>
            <a:picLocks noChangeAspect="1"/>
          </p:cNvPicPr>
          <p:nvPr/>
        </p:nvPicPr>
        <p:blipFill rotWithShape="1">
          <a:blip r:embed="rId3"/>
          <a:srcRect l="9873" t="60749" r="27390" b="16168"/>
          <a:stretch/>
        </p:blipFill>
        <p:spPr>
          <a:xfrm>
            <a:off x="6378854" y="4650391"/>
            <a:ext cx="4335965" cy="2151988"/>
          </a:xfrm>
          <a:prstGeom prst="rect">
            <a:avLst/>
          </a:prstGeom>
          <a:ln w="28575">
            <a:solidFill>
              <a:schemeClr val="tx1"/>
            </a:solidFill>
          </a:ln>
        </p:spPr>
      </p:pic>
    </p:spTree>
    <p:extLst>
      <p:ext uri="{BB962C8B-B14F-4D97-AF65-F5344CB8AC3E}">
        <p14:creationId xmlns:p14="http://schemas.microsoft.com/office/powerpoint/2010/main" val="2445278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5B6E9-0178-3C4E-AF16-D2278AC5A92D}"/>
              </a:ext>
            </a:extLst>
          </p:cNvPr>
          <p:cNvSpPr>
            <a:spLocks noGrp="1"/>
          </p:cNvSpPr>
          <p:nvPr>
            <p:ph type="title"/>
          </p:nvPr>
        </p:nvSpPr>
        <p:spPr>
          <a:xfrm>
            <a:off x="1" y="79408"/>
            <a:ext cx="12191999" cy="830997"/>
          </a:xfrm>
        </p:spPr>
        <p:txBody>
          <a:bodyPr>
            <a:normAutofit/>
          </a:bodyPr>
          <a:lstStyle/>
          <a:p>
            <a:r>
              <a:rPr lang="en-GB" b="1" dirty="0"/>
              <a:t>Who is responsible for health in epidemic times?</a:t>
            </a:r>
          </a:p>
        </p:txBody>
      </p:sp>
      <p:sp>
        <p:nvSpPr>
          <p:cNvPr id="3" name="Text Placeholder 2">
            <a:extLst>
              <a:ext uri="{FF2B5EF4-FFF2-40B4-BE49-F238E27FC236}">
                <a16:creationId xmlns:a16="http://schemas.microsoft.com/office/drawing/2014/main" id="{21967869-7C96-A144-BFEA-FBD6C8D77CA0}"/>
              </a:ext>
            </a:extLst>
          </p:cNvPr>
          <p:cNvSpPr>
            <a:spLocks noGrp="1"/>
          </p:cNvSpPr>
          <p:nvPr>
            <p:ph type="body" idx="1"/>
          </p:nvPr>
        </p:nvSpPr>
        <p:spPr>
          <a:xfrm>
            <a:off x="39389" y="2950346"/>
            <a:ext cx="1769923" cy="458145"/>
          </a:xfrm>
        </p:spPr>
        <p:txBody>
          <a:bodyPr/>
          <a:lstStyle/>
          <a:p>
            <a:r>
              <a:rPr lang="en-GB" dirty="0"/>
              <a:t>Individuals?</a:t>
            </a:r>
          </a:p>
        </p:txBody>
      </p:sp>
      <p:pic>
        <p:nvPicPr>
          <p:cNvPr id="13" name="Content Placeholder 12">
            <a:extLst>
              <a:ext uri="{FF2B5EF4-FFF2-40B4-BE49-F238E27FC236}">
                <a16:creationId xmlns:a16="http://schemas.microsoft.com/office/drawing/2014/main" id="{24A4B014-989D-C44C-A88D-D2E372BAEA29}"/>
              </a:ext>
            </a:extLst>
          </p:cNvPr>
          <p:cNvPicPr>
            <a:picLocks noGrp="1" noChangeAspect="1"/>
          </p:cNvPicPr>
          <p:nvPr>
            <p:ph sz="half" idx="2"/>
          </p:nvPr>
        </p:nvPicPr>
        <p:blipFill rotWithShape="1">
          <a:blip r:embed="rId2"/>
          <a:srcRect l="3251" t="6281" r="9951" b="-1563"/>
          <a:stretch/>
        </p:blipFill>
        <p:spPr>
          <a:xfrm>
            <a:off x="1809312" y="959762"/>
            <a:ext cx="3210949" cy="4938476"/>
          </a:xfrm>
        </p:spPr>
      </p:pic>
      <p:sp>
        <p:nvSpPr>
          <p:cNvPr id="5" name="Text Placeholder 4">
            <a:extLst>
              <a:ext uri="{FF2B5EF4-FFF2-40B4-BE49-F238E27FC236}">
                <a16:creationId xmlns:a16="http://schemas.microsoft.com/office/drawing/2014/main" id="{AFD03D6E-37D3-2744-BF0C-74521994C998}"/>
              </a:ext>
            </a:extLst>
          </p:cNvPr>
          <p:cNvSpPr>
            <a:spLocks noGrp="1"/>
          </p:cNvSpPr>
          <p:nvPr>
            <p:ph type="body" sz="quarter" idx="3"/>
          </p:nvPr>
        </p:nvSpPr>
        <p:spPr>
          <a:xfrm>
            <a:off x="6096576" y="2950346"/>
            <a:ext cx="1210220" cy="455994"/>
          </a:xfrm>
        </p:spPr>
        <p:txBody>
          <a:bodyPr/>
          <a:lstStyle/>
          <a:p>
            <a:pPr algn="ctr"/>
            <a:r>
              <a:rPr lang="en-GB" dirty="0"/>
              <a:t>States?</a:t>
            </a:r>
          </a:p>
        </p:txBody>
      </p:sp>
      <p:pic>
        <p:nvPicPr>
          <p:cNvPr id="8" name="Content Placeholder 7">
            <a:extLst>
              <a:ext uri="{FF2B5EF4-FFF2-40B4-BE49-F238E27FC236}">
                <a16:creationId xmlns:a16="http://schemas.microsoft.com/office/drawing/2014/main" id="{7185B286-B190-0145-9866-58EC0D778A98}"/>
              </a:ext>
            </a:extLst>
          </p:cNvPr>
          <p:cNvPicPr>
            <a:picLocks noGrp="1" noChangeAspect="1"/>
          </p:cNvPicPr>
          <p:nvPr>
            <p:ph sz="quarter" idx="4"/>
          </p:nvPr>
        </p:nvPicPr>
        <p:blipFill>
          <a:blip r:embed="rId3"/>
          <a:stretch>
            <a:fillRect/>
          </a:stretch>
        </p:blipFill>
        <p:spPr>
          <a:xfrm>
            <a:off x="7603394" y="904186"/>
            <a:ext cx="3658679" cy="5122817"/>
          </a:xfrm>
        </p:spPr>
      </p:pic>
      <p:sp>
        <p:nvSpPr>
          <p:cNvPr id="9" name="TextBox 8">
            <a:extLst>
              <a:ext uri="{FF2B5EF4-FFF2-40B4-BE49-F238E27FC236}">
                <a16:creationId xmlns:a16="http://schemas.microsoft.com/office/drawing/2014/main" id="{851CECD3-4A2D-AE4B-8C77-333FF5A0F265}"/>
              </a:ext>
            </a:extLst>
          </p:cNvPr>
          <p:cNvSpPr txBox="1"/>
          <p:nvPr/>
        </p:nvSpPr>
        <p:spPr>
          <a:xfrm>
            <a:off x="7021524" y="6119335"/>
            <a:ext cx="5112631" cy="646331"/>
          </a:xfrm>
          <a:prstGeom prst="rect">
            <a:avLst/>
          </a:prstGeom>
          <a:noFill/>
        </p:spPr>
        <p:txBody>
          <a:bodyPr wrap="square" rtlCol="0">
            <a:spAutoFit/>
          </a:bodyPr>
          <a:lstStyle/>
          <a:p>
            <a:r>
              <a:rPr lang="en-GB" sz="1200" dirty="0"/>
              <a:t>‘At The Gates. Our safety depends upon official vigilance</a:t>
            </a:r>
            <a:r>
              <a:rPr lang="en-GB" sz="1200" i="1" dirty="0"/>
              <a:t>’, Harper’s Weekly</a:t>
            </a:r>
            <a:r>
              <a:rPr lang="en-GB" sz="1200" dirty="0"/>
              <a:t>, 1885, courtesy National Library of Medicine USA. For more, see </a:t>
            </a:r>
            <a:r>
              <a:rPr lang="en-GB" sz="1200" dirty="0">
                <a:hlinkClick r:id="rId4"/>
              </a:rPr>
              <a:t>https://www.nlm.nih.gov/exhibition/visualculture/introduction.html</a:t>
            </a:r>
            <a:endParaRPr lang="en-GB" sz="1200" dirty="0"/>
          </a:p>
        </p:txBody>
      </p:sp>
      <p:sp>
        <p:nvSpPr>
          <p:cNvPr id="14" name="TextBox 13">
            <a:extLst>
              <a:ext uri="{FF2B5EF4-FFF2-40B4-BE49-F238E27FC236}">
                <a16:creationId xmlns:a16="http://schemas.microsoft.com/office/drawing/2014/main" id="{88D2D375-606A-8846-AAAF-C0A317B84CC3}"/>
              </a:ext>
            </a:extLst>
          </p:cNvPr>
          <p:cNvSpPr txBox="1"/>
          <p:nvPr/>
        </p:nvSpPr>
        <p:spPr>
          <a:xfrm>
            <a:off x="213582" y="6027003"/>
            <a:ext cx="5619889" cy="830997"/>
          </a:xfrm>
          <a:prstGeom prst="rect">
            <a:avLst/>
          </a:prstGeom>
          <a:noFill/>
        </p:spPr>
        <p:txBody>
          <a:bodyPr wrap="square" rtlCol="0">
            <a:spAutoFit/>
          </a:bodyPr>
          <a:lstStyle/>
          <a:p>
            <a:r>
              <a:rPr lang="en-GB" sz="1200" dirty="0"/>
              <a:t>‘A handkerchief in time saves nine and helps to keep the nation fighting fit COUGHS and SNEEZES SPREAD DISEASES ISSUED BY THE MINISTRY OF HEALTH THE MINISTRY OF HEALTH’ THE CENTRAL COUNCIL FOR HEALTH EDUCATION Printed for H.M. Stationery Office by Norbury Printers Ltd. 51-4253 Courtesy, Imperial War Museum.</a:t>
            </a:r>
          </a:p>
        </p:txBody>
      </p:sp>
    </p:spTree>
    <p:extLst>
      <p:ext uri="{BB962C8B-B14F-4D97-AF65-F5344CB8AC3E}">
        <p14:creationId xmlns:p14="http://schemas.microsoft.com/office/powerpoint/2010/main" val="24532232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3672</TotalTime>
  <Words>1350</Words>
  <Application>Microsoft Macintosh PowerPoint</Application>
  <PresentationFormat>Widescreen</PresentationFormat>
  <Paragraphs>76</Paragraphs>
  <Slides>12</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-apple-system</vt:lpstr>
      <vt:lpstr>Arial</vt:lpstr>
      <vt:lpstr>Calibri</vt:lpstr>
      <vt:lpstr>Calibri Light</vt:lpstr>
      <vt:lpstr>Open Sans</vt:lpstr>
      <vt:lpstr>SMGSans</vt:lpstr>
      <vt:lpstr>Office Theme</vt:lpstr>
      <vt:lpstr>Making of the Modern World: Epidemics </vt:lpstr>
      <vt:lpstr>MMW Week 9: Epidemics</vt:lpstr>
      <vt:lpstr>Early responses to epidemic disease</vt:lpstr>
      <vt:lpstr>What makes a modern ‘epidemic’? Counting and comprehending epidemic threats</vt:lpstr>
      <vt:lpstr>Free movement, free trade, and Britain’s ‘cholera years’, 1831-1866</vt:lpstr>
      <vt:lpstr>Free movement, free trade, and Britain’s ‘cholera years’, 1831-1866</vt:lpstr>
      <vt:lpstr>Epidemic scepticism and scientific disputes: not novel either!</vt:lpstr>
      <vt:lpstr>But what does cholera have to do with the ‘Representation of the People Act’ 1832?</vt:lpstr>
      <vt:lpstr>Who is responsible for health in epidemic times?</vt:lpstr>
      <vt:lpstr>Epidemics and ‘the public’: Behaviour and blame in pandemic times  ‘Responsibilization’ and Commodification in the ‘Age of  Universal Contagion’  </vt:lpstr>
      <vt:lpstr>Who is (or isn’t) ‘the public’: what epidemics can tell us about race, rights, and ’imagined communities’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of the Modern World Week 1 </dc:title>
  <dc:creator>Microsoft Office User</dc:creator>
  <cp:lastModifiedBy>Bivins, Roberta</cp:lastModifiedBy>
  <cp:revision>64</cp:revision>
  <dcterms:created xsi:type="dcterms:W3CDTF">2020-09-07T12:42:03Z</dcterms:created>
  <dcterms:modified xsi:type="dcterms:W3CDTF">2024-11-19T13:58:13Z</dcterms:modified>
</cp:coreProperties>
</file>