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10"/>
  </p:notesMasterIdLst>
  <p:handoutMasterIdLst>
    <p:handoutMasterId r:id="rId11"/>
  </p:handoutMasterIdLst>
  <p:sldIdLst>
    <p:sldId id="270" r:id="rId4"/>
    <p:sldId id="351" r:id="rId5"/>
    <p:sldId id="353" r:id="rId6"/>
    <p:sldId id="354" r:id="rId7"/>
    <p:sldId id="355" r:id="rId8"/>
    <p:sldId id="352" r:id="rId9"/>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77" autoAdjust="0"/>
    <p:restoredTop sz="90952"/>
  </p:normalViewPr>
  <p:slideViewPr>
    <p:cSldViewPr showGuides="1">
      <p:cViewPr varScale="1">
        <p:scale>
          <a:sx n="125" d="100"/>
          <a:sy n="125" d="100"/>
        </p:scale>
        <p:origin x="168" y="552"/>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5</a:t>
            </a:fld>
            <a:endParaRPr lang="en-GB" altLang="en-US"/>
          </a:p>
        </p:txBody>
      </p:sp>
    </p:spTree>
    <p:extLst>
      <p:ext uri="{BB962C8B-B14F-4D97-AF65-F5344CB8AC3E}">
        <p14:creationId xmlns:p14="http://schemas.microsoft.com/office/powerpoint/2010/main" val="307787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heritagecalling.com</a:t>
            </a:r>
            <a:r>
              <a:rPr lang="en-GB" dirty="0"/>
              <a:t>/2023/05/10/a-history-of-</a:t>
            </a:r>
            <a:r>
              <a:rPr lang="en-GB" dirty="0" err="1"/>
              <a:t>ukrainians</a:t>
            </a:r>
            <a:r>
              <a:rPr lang="en-GB" dirty="0"/>
              <a:t>-in-</a:t>
            </a:r>
            <a:r>
              <a:rPr lang="en-GB" dirty="0" err="1"/>
              <a:t>england</a:t>
            </a:r>
            <a:r>
              <a:rPr lang="en-GB" dirty="0"/>
              <a:t>/</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6</a:t>
            </a:fld>
            <a:endParaRPr lang="en-GB" altLang="en-US"/>
          </a:p>
        </p:txBody>
      </p:sp>
    </p:spTree>
    <p:extLst>
      <p:ext uri="{BB962C8B-B14F-4D97-AF65-F5344CB8AC3E}">
        <p14:creationId xmlns:p14="http://schemas.microsoft.com/office/powerpoint/2010/main" val="5285564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11/06/2024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11/06/2024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11/06/2024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11/06/2024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11/06/2024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11/06/2024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11/06/2024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11/06/2024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11/06/2024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11/06/2024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11/06/2024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11/06/2024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11/06/2024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11/06/2024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11/06/2024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11/06/2024</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11/06/2024</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11/06/2024</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11/06/2024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11/06/2024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11/06/2024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11/06/2024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11/06/2024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11/06/2024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5.xml"/><Relationship Id="rId5" Type="http://schemas.openxmlformats.org/officeDocument/2006/relationships/hyperlink" Target="https://www.theguardian.com/books/2020/feb/05/migration-book-recommendations-american-dirt" TargetMode="Externa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s://historicengland.org.uk/images-books/photos/item/DP371835"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hyperlink" Target="https://www.migrationdataportal.org/ukraine/migration-overview#:~:text=In%202021%2C%20nearly%20200%2C000%20Ukrainians,largest%20hosts%20in%20absolute%20number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923678"/>
            <a:ext cx="6480720" cy="1872208"/>
          </a:xfrm>
        </p:spPr>
        <p:txBody>
          <a:bodyPr/>
          <a:lstStyle/>
          <a:p>
            <a:r>
              <a:rPr lang="en-US" sz="3600" b="0" dirty="0">
                <a:latin typeface="+mn-lt"/>
              </a:rPr>
              <a:t>History on the Move: How do we tell the story of migration?</a:t>
            </a:r>
            <a:br>
              <a:rPr lang="en-GB" sz="1600" b="0" i="0" dirty="0">
                <a:solidFill>
                  <a:srgbClr val="393A3B"/>
                </a:solidFill>
                <a:effectLst/>
                <a:latin typeface="Lato" panose="020F0502020204030203" pitchFamily="34" charset="0"/>
              </a:rPr>
            </a:br>
            <a:endParaRPr lang="en-GB" sz="3600" dirty="0"/>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
        <p:nvSpPr>
          <p:cNvPr id="3" name="TextBox 2">
            <a:extLst>
              <a:ext uri="{FF2B5EF4-FFF2-40B4-BE49-F238E27FC236}">
                <a16:creationId xmlns:a16="http://schemas.microsoft.com/office/drawing/2014/main" id="{07161B17-70D0-A0BE-2B61-5835DB9B9A73}"/>
              </a:ext>
            </a:extLst>
          </p:cNvPr>
          <p:cNvSpPr txBox="1"/>
          <p:nvPr/>
        </p:nvSpPr>
        <p:spPr>
          <a:xfrm>
            <a:off x="611560" y="3867894"/>
            <a:ext cx="2128083" cy="1077218"/>
          </a:xfrm>
          <a:prstGeom prst="rect">
            <a:avLst/>
          </a:prstGeom>
          <a:noFill/>
        </p:spPr>
        <p:txBody>
          <a:bodyPr wrap="none" rtlCol="0">
            <a:spAutoFit/>
          </a:bodyPr>
          <a:lstStyle/>
          <a:p>
            <a:r>
              <a:rPr lang="en-GB" sz="1600" dirty="0">
                <a:latin typeface="+mn-lt"/>
              </a:rPr>
              <a:t>Roberta Bivins</a:t>
            </a:r>
          </a:p>
          <a:p>
            <a:r>
              <a:rPr lang="en-GB" sz="1600" dirty="0">
                <a:latin typeface="+mn-lt"/>
              </a:rPr>
              <a:t>Department of History</a:t>
            </a:r>
          </a:p>
          <a:p>
            <a:r>
              <a:rPr lang="en-GB" sz="1600" dirty="0">
                <a:latin typeface="+mn-lt"/>
              </a:rPr>
              <a:t>University of Warwick</a:t>
            </a:r>
          </a:p>
          <a:p>
            <a:r>
              <a:rPr lang="en-GB" sz="1600" dirty="0" err="1">
                <a:latin typeface="+mn-lt"/>
              </a:rPr>
              <a:t>r.bivins@warwick.ac.uk</a:t>
            </a:r>
            <a:endParaRPr lang="en-GB" sz="1600" dirty="0">
              <a:latin typeface="+mn-lt"/>
            </a:endParaRPr>
          </a:p>
        </p:txBody>
      </p:sp>
    </p:spTree>
    <p:extLst>
      <p:ext uri="{BB962C8B-B14F-4D97-AF65-F5344CB8AC3E}">
        <p14:creationId xmlns:p14="http://schemas.microsoft.com/office/powerpoint/2010/main" val="15708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E56355-3590-ABF2-3813-C94251F7E9E5}"/>
              </a:ext>
            </a:extLst>
          </p:cNvPr>
          <p:cNvSpPr>
            <a:spLocks noGrp="1"/>
          </p:cNvSpPr>
          <p:nvPr>
            <p:ph type="title"/>
          </p:nvPr>
        </p:nvSpPr>
        <p:spPr>
          <a:xfrm>
            <a:off x="685800" y="171450"/>
            <a:ext cx="8206680" cy="960140"/>
          </a:xfrm>
        </p:spPr>
        <p:txBody>
          <a:bodyPr/>
          <a:lstStyle/>
          <a:p>
            <a:r>
              <a:rPr lang="en-GB" dirty="0"/>
              <a:t>When you think about the history of migration…</a:t>
            </a:r>
          </a:p>
        </p:txBody>
      </p:sp>
      <p:sp>
        <p:nvSpPr>
          <p:cNvPr id="5" name="Content Placeholder 4">
            <a:extLst>
              <a:ext uri="{FF2B5EF4-FFF2-40B4-BE49-F238E27FC236}">
                <a16:creationId xmlns:a16="http://schemas.microsoft.com/office/drawing/2014/main" id="{A0964E36-F028-E8F8-7262-9618AD4F90A1}"/>
              </a:ext>
            </a:extLst>
          </p:cNvPr>
          <p:cNvSpPr>
            <a:spLocks noGrp="1"/>
          </p:cNvSpPr>
          <p:nvPr>
            <p:ph sz="half" idx="1"/>
          </p:nvPr>
        </p:nvSpPr>
        <p:spPr>
          <a:xfrm>
            <a:off x="179512" y="1347614"/>
            <a:ext cx="4104456" cy="3086100"/>
          </a:xfrm>
        </p:spPr>
        <p:txBody>
          <a:bodyPr/>
          <a:lstStyle/>
          <a:p>
            <a:pPr marL="0" indent="0">
              <a:buNone/>
            </a:pPr>
            <a:r>
              <a:rPr lang="en-GB" b="1" dirty="0"/>
              <a:t>What do you think it will look like?</a:t>
            </a:r>
          </a:p>
          <a:p>
            <a:pPr>
              <a:buFont typeface="Arial" panose="020B0604020202020204" pitchFamily="34" charset="0"/>
              <a:buChar char="•"/>
            </a:pPr>
            <a:r>
              <a:rPr lang="en-GB" dirty="0"/>
              <a:t>Who does it discuss?</a:t>
            </a:r>
          </a:p>
          <a:p>
            <a:pPr>
              <a:buFont typeface="Arial" panose="020B0604020202020204" pitchFamily="34" charset="0"/>
              <a:buChar char="•"/>
            </a:pPr>
            <a:r>
              <a:rPr lang="en-GB" dirty="0"/>
              <a:t>Where does the history happen?</a:t>
            </a:r>
          </a:p>
          <a:p>
            <a:pPr>
              <a:buFont typeface="Arial" panose="020B0604020202020204" pitchFamily="34" charset="0"/>
              <a:buChar char="•"/>
            </a:pPr>
            <a:r>
              <a:rPr lang="en-GB" dirty="0"/>
              <a:t>When does it happen?</a:t>
            </a:r>
          </a:p>
        </p:txBody>
      </p:sp>
      <p:sp>
        <p:nvSpPr>
          <p:cNvPr id="6" name="Content Placeholder 5">
            <a:extLst>
              <a:ext uri="{FF2B5EF4-FFF2-40B4-BE49-F238E27FC236}">
                <a16:creationId xmlns:a16="http://schemas.microsoft.com/office/drawing/2014/main" id="{EB2A2F34-7EF2-FC71-390F-C5227D872D29}"/>
              </a:ext>
            </a:extLst>
          </p:cNvPr>
          <p:cNvSpPr>
            <a:spLocks noGrp="1"/>
          </p:cNvSpPr>
          <p:nvPr>
            <p:ph sz="half" idx="2"/>
          </p:nvPr>
        </p:nvSpPr>
        <p:spPr>
          <a:xfrm>
            <a:off x="4648200" y="1347614"/>
            <a:ext cx="4316288" cy="3086100"/>
          </a:xfrm>
        </p:spPr>
        <p:txBody>
          <a:bodyPr/>
          <a:lstStyle/>
          <a:p>
            <a:pPr marL="0" indent="0">
              <a:buNone/>
            </a:pPr>
            <a:r>
              <a:rPr lang="en-GB" b="1" dirty="0"/>
              <a:t>What stories would </a:t>
            </a:r>
            <a:r>
              <a:rPr lang="en-GB" b="1" u="sng" dirty="0"/>
              <a:t>you</a:t>
            </a:r>
            <a:r>
              <a:rPr lang="en-GB" b="1" dirty="0"/>
              <a:t> want to hear or tell?</a:t>
            </a:r>
          </a:p>
        </p:txBody>
      </p:sp>
      <p:pic>
        <p:nvPicPr>
          <p:cNvPr id="1026" name="Picture 2" descr="The Great Departure: Mass Migration from Eastern Europe and the Making of  the Free World: Amazon.co.uk: Tara Zahra: 9780393353723: Books">
            <a:extLst>
              <a:ext uri="{FF2B5EF4-FFF2-40B4-BE49-F238E27FC236}">
                <a16:creationId xmlns:a16="http://schemas.microsoft.com/office/drawing/2014/main" id="{44149AC8-19D9-218C-012B-7FE855C7CC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9140" y="2239402"/>
            <a:ext cx="1429110" cy="213970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hen the Dust Settles: THE SUNDAY TIMES BESTSELLER. 'A marvellous book' - Rev Richard Coles">
            <a:extLst>
              <a:ext uri="{FF2B5EF4-FFF2-40B4-BE49-F238E27FC236}">
                <a16:creationId xmlns:a16="http://schemas.microsoft.com/office/drawing/2014/main" id="{9B07A23A-70AB-1BEC-B4AF-8BAB64E80A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9769" y="2239402"/>
            <a:ext cx="1409652" cy="216663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Book Cover of Jose Antonio Vargas - Dear America: Notes of an Undocumented Citizen">
            <a:extLst>
              <a:ext uri="{FF2B5EF4-FFF2-40B4-BE49-F238E27FC236}">
                <a16:creationId xmlns:a16="http://schemas.microsoft.com/office/drawing/2014/main" id="{C022AE1B-66E2-AF2E-7BF4-E4F37D7163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9182" y="2239402"/>
            <a:ext cx="1422023" cy="21479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165AC23-B969-77CE-91B5-031B88676280}"/>
              </a:ext>
            </a:extLst>
          </p:cNvPr>
          <p:cNvSpPr txBox="1"/>
          <p:nvPr/>
        </p:nvSpPr>
        <p:spPr>
          <a:xfrm>
            <a:off x="4593704" y="4620280"/>
            <a:ext cx="3024336" cy="523220"/>
          </a:xfrm>
          <a:prstGeom prst="rect">
            <a:avLst/>
          </a:prstGeom>
          <a:noFill/>
        </p:spPr>
        <p:txBody>
          <a:bodyPr wrap="square" rtlCol="0">
            <a:spAutoFit/>
          </a:bodyPr>
          <a:lstStyle/>
          <a:p>
            <a:r>
              <a:rPr lang="en-GB" sz="1400" dirty="0"/>
              <a:t>Do you want to read more (for fun) ? Try these </a:t>
            </a:r>
            <a:r>
              <a:rPr lang="en-GB" sz="1400" dirty="0">
                <a:hlinkClick r:id="rId5"/>
              </a:rPr>
              <a:t>books</a:t>
            </a:r>
            <a:r>
              <a:rPr lang="en-GB" sz="1400" dirty="0"/>
              <a:t>.</a:t>
            </a:r>
          </a:p>
        </p:txBody>
      </p:sp>
    </p:spTree>
    <p:extLst>
      <p:ext uri="{BB962C8B-B14F-4D97-AF65-F5344CB8AC3E}">
        <p14:creationId xmlns:p14="http://schemas.microsoft.com/office/powerpoint/2010/main" val="3582932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5EB77-F9A6-A9A4-D92C-A6CC8707F89B}"/>
              </a:ext>
            </a:extLst>
          </p:cNvPr>
          <p:cNvSpPr>
            <a:spLocks noGrp="1"/>
          </p:cNvSpPr>
          <p:nvPr>
            <p:ph type="title"/>
          </p:nvPr>
        </p:nvSpPr>
        <p:spPr>
          <a:xfrm>
            <a:off x="1691680" y="12606"/>
            <a:ext cx="7772400" cy="800100"/>
          </a:xfrm>
        </p:spPr>
        <p:txBody>
          <a:bodyPr/>
          <a:lstStyle/>
          <a:p>
            <a:r>
              <a:rPr lang="en-GB" dirty="0"/>
              <a:t>Migration-nation Britain?</a:t>
            </a:r>
          </a:p>
        </p:txBody>
      </p:sp>
      <p:pic>
        <p:nvPicPr>
          <p:cNvPr id="3078" name="Picture 6" descr="conflict multiarticle-2246689-16780689000005DC-980_964x744">
            <a:extLst>
              <a:ext uri="{FF2B5EF4-FFF2-40B4-BE49-F238E27FC236}">
                <a16:creationId xmlns:a16="http://schemas.microsoft.com/office/drawing/2014/main" id="{4F9F6940-1FEF-2002-956A-F01A7D4F19B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45108" y="861965"/>
            <a:ext cx="4167332" cy="3209518"/>
          </a:xfrm>
          <a:prstGeom prst="rect">
            <a:avLst/>
          </a:prstGeom>
          <a:noFill/>
          <a:ln w="57150">
            <a:solidFill>
              <a:schemeClr val="tx1"/>
            </a:solidFill>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4BDC7F2-08CA-F654-4462-6C0AB9CA5161}"/>
              </a:ext>
            </a:extLst>
          </p:cNvPr>
          <p:cNvSpPr txBox="1"/>
          <p:nvPr/>
        </p:nvSpPr>
        <p:spPr>
          <a:xfrm>
            <a:off x="5399349" y="4220666"/>
            <a:ext cx="3058851" cy="369332"/>
          </a:xfrm>
          <a:prstGeom prst="rect">
            <a:avLst/>
          </a:prstGeom>
          <a:noFill/>
        </p:spPr>
        <p:txBody>
          <a:bodyPr wrap="none" rtlCol="0">
            <a:spAutoFit/>
          </a:bodyPr>
          <a:lstStyle/>
          <a:p>
            <a:r>
              <a:rPr lang="en-GB" sz="1800" i="1" dirty="0">
                <a:latin typeface="+mn-lt"/>
              </a:rPr>
              <a:t>Daily Mail</a:t>
            </a:r>
            <a:r>
              <a:rPr lang="en-GB" sz="1800" dirty="0">
                <a:latin typeface="+mn-lt"/>
              </a:rPr>
              <a:t>, 12 December 2012 </a:t>
            </a:r>
          </a:p>
        </p:txBody>
      </p:sp>
      <p:sp>
        <p:nvSpPr>
          <p:cNvPr id="9" name="Content Placeholder 8">
            <a:extLst>
              <a:ext uri="{FF2B5EF4-FFF2-40B4-BE49-F238E27FC236}">
                <a16:creationId xmlns:a16="http://schemas.microsoft.com/office/drawing/2014/main" id="{7866FAF2-1ED1-44AB-EFF4-81D478102564}"/>
              </a:ext>
            </a:extLst>
          </p:cNvPr>
          <p:cNvSpPr>
            <a:spLocks noGrp="1"/>
          </p:cNvSpPr>
          <p:nvPr>
            <p:ph sz="half" idx="1"/>
          </p:nvPr>
        </p:nvSpPr>
        <p:spPr/>
        <p:txBody>
          <a:bodyPr/>
          <a:lstStyle/>
          <a:p>
            <a:endParaRPr lang="en-GB"/>
          </a:p>
        </p:txBody>
      </p:sp>
      <p:pic>
        <p:nvPicPr>
          <p:cNvPr id="3082" name="Picture 10" descr="Imperial Federation, map of the world showing the extent of the British Empire in 1886">
            <a:extLst>
              <a:ext uri="{FF2B5EF4-FFF2-40B4-BE49-F238E27FC236}">
                <a16:creationId xmlns:a16="http://schemas.microsoft.com/office/drawing/2014/main" id="{56878CA0-315E-BD4A-14B7-4A996F8378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 y="757597"/>
            <a:ext cx="4692336" cy="350788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B4EC94C3-3A09-E660-29EE-081C7139AA3D}"/>
              </a:ext>
            </a:extLst>
          </p:cNvPr>
          <p:cNvSpPr txBox="1"/>
          <p:nvPr/>
        </p:nvSpPr>
        <p:spPr>
          <a:xfrm>
            <a:off x="124780" y="4265481"/>
            <a:ext cx="4932040" cy="830997"/>
          </a:xfrm>
          <a:prstGeom prst="rect">
            <a:avLst/>
          </a:prstGeom>
          <a:noFill/>
        </p:spPr>
        <p:txBody>
          <a:bodyPr wrap="square">
            <a:spAutoFit/>
          </a:bodyPr>
          <a:lstStyle/>
          <a:p>
            <a:r>
              <a:rPr lang="en-GB" sz="1600" b="0" i="0" dirty="0">
                <a:solidFill>
                  <a:srgbClr val="4A4A38"/>
                </a:solidFill>
                <a:effectLst/>
                <a:highlight>
                  <a:srgbClr val="FFFFFF"/>
                </a:highlight>
                <a:latin typeface="+mn-lt"/>
              </a:rPr>
              <a:t>Imperial Federation, map of the world showing the extent of the British Empire in 1886, published in </a:t>
            </a:r>
            <a:r>
              <a:rPr lang="en-GB" sz="1600" b="0" i="1" dirty="0">
                <a:solidFill>
                  <a:srgbClr val="4A4A38"/>
                </a:solidFill>
                <a:effectLst/>
                <a:highlight>
                  <a:srgbClr val="FFFFFF"/>
                </a:highlight>
                <a:latin typeface="+mn-lt"/>
              </a:rPr>
              <a:t>The Graphic, </a:t>
            </a:r>
            <a:r>
              <a:rPr lang="en-GB" sz="1600" dirty="0">
                <a:solidFill>
                  <a:srgbClr val="4A4A38"/>
                </a:solidFill>
                <a:effectLst/>
                <a:highlight>
                  <a:srgbClr val="FFFFFF"/>
                </a:highlight>
                <a:latin typeface="+mn-lt"/>
              </a:rPr>
              <a:t>a popular </a:t>
            </a:r>
            <a:r>
              <a:rPr lang="en-GB" sz="1600" b="0" i="0" dirty="0">
                <a:solidFill>
                  <a:srgbClr val="4A4A38"/>
                </a:solidFill>
                <a:effectLst/>
                <a:highlight>
                  <a:srgbClr val="FFFFFF"/>
                </a:highlight>
                <a:latin typeface="+mn-lt"/>
              </a:rPr>
              <a:t>newspaper.</a:t>
            </a:r>
            <a:endParaRPr lang="en-GB" sz="1600" dirty="0">
              <a:latin typeface="+mn-lt"/>
            </a:endParaRPr>
          </a:p>
        </p:txBody>
      </p:sp>
    </p:spTree>
    <p:extLst>
      <p:ext uri="{BB962C8B-B14F-4D97-AF65-F5344CB8AC3E}">
        <p14:creationId xmlns:p14="http://schemas.microsoft.com/office/powerpoint/2010/main" val="4215351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A258A-06C7-C5A7-1FE6-5FC4BF36969F}"/>
              </a:ext>
            </a:extLst>
          </p:cNvPr>
          <p:cNvSpPr>
            <a:spLocks noGrp="1"/>
          </p:cNvSpPr>
          <p:nvPr>
            <p:ph type="title"/>
          </p:nvPr>
        </p:nvSpPr>
        <p:spPr>
          <a:xfrm>
            <a:off x="685800" y="171450"/>
            <a:ext cx="7772400" cy="1104156"/>
          </a:xfrm>
        </p:spPr>
        <p:txBody>
          <a:bodyPr/>
          <a:lstStyle/>
          <a:p>
            <a:r>
              <a:rPr lang="en-GB" dirty="0"/>
              <a:t>How do historians write the history of migration in Britain?</a:t>
            </a:r>
          </a:p>
        </p:txBody>
      </p:sp>
      <p:sp>
        <p:nvSpPr>
          <p:cNvPr id="3" name="Content Placeholder 2">
            <a:extLst>
              <a:ext uri="{FF2B5EF4-FFF2-40B4-BE49-F238E27FC236}">
                <a16:creationId xmlns:a16="http://schemas.microsoft.com/office/drawing/2014/main" id="{887BE62E-06D3-44BB-E2FF-A868E5A8B10D}"/>
              </a:ext>
            </a:extLst>
          </p:cNvPr>
          <p:cNvSpPr>
            <a:spLocks noGrp="1"/>
          </p:cNvSpPr>
          <p:nvPr>
            <p:ph sz="half" idx="1"/>
          </p:nvPr>
        </p:nvSpPr>
        <p:spPr>
          <a:xfrm>
            <a:off x="179512" y="1491630"/>
            <a:ext cx="3810000" cy="3086100"/>
          </a:xfrm>
        </p:spPr>
        <p:txBody>
          <a:bodyPr/>
          <a:lstStyle/>
          <a:p>
            <a:pPr marL="0" indent="0">
              <a:buNone/>
            </a:pPr>
            <a:r>
              <a:rPr lang="en-GB" sz="2400" dirty="0"/>
              <a:t>Traditionally:</a:t>
            </a:r>
          </a:p>
          <a:p>
            <a:pPr>
              <a:buFont typeface="Arial" panose="020B0604020202020204" pitchFamily="34" charset="0"/>
              <a:buChar char="•"/>
            </a:pPr>
            <a:r>
              <a:rPr lang="en-GB" sz="2400" dirty="0"/>
              <a:t>Parliamentary debates</a:t>
            </a:r>
          </a:p>
          <a:p>
            <a:pPr>
              <a:buFont typeface="Arial" panose="020B0604020202020204" pitchFamily="34" charset="0"/>
              <a:buChar char="•"/>
            </a:pPr>
            <a:r>
              <a:rPr lang="en-GB" sz="2400" dirty="0"/>
              <a:t>Border and Census Data</a:t>
            </a:r>
          </a:p>
          <a:p>
            <a:pPr>
              <a:buFont typeface="Arial" panose="020B0604020202020204" pitchFamily="34" charset="0"/>
              <a:buChar char="•"/>
            </a:pPr>
            <a:r>
              <a:rPr lang="en-GB" sz="2400" dirty="0"/>
              <a:t>Newspaper coverage</a:t>
            </a:r>
          </a:p>
          <a:p>
            <a:pPr>
              <a:buFont typeface="Arial" panose="020B0604020202020204" pitchFamily="34" charset="0"/>
              <a:buChar char="•"/>
            </a:pPr>
            <a:r>
              <a:rPr lang="en-GB" sz="2400" dirty="0"/>
              <a:t>Legislation</a:t>
            </a:r>
          </a:p>
          <a:p>
            <a:pPr>
              <a:buFont typeface="Arial" panose="020B0604020202020204" pitchFamily="34" charset="0"/>
              <a:buChar char="•"/>
            </a:pPr>
            <a:r>
              <a:rPr lang="en-GB" sz="2400" dirty="0"/>
              <a:t>Policy documents</a:t>
            </a:r>
          </a:p>
        </p:txBody>
      </p:sp>
      <p:sp>
        <p:nvSpPr>
          <p:cNvPr id="4" name="Content Placeholder 3">
            <a:extLst>
              <a:ext uri="{FF2B5EF4-FFF2-40B4-BE49-F238E27FC236}">
                <a16:creationId xmlns:a16="http://schemas.microsoft.com/office/drawing/2014/main" id="{FBD94C9B-D1AF-CACA-E06B-52FB82C6F2A0}"/>
              </a:ext>
            </a:extLst>
          </p:cNvPr>
          <p:cNvSpPr>
            <a:spLocks noGrp="1"/>
          </p:cNvSpPr>
          <p:nvPr>
            <p:ph sz="half" idx="2"/>
          </p:nvPr>
        </p:nvSpPr>
        <p:spPr>
          <a:xfrm>
            <a:off x="4499992" y="1491630"/>
            <a:ext cx="4464496" cy="3086100"/>
          </a:xfrm>
        </p:spPr>
        <p:txBody>
          <a:bodyPr/>
          <a:lstStyle/>
          <a:p>
            <a:pPr marL="0" indent="0">
              <a:buNone/>
            </a:pPr>
            <a:r>
              <a:rPr lang="en-GB" sz="2400" dirty="0"/>
              <a:t>Inclusively:</a:t>
            </a:r>
          </a:p>
          <a:p>
            <a:pPr>
              <a:buFont typeface="Arial" panose="020B0604020202020204" pitchFamily="34" charset="0"/>
              <a:buChar char="•"/>
            </a:pPr>
            <a:r>
              <a:rPr lang="en-GB" sz="2400" dirty="0"/>
              <a:t>Visual representations – photos, film, television, cartoons</a:t>
            </a:r>
          </a:p>
          <a:p>
            <a:pPr>
              <a:buFont typeface="Arial" panose="020B0604020202020204" pitchFamily="34" charset="0"/>
              <a:buChar char="•"/>
            </a:pPr>
            <a:r>
              <a:rPr lang="en-GB" sz="2400" dirty="0"/>
              <a:t>Oral history</a:t>
            </a:r>
          </a:p>
          <a:p>
            <a:pPr>
              <a:buFont typeface="Arial" panose="020B0604020202020204" pitchFamily="34" charset="0"/>
              <a:buChar char="•"/>
            </a:pPr>
            <a:r>
              <a:rPr lang="en-GB" sz="2400" dirty="0"/>
              <a:t>Diaries/Memoirs/Letters</a:t>
            </a:r>
          </a:p>
          <a:p>
            <a:pPr>
              <a:buFont typeface="Arial" panose="020B0604020202020204" pitchFamily="34" charset="0"/>
              <a:buChar char="•"/>
            </a:pPr>
            <a:r>
              <a:rPr lang="en-GB" sz="2400" dirty="0"/>
              <a:t>Community documents</a:t>
            </a:r>
          </a:p>
        </p:txBody>
      </p:sp>
    </p:spTree>
    <p:extLst>
      <p:ext uri="{BB962C8B-B14F-4D97-AF65-F5344CB8AC3E}">
        <p14:creationId xmlns:p14="http://schemas.microsoft.com/office/powerpoint/2010/main" val="365634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people at a market&#10;&#10;Description automatically generated">
            <a:extLst>
              <a:ext uri="{FF2B5EF4-FFF2-40B4-BE49-F238E27FC236}">
                <a16:creationId xmlns:a16="http://schemas.microsoft.com/office/drawing/2014/main" id="{8F8CB578-903D-FA80-B238-7644BCA21B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7123" y="6598"/>
            <a:ext cx="6569754" cy="4515966"/>
          </a:xfrm>
          <a:prstGeom prst="rect">
            <a:avLst/>
          </a:prstGeom>
        </p:spPr>
      </p:pic>
      <p:sp>
        <p:nvSpPr>
          <p:cNvPr id="8" name="TextBox 7">
            <a:extLst>
              <a:ext uri="{FF2B5EF4-FFF2-40B4-BE49-F238E27FC236}">
                <a16:creationId xmlns:a16="http://schemas.microsoft.com/office/drawing/2014/main" id="{AA62F1DE-A160-4B64-09CA-7B4CA17ECBB9}"/>
              </a:ext>
            </a:extLst>
          </p:cNvPr>
          <p:cNvSpPr txBox="1"/>
          <p:nvPr/>
        </p:nvSpPr>
        <p:spPr>
          <a:xfrm>
            <a:off x="-14992" y="4659982"/>
            <a:ext cx="9158992" cy="461665"/>
          </a:xfrm>
          <a:prstGeom prst="rect">
            <a:avLst/>
          </a:prstGeom>
          <a:noFill/>
        </p:spPr>
        <p:txBody>
          <a:bodyPr wrap="square">
            <a:spAutoFit/>
          </a:bodyPr>
          <a:lstStyle/>
          <a:p>
            <a:pPr algn="l" fontAlgn="base"/>
            <a:r>
              <a:rPr lang="en-GB" sz="1200" b="0" i="0" dirty="0">
                <a:effectLst/>
                <a:highlight>
                  <a:srgbClr val="FFFFFF"/>
                </a:highlight>
                <a:latin typeface="nyt-imperial"/>
              </a:rPr>
              <a:t>An estimated 150,000 Eastern European Jews settled in Britain between 1881 and 1914, in many cases after escaping persecution in pogroms across the Russian and Hapsburg empires. Credit...Jewish Chronicle/Heritage Images, via Getty Images</a:t>
            </a:r>
            <a:endParaRPr lang="en-GB" sz="1200" dirty="0"/>
          </a:p>
        </p:txBody>
      </p:sp>
      <p:pic>
        <p:nvPicPr>
          <p:cNvPr id="10" name="Picture 9" descr="Supporters of M.P. Enoch Powell protesting rising unemployment and immigration. Just under 30,000 of the 80,000 Ugandan Asians expelled by Idi Amin in 1972 were accepted into Britain. Four years earlier, Mr. Powell’s speech on the dangers of mass immigration had effectively ended his political career, but his warning resonated with many Britons.Credit...Hulton-Deutsch Collection/Getty Images">
            <a:extLst>
              <a:ext uri="{FF2B5EF4-FFF2-40B4-BE49-F238E27FC236}">
                <a16:creationId xmlns:a16="http://schemas.microsoft.com/office/drawing/2014/main" id="{A1DD9137-3443-7AAC-CEB4-370D65CC19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5349" y="0"/>
            <a:ext cx="3433302" cy="5143500"/>
          </a:xfrm>
          <a:prstGeom prst="rect">
            <a:avLst/>
          </a:prstGeom>
        </p:spPr>
      </p:pic>
      <p:pic>
        <p:nvPicPr>
          <p:cNvPr id="12" name="Picture 11" descr="A group of people protesting&#10;&#10;Description automatically generated">
            <a:extLst>
              <a:ext uri="{FF2B5EF4-FFF2-40B4-BE49-F238E27FC236}">
                <a16:creationId xmlns:a16="http://schemas.microsoft.com/office/drawing/2014/main" id="{CCE8BA6C-8DCF-8120-21C6-04C2B2A521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1207" y="411510"/>
            <a:ext cx="2677962" cy="4011910"/>
          </a:xfrm>
          <a:prstGeom prst="rect">
            <a:avLst/>
          </a:prstGeom>
        </p:spPr>
      </p:pic>
      <p:pic>
        <p:nvPicPr>
          <p:cNvPr id="4098" name="Picture 2" descr="Celebrating the powerful influence of Black British Music">
            <a:extLst>
              <a:ext uri="{FF2B5EF4-FFF2-40B4-BE49-F238E27FC236}">
                <a16:creationId xmlns:a16="http://schemas.microsoft.com/office/drawing/2014/main" id="{0E5541B0-EE54-308D-D57A-967B911597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5858" y="411510"/>
            <a:ext cx="7132284" cy="4011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182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blinds(horizontal)">
                                      <p:cBhvr>
                                        <p:cTn id="13"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335A5-DE79-ACF9-3387-39A50645E02F}"/>
              </a:ext>
            </a:extLst>
          </p:cNvPr>
          <p:cNvSpPr>
            <a:spLocks noGrp="1"/>
          </p:cNvSpPr>
          <p:nvPr>
            <p:ph type="title"/>
          </p:nvPr>
        </p:nvSpPr>
        <p:spPr>
          <a:xfrm>
            <a:off x="870627" y="62899"/>
            <a:ext cx="8062664" cy="800100"/>
          </a:xfrm>
        </p:spPr>
        <p:txBody>
          <a:bodyPr/>
          <a:lstStyle/>
          <a:p>
            <a:r>
              <a:rPr lang="en-GB" sz="2400" dirty="0"/>
              <a:t>Tell me: What do histories of migration look like in Ukraine?</a:t>
            </a:r>
          </a:p>
        </p:txBody>
      </p:sp>
      <p:pic>
        <p:nvPicPr>
          <p:cNvPr id="2050" name="Picture 2" descr="Migrants from Ukraine">
            <a:extLst>
              <a:ext uri="{FF2B5EF4-FFF2-40B4-BE49-F238E27FC236}">
                <a16:creationId xmlns:a16="http://schemas.microsoft.com/office/drawing/2014/main" id="{5BB59CB4-E219-DA57-4CC2-6C1E2010837E}"/>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5299158" y="1275606"/>
            <a:ext cx="3822117" cy="28712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6A23903-D1A7-DB39-9ED7-26717E282F74}"/>
              </a:ext>
            </a:extLst>
          </p:cNvPr>
          <p:cNvSpPr txBox="1"/>
          <p:nvPr/>
        </p:nvSpPr>
        <p:spPr>
          <a:xfrm>
            <a:off x="5716432" y="4157484"/>
            <a:ext cx="3404843" cy="276999"/>
          </a:xfrm>
          <a:prstGeom prst="rect">
            <a:avLst/>
          </a:prstGeom>
          <a:noFill/>
        </p:spPr>
        <p:txBody>
          <a:bodyPr wrap="none" rtlCol="0">
            <a:spAutoFit/>
          </a:bodyPr>
          <a:lstStyle/>
          <a:p>
            <a:r>
              <a:rPr lang="en-GB" sz="1200" dirty="0">
                <a:latin typeface="+mn-lt"/>
              </a:rPr>
              <a:t>Click for </a:t>
            </a:r>
            <a:r>
              <a:rPr lang="en-GB" sz="1200" dirty="0">
                <a:latin typeface="+mn-lt"/>
                <a:hlinkClick r:id="rId4"/>
              </a:rPr>
              <a:t>more data </a:t>
            </a:r>
            <a:r>
              <a:rPr lang="en-GB" sz="1200" dirty="0">
                <a:latin typeface="+mn-lt"/>
              </a:rPr>
              <a:t>on migration and Ukraine today.</a:t>
            </a:r>
          </a:p>
        </p:txBody>
      </p:sp>
      <p:pic>
        <p:nvPicPr>
          <p:cNvPr id="2054" name="Picture 6" descr="A photograph of a screen of traditional Ukrainian religious paintings in a church.">
            <a:extLst>
              <a:ext uri="{FF2B5EF4-FFF2-40B4-BE49-F238E27FC236}">
                <a16:creationId xmlns:a16="http://schemas.microsoft.com/office/drawing/2014/main" id="{01318324-BD66-A46F-7D61-9BA6A27696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24" y="1288219"/>
            <a:ext cx="4189235" cy="279569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oster published by the Canadian Pacific Railway between 1910 and 1930, advertising ocean passage to potential Ukrainian immigrants.&#10;&#10;Glenbow Museum Archives Poster-32">
            <a:extLst>
              <a:ext uri="{FF2B5EF4-FFF2-40B4-BE49-F238E27FC236}">
                <a16:creationId xmlns:a16="http://schemas.microsoft.com/office/drawing/2014/main" id="{6573F6CD-A0E1-8BCB-8737-F6E5CB1EE85B}"/>
              </a:ext>
            </a:extLst>
          </p:cNvPr>
          <p:cNvPicPr>
            <a:picLocks noGrp="1" noChangeAspect="1" noChangeArrowheads="1"/>
          </p:cNvPicPr>
          <p:nvPr>
            <p:ph sz="half" idx="2"/>
          </p:nvPr>
        </p:nvPicPr>
        <p:blipFill>
          <a:blip r:embed="rId6">
            <a:extLst>
              <a:ext uri="{28A0092B-C50C-407E-A947-70E740481C1C}">
                <a14:useLocalDpi xmlns:a14="http://schemas.microsoft.com/office/drawing/2010/main" val="0"/>
              </a:ext>
            </a:extLst>
          </a:blip>
          <a:srcRect/>
          <a:stretch>
            <a:fillRect/>
          </a:stretch>
        </p:blipFill>
        <p:spPr bwMode="auto">
          <a:xfrm>
            <a:off x="3203848" y="862999"/>
            <a:ext cx="2359309" cy="364841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FB1FC87-5048-3617-B9D0-5ABA362652FB}"/>
              </a:ext>
            </a:extLst>
          </p:cNvPr>
          <p:cNvSpPr txBox="1"/>
          <p:nvPr/>
        </p:nvSpPr>
        <p:spPr>
          <a:xfrm>
            <a:off x="107505" y="4146824"/>
            <a:ext cx="2283832" cy="1015663"/>
          </a:xfrm>
          <a:prstGeom prst="rect">
            <a:avLst/>
          </a:prstGeom>
          <a:noFill/>
        </p:spPr>
        <p:txBody>
          <a:bodyPr wrap="square" rtlCol="0">
            <a:spAutoFit/>
          </a:bodyPr>
          <a:lstStyle/>
          <a:p>
            <a:r>
              <a:rPr lang="en-GB" sz="1200" b="0" i="0" dirty="0">
                <a:solidFill>
                  <a:srgbClr val="555555"/>
                </a:solidFill>
                <a:effectLst/>
                <a:highlight>
                  <a:srgbClr val="FFFFFF"/>
                </a:highlight>
                <a:latin typeface="+mn-lt"/>
              </a:rPr>
              <a:t>The iconostasis in St Mary Protectress Ukrainian Orthodox Church in Bradford, West Yorkshire. © Historic England Archive. </a:t>
            </a:r>
            <a:r>
              <a:rPr lang="en-GB" sz="1200" b="0" i="0" u="sng" dirty="0">
                <a:solidFill>
                  <a:srgbClr val="1875A4"/>
                </a:solidFill>
                <a:effectLst/>
                <a:highlight>
                  <a:srgbClr val="FFFFFF"/>
                </a:highlight>
                <a:latin typeface="+mn-lt"/>
                <a:hlinkClick r:id="rId7"/>
              </a:rPr>
              <a:t>View image DP371835</a:t>
            </a:r>
            <a:r>
              <a:rPr lang="en-GB" sz="1200" b="0" i="0" dirty="0">
                <a:solidFill>
                  <a:srgbClr val="555555"/>
                </a:solidFill>
                <a:effectLst/>
                <a:highlight>
                  <a:srgbClr val="FFFFFF"/>
                </a:highlight>
                <a:latin typeface="+mn-lt"/>
              </a:rPr>
              <a:t>.</a:t>
            </a:r>
            <a:endParaRPr lang="en-GB" sz="1200" dirty="0">
              <a:latin typeface="+mn-lt"/>
            </a:endParaRPr>
          </a:p>
        </p:txBody>
      </p:sp>
      <p:sp>
        <p:nvSpPr>
          <p:cNvPr id="10" name="TextBox 9">
            <a:extLst>
              <a:ext uri="{FF2B5EF4-FFF2-40B4-BE49-F238E27FC236}">
                <a16:creationId xmlns:a16="http://schemas.microsoft.com/office/drawing/2014/main" id="{8D533299-3C91-02DA-EF51-A396BD891CA8}"/>
              </a:ext>
            </a:extLst>
          </p:cNvPr>
          <p:cNvSpPr txBox="1"/>
          <p:nvPr/>
        </p:nvSpPr>
        <p:spPr>
          <a:xfrm>
            <a:off x="2529216" y="4512290"/>
            <a:ext cx="4189234" cy="646331"/>
          </a:xfrm>
          <a:prstGeom prst="rect">
            <a:avLst/>
          </a:prstGeom>
          <a:noFill/>
        </p:spPr>
        <p:txBody>
          <a:bodyPr wrap="square" rtlCol="0">
            <a:spAutoFit/>
          </a:bodyPr>
          <a:lstStyle/>
          <a:p>
            <a:r>
              <a:rPr lang="en-GB" sz="1200" dirty="0">
                <a:latin typeface="+mn-lt"/>
              </a:rPr>
              <a:t>Poster published by the Canadian Pacific Railway between 1910 and 1930, advertising ocean passage to potential Ukrainian immigrants. Glenbow Museum Archives Poster-32</a:t>
            </a:r>
          </a:p>
        </p:txBody>
      </p:sp>
    </p:spTree>
    <p:extLst>
      <p:ext uri="{BB962C8B-B14F-4D97-AF65-F5344CB8AC3E}">
        <p14:creationId xmlns:p14="http://schemas.microsoft.com/office/powerpoint/2010/main" val="2564440026"/>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11681</TotalTime>
  <Words>294</Words>
  <Application>Microsoft Macintosh PowerPoint</Application>
  <PresentationFormat>On-screen Show (16:9)</PresentationFormat>
  <Paragraphs>35</Paragraphs>
  <Slides>6</Slides>
  <Notes>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6</vt:i4>
      </vt:variant>
    </vt:vector>
  </HeadingPairs>
  <TitlesOfParts>
    <vt:vector size="14" baseType="lpstr">
      <vt:lpstr>Arial</vt:lpstr>
      <vt:lpstr>Calibri</vt:lpstr>
      <vt:lpstr>Lato</vt:lpstr>
      <vt:lpstr>nyt-imperial</vt:lpstr>
      <vt:lpstr>Times New Roman</vt:lpstr>
      <vt:lpstr>uni_of_warwick_ruby red_16_9</vt:lpstr>
      <vt:lpstr>1_Custom Design</vt:lpstr>
      <vt:lpstr>Custom Design</vt:lpstr>
      <vt:lpstr>History on the Move: How do we tell the story of migration? </vt:lpstr>
      <vt:lpstr>When you think about the history of migration…</vt:lpstr>
      <vt:lpstr>Migration-nation Britain?</vt:lpstr>
      <vt:lpstr>How do historians write the history of migration in Britain?</vt:lpstr>
      <vt:lpstr>PowerPoint Presentation</vt:lpstr>
      <vt:lpstr>Tell me: What do histories of migration look like in Ukraine?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319</cp:revision>
  <cp:lastPrinted>2018-03-22T09:31:03Z</cp:lastPrinted>
  <dcterms:created xsi:type="dcterms:W3CDTF">2016-05-26T09:13:48Z</dcterms:created>
  <dcterms:modified xsi:type="dcterms:W3CDTF">2024-06-11T14:09:49Z</dcterms:modified>
</cp:coreProperties>
</file>