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2.xml" ContentType="application/vnd.openxmlformats-officedocument.them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3.xml" ContentType="application/vnd.openxmlformats-officedocument.them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theme/theme4.xml" ContentType="application/vnd.openxmlformats-officedocument.theme+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theme/theme5.xml" ContentType="application/vnd.openxmlformats-officedocument.theme+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theme/theme6.xml" ContentType="application/vnd.openxmlformats-officedocument.theme+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81" r:id="rId2"/>
    <p:sldMasterId id="2147483806" r:id="rId3"/>
    <p:sldMasterId id="2147483831" r:id="rId4"/>
    <p:sldMasterId id="2147483856" r:id="rId5"/>
    <p:sldMasterId id="2147483881" r:id="rId6"/>
  </p:sldMasterIdLst>
  <p:notesMasterIdLst>
    <p:notesMasterId r:id="rId19"/>
  </p:notesMasterIdLst>
  <p:handoutMasterIdLst>
    <p:handoutMasterId r:id="rId20"/>
  </p:handoutMasterIdLst>
  <p:sldIdLst>
    <p:sldId id="256" r:id="rId7"/>
    <p:sldId id="257" r:id="rId8"/>
    <p:sldId id="258" r:id="rId9"/>
    <p:sldId id="308" r:id="rId10"/>
    <p:sldId id="280" r:id="rId11"/>
    <p:sldId id="326" r:id="rId12"/>
    <p:sldId id="303" r:id="rId13"/>
    <p:sldId id="314" r:id="rId14"/>
    <p:sldId id="259" r:id="rId15"/>
    <p:sldId id="301" r:id="rId16"/>
    <p:sldId id="327" r:id="rId17"/>
    <p:sldId id="328" r:id="rId18"/>
  </p:sldIdLst>
  <p:sldSz cx="12192000" cy="6858000"/>
  <p:notesSz cx="6858000" cy="9144000"/>
  <p:custDataLst>
    <p:tags r:id="rId2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Guide" id="{ABEBBF96-933D-4ADE-AE1A-06C450A86C39}">
          <p14:sldIdLst>
            <p14:sldId id="256"/>
            <p14:sldId id="257"/>
            <p14:sldId id="258"/>
            <p14:sldId id="308"/>
            <p14:sldId id="280"/>
            <p14:sldId id="326"/>
            <p14:sldId id="303"/>
            <p14:sldId id="314"/>
            <p14:sldId id="259"/>
            <p14:sldId id="301"/>
            <p14:sldId id="327"/>
            <p14:sldId id="328"/>
          </p14:sldIdLst>
        </p14:section>
        <p14:section name="Assets" id="{2250CCF0-DAA3-4CD7-B563-1C83EE4A9EE8}">
          <p14:sldIdLst/>
        </p14:section>
        <p14:section name="Presentation" id="{513FA30C-6103-448B-8BE6-B9AC89BE9187}">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42B6F1D-ED99-5349-7F51-0CB9D3AA4303}" name="Kelleher, Lucy" initials="KL" userId="S::u1774172@live.warwick.ac.uk::a7d460b6-a904-4b89-9e64-58119e2e761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7F7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476" autoAdjust="0"/>
    <p:restoredTop sz="95918" autoAdjust="0"/>
  </p:normalViewPr>
  <p:slideViewPr>
    <p:cSldViewPr snapToGrid="0">
      <p:cViewPr varScale="1">
        <p:scale>
          <a:sx n="118" d="100"/>
          <a:sy n="118" d="100"/>
        </p:scale>
        <p:origin x="624" y="20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p:cViewPr varScale="1">
        <p:scale>
          <a:sx n="117" d="100"/>
          <a:sy n="117" d="100"/>
        </p:scale>
        <p:origin x="4224"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microsoft.com/office/2018/10/relationships/authors" Target="authors.xml"/><Relationship Id="rId3" Type="http://schemas.openxmlformats.org/officeDocument/2006/relationships/slideMaster" Target="slideMasters/slideMaster3.xml"/><Relationship Id="rId21" Type="http://schemas.openxmlformats.org/officeDocument/2006/relationships/tags" Target="tags/tag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B36A93E-21D6-7260-B4CA-702624F8E3A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01E1B07E-215B-B252-5460-C51F4696354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53F8B5B-D173-4426-BBAF-D7AE8121D62E}" type="datetimeFigureOut">
              <a:rPr lang="en-GB" smtClean="0"/>
              <a:t>26/06/2025</a:t>
            </a:fld>
            <a:endParaRPr lang="en-GB"/>
          </a:p>
        </p:txBody>
      </p:sp>
      <p:sp>
        <p:nvSpPr>
          <p:cNvPr id="4" name="Footer Placeholder 3">
            <a:extLst>
              <a:ext uri="{FF2B5EF4-FFF2-40B4-BE49-F238E27FC236}">
                <a16:creationId xmlns:a16="http://schemas.microsoft.com/office/drawing/2014/main" id="{9B2D4238-B7BE-7475-11C6-32646A93982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7DF4D755-64E4-2DA6-A761-A7E77CBDBBB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1A844C1-B26F-4131-9395-099589957D58}" type="slidenum">
              <a:rPr lang="en-GB" smtClean="0"/>
              <a:t>‹#›</a:t>
            </a:fld>
            <a:endParaRPr lang="en-GB"/>
          </a:p>
        </p:txBody>
      </p:sp>
    </p:spTree>
    <p:extLst>
      <p:ext uri="{BB962C8B-B14F-4D97-AF65-F5344CB8AC3E}">
        <p14:creationId xmlns:p14="http://schemas.microsoft.com/office/powerpoint/2010/main" val="1597687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EC553F-3012-4BB0-8A17-A95503C494F8}" type="datetimeFigureOut">
              <a:rPr lang="en-GB" smtClean="0"/>
              <a:t>26/06/2025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935119-E922-49E8-9185-26F250BE64A2}" type="slidenum">
              <a:rPr lang="en-GB" smtClean="0"/>
              <a:t>‹#›</a:t>
            </a:fld>
            <a:endParaRPr lang="en-GB"/>
          </a:p>
        </p:txBody>
      </p:sp>
    </p:spTree>
    <p:extLst>
      <p:ext uri="{BB962C8B-B14F-4D97-AF65-F5344CB8AC3E}">
        <p14:creationId xmlns:p14="http://schemas.microsoft.com/office/powerpoint/2010/main" val="36835073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 one: https://</a:t>
            </a:r>
            <a:r>
              <a:rPr lang="en-GB" dirty="0" err="1"/>
              <a:t>www.nationalgeographic.com</a:t>
            </a:r>
            <a:r>
              <a:rPr lang="en-GB" dirty="0"/>
              <a:t>/magazine/article/race-genetics-science-Africa</a:t>
            </a:r>
          </a:p>
          <a:p>
            <a:r>
              <a:rPr lang="en-GB" dirty="0"/>
              <a:t>Image 2: Vanity fair 2018</a:t>
            </a:r>
          </a:p>
        </p:txBody>
      </p:sp>
      <p:sp>
        <p:nvSpPr>
          <p:cNvPr id="4" name="Slide Number Placeholder 3"/>
          <p:cNvSpPr>
            <a:spLocks noGrp="1"/>
          </p:cNvSpPr>
          <p:nvPr>
            <p:ph type="sldNum" sz="quarter" idx="5"/>
          </p:nvPr>
        </p:nvSpPr>
        <p:spPr/>
        <p:txBody>
          <a:bodyPr/>
          <a:lstStyle/>
          <a:p>
            <a:fld id="{7B935119-E922-49E8-9185-26F250BE64A2}" type="slidenum">
              <a:rPr lang="en-GB" smtClean="0"/>
              <a:t>2</a:t>
            </a:fld>
            <a:endParaRPr lang="en-GB"/>
          </a:p>
        </p:txBody>
      </p:sp>
    </p:spTree>
    <p:extLst>
      <p:ext uri="{BB962C8B-B14F-4D97-AF65-F5344CB8AC3E}">
        <p14:creationId xmlns:p14="http://schemas.microsoft.com/office/powerpoint/2010/main" val="35854028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Success stories are sufficiently rare these days not to allow even quite a little one to pass unremarked, and Dr Gerard Vaughan is enthusiastic about this one anyway. The "Stop Rickets" campaign, which the Minister of Health launched last year and was due to end in March… is to carry on and provides the story. Most people are probably unaware that it has been taking place because it has been aimed at the immigrant population, particularly the Asians, among whom rickets is prevalent. The campaign, as well as proving effective in tackling a wholly preventable disease, has, to Dr Vaughan's delight, had some beneficial side effects. It has greatly improved links with the Asian community and, best of all these days, has not cost a lot of money. … Of all the immigrant communities, the Asians tend to be the most isolated, partly because they cling to their traditional social habits, which means that women remain firmly within the family unit and simply do not know about diet deficiencies, and partly because of language problems. Rickets among the population generally was eradicated during the last war and to most people is a thing of the past. Dr Vaughan says that some of the health authority chairmen he has talked to insisted that they did not have it in their areas but when pressed to investigate came up with quite a different picture. In Sheffield, for instance, four general practitioners found 17 patients with rickets "just like that,“ and in Glasgow, where the disease was once commonplace, the Scottish Home and Health Department found that about one-third of Asian children were vulnerable. Apart from the communications link, which is proving valuable in helping improve race relations generally, one of the other reasons Dr Vaughan is carrying on with the scheme is that it has brought a lot of other illnesses to light, including active TB and various dietary and malnutrition problems. The trouble is that a diet suitable to the Indian subcontinent simply does not contain the vitamins and oils needed in Britain's climate, and the campaign helps people understand what changes they must make. Dr Vaughan's pleasure at the economical nature of it all stems from the fact that the first year's budget of £70 000 is not yet exhausted, and that, of course, makes getting next year's money to allow it to carry on rather </a:t>
            </a:r>
            <a:r>
              <a:rPr lang="en-GB" dirty="0"/>
              <a:t>easier.</a:t>
            </a:r>
          </a:p>
          <a:p>
            <a:endParaRPr lang="en-GB" dirty="0"/>
          </a:p>
        </p:txBody>
      </p:sp>
      <p:sp>
        <p:nvSpPr>
          <p:cNvPr id="4" name="Slide Number Placeholder 3"/>
          <p:cNvSpPr>
            <a:spLocks noGrp="1"/>
          </p:cNvSpPr>
          <p:nvPr>
            <p:ph type="sldNum" sz="quarter" idx="10"/>
          </p:nvPr>
        </p:nvSpPr>
        <p:spPr/>
        <p:txBody>
          <a:bodyPr/>
          <a:lstStyle/>
          <a:p>
            <a:fld id="{3C3CEDEB-C32B-4411-AA3A-DFCFCBEF2F64}" type="slidenum">
              <a:rPr lang="en-GB" smtClean="0"/>
              <a:pPr/>
              <a:t>8</a:t>
            </a:fld>
            <a:endParaRPr lang="en-GB"/>
          </a:p>
        </p:txBody>
      </p:sp>
    </p:spTree>
    <p:extLst>
      <p:ext uri="{BB962C8B-B14F-4D97-AF65-F5344CB8AC3E}">
        <p14:creationId xmlns:p14="http://schemas.microsoft.com/office/powerpoint/2010/main" val="6165249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a:t>
            </a:r>
            <a:r>
              <a:rPr lang="en-GB" dirty="0" err="1"/>
              <a:t>www.newsweek.com</a:t>
            </a:r>
            <a:r>
              <a:rPr lang="en-GB" dirty="0"/>
              <a:t>/2017/05/19/obesity-childhood-obesity-body-mass-index-bmi-weight-weight-gain-health-595625.html</a:t>
            </a:r>
          </a:p>
          <a:p>
            <a:r>
              <a:rPr lang="en-GB" dirty="0"/>
              <a:t>https://</a:t>
            </a:r>
            <a:r>
              <a:rPr lang="en-GB" dirty="0" err="1"/>
              <a:t>www.gov.uk</a:t>
            </a:r>
            <a:r>
              <a:rPr lang="en-GB" dirty="0"/>
              <a:t>/government/publications/health-matters-preventing-type-2-diabetes/health-matters-preventing-type-2-diabetes</a:t>
            </a:r>
          </a:p>
          <a:p>
            <a:r>
              <a:rPr lang="en-GB" dirty="0"/>
              <a:t>https://</a:t>
            </a:r>
            <a:r>
              <a:rPr lang="en-GB" dirty="0" err="1"/>
              <a:t>evidence.nihr.ac.uk</a:t>
            </a:r>
            <a:r>
              <a:rPr lang="en-GB" dirty="0"/>
              <a:t>/alert/diabetes-prevention-should-start-at-different-bmi-for-each-ethnic-group/</a:t>
            </a:r>
          </a:p>
          <a:p>
            <a:endParaRPr lang="en-GB" dirty="0"/>
          </a:p>
          <a:p>
            <a:endParaRPr lang="en-GB" dirty="0"/>
          </a:p>
        </p:txBody>
      </p:sp>
      <p:sp>
        <p:nvSpPr>
          <p:cNvPr id="4" name="Slide Number Placeholder 3"/>
          <p:cNvSpPr>
            <a:spLocks noGrp="1"/>
          </p:cNvSpPr>
          <p:nvPr>
            <p:ph type="sldNum" sz="quarter" idx="5"/>
          </p:nvPr>
        </p:nvSpPr>
        <p:spPr/>
        <p:txBody>
          <a:bodyPr/>
          <a:lstStyle/>
          <a:p>
            <a:fld id="{7B935119-E922-49E8-9185-26F250BE64A2}" type="slidenum">
              <a:rPr lang="en-GB" smtClean="0"/>
              <a:t>9</a:t>
            </a:fld>
            <a:endParaRPr lang="en-GB"/>
          </a:p>
        </p:txBody>
      </p:sp>
    </p:spTree>
    <p:extLst>
      <p:ext uri="{BB962C8B-B14F-4D97-AF65-F5344CB8AC3E}">
        <p14:creationId xmlns:p14="http://schemas.microsoft.com/office/powerpoint/2010/main" val="27546429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err="1"/>
              <a:t>Bertillonage</a:t>
            </a:r>
            <a:r>
              <a:rPr lang="en-GB" dirty="0"/>
              <a:t>, </a:t>
            </a:r>
            <a:r>
              <a:rPr lang="en-GB" dirty="0" err="1"/>
              <a:t>Craniometry</a:t>
            </a:r>
            <a:r>
              <a:rPr lang="en-GB" dirty="0"/>
              <a:t>, </a:t>
            </a:r>
            <a:r>
              <a:rPr lang="en-GB" dirty="0" err="1"/>
              <a:t>sphygmograph</a:t>
            </a:r>
            <a:r>
              <a:rPr lang="en-GB" dirty="0"/>
              <a:t> 1882, electrocardiograph</a:t>
            </a:r>
            <a:r>
              <a:rPr lang="en-GB" baseline="0" dirty="0"/>
              <a:t> 1913</a:t>
            </a:r>
            <a:endParaRPr lang="en-GB" dirty="0"/>
          </a:p>
        </p:txBody>
      </p:sp>
      <p:sp>
        <p:nvSpPr>
          <p:cNvPr id="4" name="Slide Number Placeholder 3"/>
          <p:cNvSpPr>
            <a:spLocks noGrp="1"/>
          </p:cNvSpPr>
          <p:nvPr>
            <p:ph type="sldNum" sz="quarter" idx="10"/>
          </p:nvPr>
        </p:nvSpPr>
        <p:spPr/>
        <p:txBody>
          <a:bodyPr/>
          <a:lstStyle/>
          <a:p>
            <a:fld id="{8F4BA2DF-ACC9-4571-A908-7C6CD9AA3455}" type="slidenum">
              <a:rPr lang="en-GB" smtClean="0"/>
              <a:pPr/>
              <a:t>10</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105.xml"/><Relationship Id="rId4" Type="http://schemas.microsoft.com/office/2007/relationships/hdphoto" Target="../media/hdphoto1.wdp"/></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07.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08.xml"/><Relationship Id="rId4" Type="http://schemas.microsoft.com/office/2007/relationships/hdphoto" Target="../media/hdphoto1.wdp"/></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09.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110.xml"/><Relationship Id="rId4" Type="http://schemas.openxmlformats.org/officeDocument/2006/relationships/image" Target="../media/image1.png"/></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111.xml"/><Relationship Id="rId5" Type="http://schemas.microsoft.com/office/2007/relationships/hdphoto" Target="../media/hdphoto1.wdp"/><Relationship Id="rId4" Type="http://schemas.openxmlformats.org/officeDocument/2006/relationships/image" Target="../media/image8.png"/></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12.xml"/><Relationship Id="rId4" Type="http://schemas.microsoft.com/office/2007/relationships/hdphoto" Target="../media/hdphoto1.wdp"/></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13.xml"/><Relationship Id="rId4" Type="http://schemas.microsoft.com/office/2007/relationships/hdphoto" Target="../media/hdphoto1.wdp"/></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14.xml"/><Relationship Id="rId4" Type="http://schemas.microsoft.com/office/2007/relationships/hdphoto" Target="../media/hdphoto1.wdp"/></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5.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6.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7.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8.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9.xml"/></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20.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21.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22.xml"/></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23.xml"/><Relationship Id="rId4" Type="http://schemas.microsoft.com/office/2007/relationships/hdphoto" Target="../media/hdphoto1.wdp"/></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20.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4.xml"/></Relationships>
</file>

<file path=ppt/slideLayouts/_rels/slideLayout121.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5.xml"/></Relationships>
</file>

<file path=ppt/slideLayouts/_rels/slideLayout122.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6.xml"/></Relationships>
</file>

<file path=ppt/slideLayouts/_rels/slideLayout123.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7.xml"/></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28.xml"/></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29.xml"/><Relationship Id="rId4" Type="http://schemas.microsoft.com/office/2007/relationships/hdphoto" Target="../media/hdphoto1.wdp"/></Relationships>
</file>

<file path=ppt/slideLayouts/_rels/slideLayout1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30.xml"/></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31.xml"/><Relationship Id="rId4" Type="http://schemas.microsoft.com/office/2007/relationships/hdphoto" Target="../media/hdphoto1.wdp"/></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33.xml"/></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34.xml"/><Relationship Id="rId4" Type="http://schemas.microsoft.com/office/2007/relationships/hdphoto" Target="../media/hdphoto1.wdp"/></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3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136.xml"/><Relationship Id="rId4" Type="http://schemas.openxmlformats.org/officeDocument/2006/relationships/image" Target="../media/image1.png"/></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137.xml"/><Relationship Id="rId5" Type="http://schemas.microsoft.com/office/2007/relationships/hdphoto" Target="../media/hdphoto1.wdp"/><Relationship Id="rId4" Type="http://schemas.openxmlformats.org/officeDocument/2006/relationships/image" Target="../media/image9.png"/></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38.xml"/><Relationship Id="rId4" Type="http://schemas.microsoft.com/office/2007/relationships/hdphoto" Target="../media/hdphoto1.wdp"/></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39.xml"/><Relationship Id="rId4" Type="http://schemas.microsoft.com/office/2007/relationships/hdphoto" Target="../media/hdphoto1.wdp"/></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40.xml"/><Relationship Id="rId4" Type="http://schemas.microsoft.com/office/2007/relationships/hdphoto" Target="../media/hdphoto1.wdp"/></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1.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2.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3.xml"/></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4.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6.xml"/></Relationships>
</file>

<file path=ppt/slideLayouts/_rels/slideLayout1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5.xml"/></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6.xml"/></Relationships>
</file>

<file path=ppt/slideLayouts/_rels/slideLayout1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7.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1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8.xml"/></Relationships>
</file>

<file path=ppt/slideLayouts/_rels/slideLayout14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49.xml"/><Relationship Id="rId4" Type="http://schemas.microsoft.com/office/2007/relationships/hdphoto" Target="../media/hdphoto1.wdp"/></Relationships>
</file>

<file path=ppt/slideLayouts/_rels/slideLayout145.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0.xml"/></Relationships>
</file>

<file path=ppt/slideLayouts/_rels/slideLayout146.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1.xml"/></Relationships>
</file>

<file path=ppt/slideLayouts/_rels/slideLayout147.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2.xml"/></Relationships>
</file>

<file path=ppt/slideLayouts/_rels/slideLayout148.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3.xml"/></Relationships>
</file>

<file path=ppt/slideLayouts/_rels/slideLayout1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54.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7.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15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55.xml"/><Relationship Id="rId4" Type="http://schemas.microsoft.com/office/2007/relationships/hdphoto" Target="../media/hdphoto1.wdp"/></Relationships>
</file>

<file path=ppt/slideLayouts/_rels/slideLayout15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56.xml"/></Relationships>
</file>

<file path=ppt/slideLayouts/_rels/slideLayout15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57.xml"/><Relationship Id="rId4" Type="http://schemas.microsoft.com/office/2007/relationships/hdphoto" Target="../media/hdphoto1.wdp"/></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8.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9.xml"/><Relationship Id="rId4" Type="http://schemas.openxmlformats.org/officeDocument/2006/relationships/image" Target="../media/image7.svg"/></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0.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3.svg"/></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2.xml"/></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4.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1.xml"/><Relationship Id="rId1" Type="http://schemas.openxmlformats.org/officeDocument/2006/relationships/tags" Target="../tags/tag25.xml"/><Relationship Id="rId4" Type="http://schemas.microsoft.com/office/2007/relationships/hdphoto" Target="../media/hdphoto1.wdp"/></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6.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27.xml"/><Relationship Id="rId4" Type="http://schemas.openxmlformats.org/officeDocument/2006/relationships/image" Target="../media/image3.sv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29.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0.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32.xml"/><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33.xml"/><Relationship Id="rId4" Type="http://schemas.openxmlformats.org/officeDocument/2006/relationships/image" Target="../media/image1.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4.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5.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6.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7.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8.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9.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0.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3.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4.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5.xml"/></Relationships>
</file>

<file path=ppt/slideLayouts/_rels/slideLayout4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6.xml"/></Relationships>
</file>

<file path=ppt/slideLayouts/_rels/slideLayout4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7.xml"/></Relationships>
</file>

<file path=ppt/slideLayouts/_rels/slideLayout4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8.xml"/></Relationships>
</file>

<file path=ppt/slideLayouts/_rels/slideLayout4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9.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0.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1.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7.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3.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55.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56.xml"/><Relationship Id="rId4" Type="http://schemas.microsoft.com/office/2007/relationships/hdphoto" Target="../media/hdphoto1.wdp"/></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57.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58.xml"/><Relationship Id="rId4" Type="http://schemas.openxmlformats.org/officeDocument/2006/relationships/image" Target="../media/image1.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59.xml"/><Relationship Id="rId5" Type="http://schemas.microsoft.com/office/2007/relationships/hdphoto" Target="../media/hdphoto1.wdp"/><Relationship Id="rId4" Type="http://schemas.openxmlformats.org/officeDocument/2006/relationships/image" Target="../media/image9.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60.xml"/><Relationship Id="rId4" Type="http://schemas.microsoft.com/office/2007/relationships/hdphoto" Target="../media/hdphoto1.wdp"/></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61.xml"/><Relationship Id="rId4" Type="http://schemas.microsoft.com/office/2007/relationships/hdphoto" Target="../media/hdphoto1.wdp"/></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62.xml"/><Relationship Id="rId4" Type="http://schemas.microsoft.com/office/2007/relationships/hdphoto" Target="../media/hdphoto1.wdp"/></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6.svg"/></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4.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5.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6.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7.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8.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9.xml"/><Relationship Id="rId5" Type="http://schemas.microsoft.com/office/2007/relationships/hdphoto" Target="../media/hdphoto1.wdp"/><Relationship Id="rId4" Type="http://schemas.openxmlformats.org/officeDocument/2006/relationships/image" Target="../media/image9.png"/></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70.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71.xml"/><Relationship Id="rId4" Type="http://schemas.microsoft.com/office/2007/relationships/hdphoto" Target="../media/hdphoto1.wdp"/></Relationships>
</file>

<file path=ppt/slideLayouts/_rels/slideLayout68.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2.xml"/></Relationships>
</file>

<file path=ppt/slideLayouts/_rels/slideLayout69.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6.svg"/></Relationships>
</file>

<file path=ppt/slideLayouts/_rels/slideLayout70.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4.xml"/></Relationships>
</file>

<file path=ppt/slideLayouts/_rels/slideLayout71.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5.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76.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77.xml"/><Relationship Id="rId4" Type="http://schemas.microsoft.com/office/2007/relationships/hdphoto" Target="../media/hdphoto1.wdp"/></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78.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79.xml"/><Relationship Id="rId4" Type="http://schemas.microsoft.com/office/2007/relationships/hdphoto" Target="../media/hdphoto1.wdp"/></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1.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82.xml"/><Relationship Id="rId4" Type="http://schemas.microsoft.com/office/2007/relationships/hdphoto" Target="../media/hdphoto1.wdp"/></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84.xml"/><Relationship Id="rId4"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0.xml"/><Relationship Id="rId4" Type="http://schemas.openxmlformats.org/officeDocument/2006/relationships/image" Target="../media/image6.svg"/></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85.xml"/><Relationship Id="rId5" Type="http://schemas.microsoft.com/office/2007/relationships/hdphoto" Target="../media/hdphoto1.wdp"/><Relationship Id="rId4" Type="http://schemas.openxmlformats.org/officeDocument/2006/relationships/image" Target="../media/image9.png"/></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86.xml"/><Relationship Id="rId4" Type="http://schemas.microsoft.com/office/2007/relationships/hdphoto" Target="../media/hdphoto1.wdp"/></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87.xml"/><Relationship Id="rId4" Type="http://schemas.microsoft.com/office/2007/relationships/hdphoto" Target="../media/hdphoto1.wdp"/></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88.xml"/><Relationship Id="rId4" Type="http://schemas.microsoft.com/office/2007/relationships/hdphoto" Target="../media/hdphoto1.wdp"/></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9.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0.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1.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2.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3.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4.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5.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6.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97.xml"/><Relationship Id="rId4" Type="http://schemas.microsoft.com/office/2007/relationships/hdphoto" Target="../media/hdphoto1.wdp"/></Relationships>
</file>

<file path=ppt/slideLayouts/_rels/slideLayout93.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8.xml"/></Relationships>
</file>

<file path=ppt/slideLayouts/_rels/slideLayout94.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9.xml"/></Relationships>
</file>

<file path=ppt/slideLayouts/_rels/slideLayout9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0.xml"/></Relationships>
</file>

<file path=ppt/slideLayouts/_rels/slideLayout9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1.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102.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103.xml"/><Relationship Id="rId4" Type="http://schemas.microsoft.com/office/2007/relationships/hdphoto" Target="../media/hdphoto1.wdp"/></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10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404356772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9437252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5"/>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601218779"/>
      </p:ext>
    </p:extLst>
  </p:cSld>
  <p:clrMapOvr>
    <a:overrideClrMapping bg1="lt1" tx1="dk1" bg2="lt2" tx2="dk2" accent1="accent1" accent2="accent2" accent3="accent3" accent4="accent4" accent5="accent5" accent6="accent6" hlink="hlink" folHlink="folHlink"/>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0" y="1371600"/>
            <a:ext cx="5080000" cy="4114800"/>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371600"/>
            <a:ext cx="5080000" cy="4114800"/>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381983287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208875953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050989E2-1353-0DE7-37C6-2D5D421EF74F}"/>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82664510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5E1F7D06-6BB8-E45F-D16F-E86D01E52D34}"/>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2861996429"/>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815535C1-7CA2-4B53-2453-2624F0AF3701}"/>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251337761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112755544"/>
      </p:ext>
    </p:extLst>
  </p:cSld>
  <p:clrMapOvr>
    <a:overrideClrMapping bg1="lt1" tx1="dk1" bg2="lt2" tx2="dk2" accent1="accent1" accent2="accent2" accent3="accent3" accent4="accent4" accent5="accent5" accent6="accent6" hlink="hlink" folHlink="folHlink"/>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3"/>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536690654"/>
      </p:ext>
    </p:extLst>
  </p:cSld>
  <p:clrMapOvr>
    <a:overrideClrMapping bg1="dk1" tx1="lt1" bg2="dk2" tx2="lt2" accent1="accent1" accent2="accent2" accent3="accent3" accent4="accent4" accent5="accent5" accent6="accent6" hlink="hlink" folHlink="folHlink"/>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189657397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0" name="Group 9">
            <a:extLst>
              <a:ext uri="{FF2B5EF4-FFF2-40B4-BE49-F238E27FC236}">
                <a16:creationId xmlns:a16="http://schemas.microsoft.com/office/drawing/2014/main" id="{56611392-9887-6F0A-F534-BA299185E6C2}"/>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A3E85899-B818-E9E3-1704-68DD0EB1F976}"/>
                </a:ext>
              </a:extLst>
            </p:cNvPr>
            <p:cNvSpPr/>
            <p:nvPr userDrawn="1"/>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7" name="Picture 16" descr="A black and purple triangle&#10;&#10;Description automatically generated">
              <a:extLst>
                <a:ext uri="{FF2B5EF4-FFF2-40B4-BE49-F238E27FC236}">
                  <a16:creationId xmlns:a16="http://schemas.microsoft.com/office/drawing/2014/main" id="{92B59ADE-8C21-2FC6-7372-648A2D33CA2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4467239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15002700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0" name="Group 9">
            <a:extLst>
              <a:ext uri="{FF2B5EF4-FFF2-40B4-BE49-F238E27FC236}">
                <a16:creationId xmlns:a16="http://schemas.microsoft.com/office/drawing/2014/main" id="{ECF90906-584B-2D5F-FAB4-6695D586E9D9}"/>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4CCED74E-1CD9-6E1C-650F-F6FA36BEF854}"/>
                </a:ext>
              </a:extLst>
            </p:cNvPr>
            <p:cNvSpPr/>
            <p:nvPr userDrawn="1"/>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21" name="Picture 20" descr="A black and purple triangle&#10;&#10;Description automatically generated">
              <a:extLst>
                <a:ext uri="{FF2B5EF4-FFF2-40B4-BE49-F238E27FC236}">
                  <a16:creationId xmlns:a16="http://schemas.microsoft.com/office/drawing/2014/main" id="{42CB962B-4F60-3B09-1414-02BC4C0A95A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976004164"/>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45496" cy="378195"/>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314716800"/>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697179755"/>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516158206"/>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35665"/>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559058079"/>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buClr>
                <a:schemeClr val="accent1"/>
              </a:buClr>
              <a:defRPr lang="en-US" smtClean="0">
                <a:solidFill>
                  <a:schemeClr val="bg2"/>
                </a:solidFill>
              </a:defRPr>
            </a:lvl2pPr>
            <a:lvl3pPr>
              <a:buClr>
                <a:schemeClr val="accent1"/>
              </a:buClr>
              <a:defRPr lang="en-US" smtClean="0">
                <a:solidFill>
                  <a:schemeClr val="bg2"/>
                </a:solidFill>
              </a:defRPr>
            </a:lvl3pPr>
            <a:lvl4pPr>
              <a:buClr>
                <a:schemeClr val="accent1"/>
              </a:buClr>
              <a:defRPr lang="en-US" smtClean="0">
                <a:solidFill>
                  <a:schemeClr val="bg2"/>
                </a:solidFill>
              </a:defRPr>
            </a:lvl4pPr>
            <a:lvl5pPr>
              <a:buClr>
                <a:schemeClr val="accent1"/>
              </a:buClr>
              <a:defRPr lang="en-GB">
                <a:solidFill>
                  <a:schemeClr val="bg2"/>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buClr>
                <a:schemeClr val="accent1"/>
              </a:buClr>
              <a:defRPr lang="en-US" smtClean="0">
                <a:solidFill>
                  <a:schemeClr val="bg2"/>
                </a:solidFill>
              </a:defRPr>
            </a:lvl2pPr>
            <a:lvl3pPr>
              <a:buClr>
                <a:schemeClr val="accent1"/>
              </a:buClr>
              <a:defRPr lang="en-US" smtClean="0">
                <a:solidFill>
                  <a:schemeClr val="bg2"/>
                </a:solidFill>
              </a:defRPr>
            </a:lvl3pPr>
            <a:lvl4pPr>
              <a:buClr>
                <a:schemeClr val="accent1"/>
              </a:buClr>
              <a:defRPr lang="en-US" smtClean="0">
                <a:solidFill>
                  <a:schemeClr val="bg2"/>
                </a:solidFill>
              </a:defRPr>
            </a:lvl4pPr>
            <a:lvl5pPr>
              <a:buClr>
                <a:schemeClr val="accent1"/>
              </a:buClr>
              <a:defRPr lang="en-GB">
                <a:solidFill>
                  <a:schemeClr val="bg2"/>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defRPr lang="en-US" smtClean="0">
                <a:solidFill>
                  <a:schemeClr val="bg2"/>
                </a:solidFill>
              </a:defRPr>
            </a:lvl2pPr>
            <a:lvl3pPr>
              <a:defRPr lang="en-US" smtClean="0">
                <a:solidFill>
                  <a:schemeClr val="bg2"/>
                </a:solidFill>
              </a:defRPr>
            </a:lvl3pPr>
            <a:lvl4pPr>
              <a:defRPr lang="en-US" smtClean="0">
                <a:solidFill>
                  <a:schemeClr val="bg2"/>
                </a:solidFill>
              </a:defRPr>
            </a:lvl4pPr>
            <a:lvl5pPr>
              <a:defRPr lang="en-GB">
                <a:solidFill>
                  <a:schemeClr val="bg2"/>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E5C1FA72-45A4-73AE-89FE-5220D139A213}"/>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C8CEEC13-52E5-F083-3396-72211E222FB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59254A9A-3015-15E7-6C74-B33A070F815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B8949B4D-A009-348D-4A96-0819BB3086C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7" name="TextBox 16">
              <a:extLst>
                <a:ext uri="{FF2B5EF4-FFF2-40B4-BE49-F238E27FC236}">
                  <a16:creationId xmlns:a16="http://schemas.microsoft.com/office/drawing/2014/main" id="{B362E8D3-E436-724C-74D3-695526981466}"/>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533280459"/>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3"/>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879268527"/>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3"/>
          </a:solidFill>
        </p:spPr>
        <p:txBody>
          <a:bodyPr wrap="square">
            <a:noAutofit/>
          </a:bodyPr>
          <a:lstStyle>
            <a:lvl1pPr>
              <a:defRPr/>
            </a:lvl1pPr>
          </a:lstStyle>
          <a:p>
            <a:pPr lvl="0"/>
            <a:r>
              <a:rPr lang="en-US" dirty="0"/>
              <a:t>  </a:t>
            </a:r>
            <a:endParaRPr lang="en-GB" dirty="0"/>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dirty="0"/>
              <a:t>  </a:t>
            </a:r>
            <a:endParaRPr lang="en-GB" dirty="0"/>
          </a:p>
        </p:txBody>
      </p:sp>
    </p:spTree>
    <p:custDataLst>
      <p:tags r:id="rId1"/>
    </p:custDataLst>
    <p:extLst>
      <p:ext uri="{BB962C8B-B14F-4D97-AF65-F5344CB8AC3E}">
        <p14:creationId xmlns:p14="http://schemas.microsoft.com/office/powerpoint/2010/main" val="1446318755"/>
      </p:ext>
    </p:extLst>
  </p:cSld>
  <p:clrMapOvr>
    <a:overrideClrMapping bg1="dk1" tx1="lt1" bg2="dk2" tx2="lt2" accent1="accent1" accent2="accent2" accent3="accent3" accent4="accent4" accent5="accent5" accent6="accent6" hlink="hlink" folHlink="folHlink"/>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15197815"/>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997941278"/>
      </p:ext>
    </p:extLst>
  </p:cSld>
  <p:clrMapOvr>
    <a:overrideClrMapping bg1="dk1" tx1="lt1" bg2="dk2" tx2="lt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34865" cy="356930"/>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714483842"/>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3"/>
          </a:solidFill>
        </p:spPr>
        <p:txBody>
          <a:bodyPr wrap="square" lIns="1260000" anchor="ctr">
            <a:noAutofit/>
          </a:bodyP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866792747"/>
      </p:ext>
    </p:extLst>
  </p:cSld>
  <p:clrMapOvr>
    <a:overrideClrMapping bg1="lt1" tx1="dk1" bg2="lt2" tx2="dk2" accent1="accent1" accent2="accent2" accent3="accent3" accent4="accent4" accent5="accent5" accent6="accent6" hlink="hlink" folHlink="folHlink"/>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3"/>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884090389"/>
      </p:ext>
    </p:extLst>
  </p:cSld>
  <p:clrMapOvr>
    <a:overrideClrMapping bg1="lt1" tx1="dk1" bg2="lt2" tx2="dk2" accent1="accent1" accent2="accent2" accent3="accent3" accent4="accent4" accent5="accent5" accent6="accent6" hlink="hlink" folHlink="folHlink"/>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3"/>
          </a:solidFill>
        </p:spPr>
        <p:txBody>
          <a:bodyPr wrap="square" lIns="1260000" anchor="ctr">
            <a:noAutofit/>
          </a:bodyP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998900471"/>
      </p:ext>
    </p:extLst>
  </p:cSld>
  <p:clrMapOvr>
    <a:overrideClrMapping bg1="lt1" tx1="dk1" bg2="lt2" tx2="dk2" accent1="accent1" accent2="accent2" accent3="accent3" accent4="accent4" accent5="accent5" accent6="accent6" hlink="hlink" folHlink="folHlink"/>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3"/>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614636798"/>
      </p:ext>
    </p:extLst>
  </p:cSld>
  <p:clrMapOvr>
    <a:overrideClrMapping bg1="lt1" tx1="dk1" bg2="lt2" tx2="dk2" accent1="accent1" accent2="accent2" accent3="accent3" accent4="accent4" accent5="accent5" accent6="accent6" hlink="hlink" folHlink="folHlink"/>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1659637000"/>
      </p:ext>
    </p:extLst>
  </p:cSld>
  <p:clrMapOvr>
    <a:overrideClrMapping bg1="lt1" tx1="dk1" bg2="lt2" tx2="dk2" accent1="accent1" accent2="accent2" accent3="accent3" accent4="accent4" accent5="accent5" accent6="accent6" hlink="hlink" folHlink="folHlink"/>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664511191"/>
      </p:ext>
    </p:extLst>
  </p:cSld>
  <p:clrMapOvr>
    <a:overrideClrMapping bg1="dk1" tx1="lt1" bg2="dk2" tx2="lt2" accent1="accent1" accent2="accent2" accent3="accent3" accent4="accent4" accent5="accent5" accent6="accent6" hlink="hlink" folHlink="folHlink"/>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115086913"/>
      </p:ext>
    </p:extLst>
  </p:cSld>
  <p:clrMapOvr>
    <a:overrideClrMapping bg1="lt1" tx1="dk1" bg2="lt2" tx2="dk2" accent1="accent1" accent2="accent2" accent3="accent3" accent4="accent4" accent5="accent5" accent6="accent6" hlink="hlink" folHlink="folHlink"/>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3"/>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4139619841"/>
      </p:ext>
    </p:extLst>
  </p:cSld>
  <p:clrMapOvr>
    <a:overrideClrMapping bg1="dk1" tx1="lt1" bg2="dk2" tx2="lt2" accent1="accent1" accent2="accent2" accent3="accent3" accent4="accent4" accent5="accent5" accent6="accent6" hlink="hlink" folHlink="folHlink"/>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EEA5B55A-F056-77FE-860F-CD35DAC313EE}"/>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302574639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ADB5ABCE-32D3-4D7C-4032-83590C3BAA96}"/>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367027644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5192CCE1-FFBF-26E0-1D03-CDAABD92F812}"/>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7DFA02C8-562C-86B6-29DF-9A4D2A6A04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DC6396F2-A3EB-833C-9C74-606B06E0DF4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2D0BC600-DA5F-5070-790A-797725BC66C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7" name="TextBox 16">
              <a:extLst>
                <a:ext uri="{FF2B5EF4-FFF2-40B4-BE49-F238E27FC236}">
                  <a16:creationId xmlns:a16="http://schemas.microsoft.com/office/drawing/2014/main" id="{3385EA4D-CD0C-C636-D9B0-E5772986DC0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776201815"/>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FFCF4B08-D8E3-3D4F-78E1-3003B5910B9F}"/>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29679273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377628048"/>
      </p:ext>
    </p:extLst>
  </p:cSld>
  <p:clrMapOvr>
    <a:overrideClrMapping bg1="lt1" tx1="dk1" bg2="lt2" tx2="dk2" accent1="accent1" accent2="accent2" accent3="accent3" accent4="accent4" accent5="accent5" accent6="accent6" hlink="hlink" folHlink="folHlink"/>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4"/>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590285582"/>
      </p:ext>
    </p:extLst>
  </p:cSld>
  <p:clrMapOvr>
    <a:overrideClrMapping bg1="lt1" tx1="dk1" bg2="lt2" tx2="dk2" accent1="accent1" accent2="accent2" accent3="accent3" accent4="accent4" accent5="accent5" accent6="accent6" hlink="hlink" folHlink="folHlink"/>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1090889751"/>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0" name="Group 9">
            <a:extLst>
              <a:ext uri="{FF2B5EF4-FFF2-40B4-BE49-F238E27FC236}">
                <a16:creationId xmlns:a16="http://schemas.microsoft.com/office/drawing/2014/main" id="{BC34D64F-39FB-8253-59F3-52A6B0CAF7B8}"/>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803AB2DE-C646-1F51-5EF9-E5CDF0B38C14}"/>
                </a:ext>
              </a:extLst>
            </p:cNvPr>
            <p:cNvSpPr/>
            <p:nvPr userDrawn="1"/>
          </p:nvSpPr>
          <p:spPr>
            <a:xfrm rot="10800000">
              <a:off x="8966200" y="0"/>
              <a:ext cx="3225800" cy="558800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7" name="Picture 16" descr="A black and purple triangle&#10;&#10;Description automatically generated">
              <a:extLst>
                <a:ext uri="{FF2B5EF4-FFF2-40B4-BE49-F238E27FC236}">
                  <a16:creationId xmlns:a16="http://schemas.microsoft.com/office/drawing/2014/main" id="{64510EE8-9FA2-9237-3A47-6FB922F07F3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108757792"/>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0" name="Group 9">
            <a:extLst>
              <a:ext uri="{FF2B5EF4-FFF2-40B4-BE49-F238E27FC236}">
                <a16:creationId xmlns:a16="http://schemas.microsoft.com/office/drawing/2014/main" id="{B929A55E-0516-AA22-5CAE-B3B32D9995FE}"/>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61088543-7380-3DC5-E61F-CF4564B00135}"/>
                </a:ext>
              </a:extLst>
            </p:cNvPr>
            <p:cNvSpPr/>
            <p:nvPr userDrawn="1"/>
          </p:nvSpPr>
          <p:spPr>
            <a:xfrm rot="10800000">
              <a:off x="8966200" y="0"/>
              <a:ext cx="3225800" cy="558800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21" name="Picture 20" descr="A black and purple triangle&#10;&#10;Description automatically generated">
              <a:extLst>
                <a:ext uri="{FF2B5EF4-FFF2-40B4-BE49-F238E27FC236}">
                  <a16:creationId xmlns:a16="http://schemas.microsoft.com/office/drawing/2014/main" id="{86C40597-2EAD-F31C-C9DF-9762F32C8388}"/>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401891109"/>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67563"/>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88908852"/>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495773779"/>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041656183"/>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67563"/>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6755518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1"/>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99362915"/>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4"/>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4"/>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4"/>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4"/>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4"/>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4"/>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4" name="Group 13">
            <a:extLst>
              <a:ext uri="{FF2B5EF4-FFF2-40B4-BE49-F238E27FC236}">
                <a16:creationId xmlns:a16="http://schemas.microsoft.com/office/drawing/2014/main" id="{5F7A086D-BA2D-3387-1F71-EC1954DCE146}"/>
              </a:ext>
            </a:extLst>
          </p:cNvPr>
          <p:cNvGrpSpPr/>
          <p:nvPr userDrawn="1"/>
        </p:nvGrpSpPr>
        <p:grpSpPr>
          <a:xfrm>
            <a:off x="-3626001" y="0"/>
            <a:ext cx="3513653" cy="4531360"/>
            <a:chOff x="-3626001" y="0"/>
            <a:chExt cx="3513653" cy="4531360"/>
          </a:xfrm>
        </p:grpSpPr>
        <p:sp>
          <p:nvSpPr>
            <p:cNvPr id="15" name="Rectangle 14">
              <a:extLst>
                <a:ext uri="{FF2B5EF4-FFF2-40B4-BE49-F238E27FC236}">
                  <a16:creationId xmlns:a16="http://schemas.microsoft.com/office/drawing/2014/main" id="{6CA15479-1A5F-0895-AF7C-44754A5CE213}"/>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1379D7A3-EB98-64C5-042E-B6445B7DD82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AE7210DE-51A9-013C-BAE5-37BBA79DF863}"/>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2" name="TextBox 21">
              <a:extLst>
                <a:ext uri="{FF2B5EF4-FFF2-40B4-BE49-F238E27FC236}">
                  <a16:creationId xmlns:a16="http://schemas.microsoft.com/office/drawing/2014/main" id="{17C2960B-004B-DEC9-BE9E-82C6AC0E271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507901668"/>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 </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4"/>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88788315"/>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4"/>
          </a:solidFill>
        </p:spPr>
        <p:txBody>
          <a:bodyPr wrap="square">
            <a:noAutofit/>
          </a:bodyPr>
          <a:lstStyle>
            <a:lvl1pPr>
              <a:defRPr/>
            </a:lvl1pPr>
          </a:lstStyle>
          <a:p>
            <a:pPr lvl="0"/>
            <a:r>
              <a:rPr lang="en-US" dirty="0"/>
              <a:t>  </a:t>
            </a:r>
            <a:endParaRPr lang="en-GB" dirty="0"/>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dirty="0"/>
              <a:t>  </a:t>
            </a:r>
            <a:endParaRPr lang="en-GB" dirty="0"/>
          </a:p>
        </p:txBody>
      </p:sp>
    </p:spTree>
    <p:custDataLst>
      <p:tags r:id="rId1"/>
    </p:custDataLst>
    <p:extLst>
      <p:ext uri="{BB962C8B-B14F-4D97-AF65-F5344CB8AC3E}">
        <p14:creationId xmlns:p14="http://schemas.microsoft.com/office/powerpoint/2010/main" val="2745054692"/>
      </p:ext>
    </p:extLst>
  </p:cSld>
  <p:clrMapOvr>
    <a:overrideClrMapping bg1="dk1" tx1="lt1" bg2="dk2" tx2="lt2" accent1="accent1" accent2="accent2" accent3="accent3" accent4="accent4" accent5="accent5" accent6="accent6" hlink="hlink" folHlink="folHlink"/>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163197152"/>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54847355"/>
      </p:ext>
    </p:extLst>
  </p:cSld>
  <p:clrMapOvr>
    <a:overrideClrMapping bg1="lt1" tx1="dk1" bg2="lt2" tx2="dk2" accent1="accent1" accent2="accent2" accent3="accent3" accent4="accent4" accent5="accent5" accent6="accent6" hlink="hlink" folHlink="folHlink"/>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4"/>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710831495"/>
      </p:ext>
    </p:extLst>
  </p:cSld>
  <p:clrMapOvr>
    <a:overrideClrMapping bg1="lt1" tx1="dk1" bg2="lt2" tx2="dk2" accent1="accent1" accent2="accent2" accent3="accent3" accent4="accent4" accent5="accent5" accent6="accent6" hlink="hlink" folHlink="folHlink"/>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4"/>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371610648"/>
      </p:ext>
    </p:extLst>
  </p:cSld>
  <p:clrMapOvr>
    <a:overrideClrMapping bg1="lt1" tx1="dk1" bg2="lt2" tx2="dk2" accent1="accent1" accent2="accent2" accent3="accent3" accent4="accent4" accent5="accent5" accent6="accent6" hlink="hlink" folHlink="folHlink"/>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4"/>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222065829"/>
      </p:ext>
    </p:extLst>
  </p:cSld>
  <p:clrMapOvr>
    <a:overrideClrMapping bg1="lt1" tx1="dk1" bg2="lt2" tx2="dk2" accent1="accent1" accent2="accent2" accent3="accent3" accent4="accent4" accent5="accent5" accent6="accent6" hlink="hlink" folHlink="folHlink"/>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4"/>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1546425544"/>
      </p:ext>
    </p:extLst>
  </p:cSld>
  <p:clrMapOvr>
    <a:overrideClrMapping bg1="lt1" tx1="dk1" bg2="lt2" tx2="dk2" accent1="accent1" accent2="accent2" accent3="accent3" accent4="accent4" accent5="accent5" accent6="accent6" hlink="hlink" folHlink="folHlink"/>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3644392519"/>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1"/>
          </a:solidFill>
        </p:spPr>
        <p:txBody>
          <a:bodyPr wrap="square">
            <a:noAutofit/>
          </a:bodyPr>
          <a:lstStyle>
            <a:lvl1pPr>
              <a:defRPr/>
            </a:lvl1pPr>
          </a:lstStyle>
          <a:p>
            <a:pPr lvl="0"/>
            <a:r>
              <a:rPr lang="en-US" dirty="0"/>
              <a:t>  </a:t>
            </a:r>
            <a:endParaRPr lang="en-GB" dirty="0"/>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dirty="0"/>
              <a:t>  </a:t>
            </a:r>
            <a:endParaRPr lang="en-GB" dirty="0"/>
          </a:p>
        </p:txBody>
      </p:sp>
    </p:spTree>
    <p:custDataLst>
      <p:tags r:id="rId1"/>
    </p:custDataLst>
    <p:extLst>
      <p:ext uri="{BB962C8B-B14F-4D97-AF65-F5344CB8AC3E}">
        <p14:creationId xmlns:p14="http://schemas.microsoft.com/office/powerpoint/2010/main" val="4115258563"/>
      </p:ext>
    </p:extLst>
  </p:cSld>
  <p:clrMapOvr>
    <a:overrideClrMapping bg1="dk1" tx1="lt1" bg2="dk2" tx2="lt2" accent1="accent1" accent2="accent2" accent3="accent3" accent4="accent4" accent5="accent5" accent6="accent6" hlink="hlink" folHlink="folHlink"/>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98462319"/>
      </p:ext>
    </p:extLst>
  </p:cSld>
  <p:clrMapOvr>
    <a:overrideClrMapping bg1="lt1" tx1="dk1" bg2="lt2" tx2="dk2" accent1="accent1" accent2="accent2" accent3="accent3" accent4="accent4" accent5="accent5" accent6="accent6" hlink="hlink" folHlink="folHlink"/>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2420656140"/>
      </p:ext>
    </p:extLst>
  </p:cSld>
  <p:clrMapOvr>
    <a:overrideClrMapping bg1="lt1" tx1="dk1" bg2="lt2" tx2="dk2" accent1="accent1" accent2="accent2" accent3="accent3" accent4="accent4" accent5="accent5" accent6="accent6" hlink="hlink" folHlink="folHlink"/>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4"/>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444440345"/>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4866332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Graphic 4">
            <a:extLst>
              <a:ext uri="{FF2B5EF4-FFF2-40B4-BE49-F238E27FC236}">
                <a16:creationId xmlns:a16="http://schemas.microsoft.com/office/drawing/2014/main" id="{00BADAD2-4955-F862-7697-6FA1B97A8797}"/>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2934357154"/>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102227147"/>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767600455"/>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sp>
        <p:nvSpPr>
          <p:cNvPr id="3" name="Picture Placeholder 8">
            <a:extLst>
              <a:ext uri="{FF2B5EF4-FFF2-40B4-BE49-F238E27FC236}">
                <a16:creationId xmlns:a16="http://schemas.microsoft.com/office/drawing/2014/main" id="{66194745-32A6-0FAE-1D3F-AAE591D1935B}"/>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2352477264"/>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3041276008"/>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2373350170"/>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3789400502"/>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2"/>
                </a:solidFill>
              </a:defRPr>
            </a:lvl1pPr>
          </a:lstStyle>
          <a:p>
            <a:r>
              <a:rPr lang="en-US" dirty="0"/>
              <a:t>add thank you</a:t>
            </a:r>
            <a:endParaRPr lang="en-GB" dirty="0"/>
          </a:p>
        </p:txBody>
      </p:sp>
      <p:grpSp>
        <p:nvGrpSpPr>
          <p:cNvPr id="15" name="Group 14">
            <a:extLst>
              <a:ext uri="{FF2B5EF4-FFF2-40B4-BE49-F238E27FC236}">
                <a16:creationId xmlns:a16="http://schemas.microsoft.com/office/drawing/2014/main" id="{C5BA9899-B3B2-89A7-B0CC-C6DD65955AA0}"/>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DDF9B6DF-B52E-E903-F6AA-34865ABE16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46E5D286-2706-F6B5-4001-49379724296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EE11BB22-F118-EF82-3F90-DD31320C116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84D98133-B13B-E05F-D3F0-FA2AAB0886C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3" name="Picture 2" descr="A black and purple triangle&#10;&#10;Description automatically generated">
            <a:extLst>
              <a:ext uri="{FF2B5EF4-FFF2-40B4-BE49-F238E27FC236}">
                <a16:creationId xmlns:a16="http://schemas.microsoft.com/office/drawing/2014/main" id="{520860AF-8ECB-AA14-447F-288467AAEDD4}"/>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0581955"/>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532810430"/>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1"/>
        </a:soli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8D049F0-FEA5-6940-DE3B-5028FD0F9BF7}"/>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CA9F6967-EFFC-3DC5-6419-FF7DBC0EFD2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78255190-89B6-8718-B410-E7B0A754479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EBA3EB97-BAC7-EFB0-E17A-193559850B4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336B4693-2F73-3191-667E-6E59AB03C89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2812405316"/>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55A84D9F-0121-34AB-8997-C34013DC93D8}"/>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344800261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accent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E039F4A9-D8CA-40EE-7AAC-FCDDA72850AC}"/>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271876318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D0758348-F182-4750-124C-AA98CD81E576}"/>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155462398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208301941"/>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BCBC6BD3-A97E-6424-EBD7-5FB15FCE7033}"/>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40040374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2"/>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577950118"/>
      </p:ext>
    </p:extLst>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390129776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4" name="Group 13">
            <a:extLst>
              <a:ext uri="{FF2B5EF4-FFF2-40B4-BE49-F238E27FC236}">
                <a16:creationId xmlns:a16="http://schemas.microsoft.com/office/drawing/2014/main" id="{01F2BB5C-5546-4D1C-C205-D55ED6A0643B}"/>
              </a:ext>
            </a:extLst>
          </p:cNvPr>
          <p:cNvGrpSpPr/>
          <p:nvPr userDrawn="1"/>
        </p:nvGrpSpPr>
        <p:grpSpPr>
          <a:xfrm>
            <a:off x="8966200" y="0"/>
            <a:ext cx="3225800" cy="5588000"/>
            <a:chOff x="8966200" y="0"/>
            <a:chExt cx="3225800" cy="5588000"/>
          </a:xfrm>
        </p:grpSpPr>
        <p:sp>
          <p:nvSpPr>
            <p:cNvPr id="15" name="Right Triangle 14">
              <a:extLst>
                <a:ext uri="{FF2B5EF4-FFF2-40B4-BE49-F238E27FC236}">
                  <a16:creationId xmlns:a16="http://schemas.microsoft.com/office/drawing/2014/main" id="{18F36E84-4A38-613C-18F7-22FADC8FBE6B}"/>
                </a:ext>
              </a:extLst>
            </p:cNvPr>
            <p:cNvSpPr/>
            <p:nvPr userDrawn="1"/>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6" name="Picture 15" descr="A black and purple triangle&#10;&#10;Description automatically generated">
              <a:extLst>
                <a:ext uri="{FF2B5EF4-FFF2-40B4-BE49-F238E27FC236}">
                  <a16:creationId xmlns:a16="http://schemas.microsoft.com/office/drawing/2014/main" id="{3DF83B20-A248-43C2-B605-4829186D09FC}"/>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37376097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8" name="Group 17">
            <a:extLst>
              <a:ext uri="{FF2B5EF4-FFF2-40B4-BE49-F238E27FC236}">
                <a16:creationId xmlns:a16="http://schemas.microsoft.com/office/drawing/2014/main" id="{B8AA8F44-B006-5391-A3E1-18C6CECF36A1}"/>
              </a:ext>
            </a:extLst>
          </p:cNvPr>
          <p:cNvGrpSpPr/>
          <p:nvPr userDrawn="1"/>
        </p:nvGrpSpPr>
        <p:grpSpPr>
          <a:xfrm>
            <a:off x="8966200" y="0"/>
            <a:ext cx="3225800" cy="5588000"/>
            <a:chOff x="8966200" y="0"/>
            <a:chExt cx="3225800" cy="5588000"/>
          </a:xfrm>
        </p:grpSpPr>
        <p:sp>
          <p:nvSpPr>
            <p:cNvPr id="19" name="Right Triangle 18">
              <a:extLst>
                <a:ext uri="{FF2B5EF4-FFF2-40B4-BE49-F238E27FC236}">
                  <a16:creationId xmlns:a16="http://schemas.microsoft.com/office/drawing/2014/main" id="{CB94AC52-4964-D4D9-959F-72B5668CF896}"/>
                </a:ext>
              </a:extLst>
            </p:cNvPr>
            <p:cNvSpPr/>
            <p:nvPr userDrawn="1"/>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20" name="Picture 19" descr="A black and purple triangle&#10;&#10;Description automatically generated">
              <a:extLst>
                <a:ext uri="{FF2B5EF4-FFF2-40B4-BE49-F238E27FC236}">
                  <a16:creationId xmlns:a16="http://schemas.microsoft.com/office/drawing/2014/main" id="{0836C59B-AAFE-D7A4-02FE-F6A3EE920D4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129008994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45497" cy="356930"/>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56777955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4170368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8010045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67563"/>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5345017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3" name="Group 12">
            <a:extLst>
              <a:ext uri="{FF2B5EF4-FFF2-40B4-BE49-F238E27FC236}">
                <a16:creationId xmlns:a16="http://schemas.microsoft.com/office/drawing/2014/main" id="{14FD6AA1-5B65-4199-97DF-E2FFAAB77048}"/>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9E385304-1526-3B82-7D4A-5A8964E1C4B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1BB6F85B-ED4D-CEFA-F032-BE496D297AEE}"/>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42200E60-2E3C-45D6-C83C-23DD581280E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5B67B417-70CB-682A-5B31-9AE9653F34CD}"/>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70629756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2"/>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008592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310977870"/>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2"/>
          </a:solidFill>
        </p:spPr>
        <p:txBody>
          <a:bodyPr wrap="square">
            <a:noAutofit/>
          </a:bodyPr>
          <a:lstStyle>
            <a:lvl1pPr>
              <a:defRPr/>
            </a:lvl1pPr>
          </a:lstStyle>
          <a:p>
            <a:pPr lvl="0"/>
            <a:r>
              <a:rPr lang="en-US" dirty="0"/>
              <a:t>  </a:t>
            </a:r>
            <a:endParaRPr lang="en-GB" dirty="0"/>
          </a:p>
        </p:txBody>
      </p:sp>
      <p:pic>
        <p:nvPicPr>
          <p:cNvPr id="12" name="Picture 11" descr="A black and purple triangle&#10;&#10;Description automatically generated">
            <a:extLst>
              <a:ext uri="{FF2B5EF4-FFF2-40B4-BE49-F238E27FC236}">
                <a16:creationId xmlns:a16="http://schemas.microsoft.com/office/drawing/2014/main" id="{534DF519-E848-7AD3-580A-7CDD1837616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644371" y="426284"/>
            <a:ext cx="1223964" cy="814388"/>
          </a:xfrm>
          <a:prstGeom prst="rect">
            <a:avLst/>
          </a:prstGeom>
        </p:spPr>
      </p:pic>
    </p:spTree>
    <p:custDataLst>
      <p:tags r:id="rId1"/>
    </p:custDataLst>
    <p:extLst>
      <p:ext uri="{BB962C8B-B14F-4D97-AF65-F5344CB8AC3E}">
        <p14:creationId xmlns:p14="http://schemas.microsoft.com/office/powerpoint/2010/main" val="3832808394"/>
      </p:ext>
    </p:extLst>
  </p:cSld>
  <p:clrMapOvr>
    <a:overrideClrMapping bg1="dk1" tx1="lt1" bg2="dk2" tx2="lt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4847644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014036958"/>
      </p:ext>
    </p:extLst>
  </p:cSld>
  <p:clrMapOvr>
    <a:overrideClrMapping bg1="lt1" tx1="dk1" bg2="lt2" tx2="dk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2"/>
          </a:solidFill>
        </p:spPr>
        <p:txBody>
          <a:bodyPr wrap="square" lIns="1260000" anchor="ctr">
            <a:noAutofit/>
          </a:bodyP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185984736"/>
      </p:ext>
    </p:extLst>
  </p:cSld>
  <p:clrMapOvr>
    <a:overrideClrMapping bg1="lt1" tx1="dk1" bg2="lt2" tx2="dk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2"/>
          </a:solidFill>
        </p:spPr>
        <p:txBody>
          <a:bodyPr vert="horz" wrap="square" lIns="900000" tIns="45720" rIns="91440" bIns="45720" rtlCol="0" anchor="ctr">
            <a:noAutofit/>
          </a:bodyPr>
          <a:lstStyle>
            <a:lvl1pPr>
              <a:defRPr lang="en-GB" sz="1800" b="1" dirty="0">
                <a:solidFill>
                  <a:schemeClr val="accent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620013461"/>
      </p:ext>
    </p:extLst>
  </p:cSld>
  <p:clrMapOvr>
    <a:overrideClrMapping bg1="lt1" tx1="dk1" bg2="lt2" tx2="dk2" accent1="accent1" accent2="accent2" accent3="accent3" accent4="accent4" accent5="accent5" accent6="accent6" hlink="hlink" folHlink="folHlink"/>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2"/>
          </a:solidFill>
        </p:spPr>
        <p:txBody>
          <a:bodyPr wrap="square" lIns="1260000" anchor="ctr">
            <a:noAutofit/>
          </a:bodyP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1581015449"/>
      </p:ext>
    </p:extLst>
  </p:cSld>
  <p:clrMapOvr>
    <a:overrideClrMapping bg1="lt1" tx1="dk1" bg2="lt2" tx2="dk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2"/>
          </a:solidFill>
        </p:spPr>
        <p:txBody>
          <a:bodyPr vert="horz" wrap="square" lIns="900000" tIns="45720" rIns="91440" bIns="45720" rtlCol="0" anchor="ctr">
            <a:noAutofit/>
          </a:bodyPr>
          <a:lstStyle>
            <a:lvl1pPr>
              <a:defRPr lang="en-GB" sz="1800" b="1" dirty="0">
                <a:solidFill>
                  <a:schemeClr val="accent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3805212451"/>
      </p:ext>
    </p:extLst>
  </p:cSld>
  <p:clrMapOvr>
    <a:overrideClrMapping bg1="lt1" tx1="dk1" bg2="lt2" tx2="dk2" accent1="accent1" accent2="accent2" accent3="accent3" accent4="accent4" accent5="accent5" accent6="accent6" hlink="hlink" folHlink="folHlink"/>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2053697707"/>
      </p:ext>
    </p:extLst>
  </p:cSld>
  <p:clrMapOvr>
    <a:overrideClrMapping bg1="lt1" tx1="dk1" bg2="lt2" tx2="dk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913243173"/>
      </p:ext>
    </p:extLst>
  </p:cSld>
  <p:clrMapOvr>
    <a:overrideClrMapping bg1="lt1" tx1="dk1" bg2="lt2" tx2="dk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1867989094"/>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1"/>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pic>
        <p:nvPicPr>
          <p:cNvPr id="15" name="Graphic 14">
            <a:extLst>
              <a:ext uri="{FF2B5EF4-FFF2-40B4-BE49-F238E27FC236}">
                <a16:creationId xmlns:a16="http://schemas.microsoft.com/office/drawing/2014/main" id="{83E624FA-ADDA-3111-5843-8DB4151A82E9}"/>
              </a:ext>
            </a:extLst>
          </p:cNvPr>
          <p:cNvPicPr>
            <a:picLocks noChangeAspect="1"/>
          </p:cNvPicPr>
          <p:nvPr userDrawn="1"/>
        </p:nvPicPr>
        <p:blipFill>
          <a:blip r:embed="rId4">
            <a:lum bright="100000"/>
            <a:extLst>
              <a:ext uri="{96DAC541-7B7A-43D3-8B79-37D633B846F1}">
                <asvg:svgBlip xmlns:asvg="http://schemas.microsoft.com/office/drawing/2016/SVG/main" r:embed="rId5"/>
              </a:ext>
            </a:extLst>
          </a:blip>
          <a:stretch>
            <a:fillRect/>
          </a:stretch>
        </p:blipFill>
        <p:spPr>
          <a:xfrm>
            <a:off x="10566400" y="390842"/>
            <a:ext cx="1223964" cy="814389"/>
          </a:xfrm>
          <a:prstGeom prst="rect">
            <a:avLst/>
          </a:prstGeom>
        </p:spPr>
      </p:pic>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2"/>
                  </a:solidFill>
                  <a:latin typeface="+mn-lt"/>
                  <a:ea typeface="Inter Semi Bold" panose="02000703000000020004" pitchFamily="50" charset="0"/>
                  <a:cs typeface="Inter Semi Bold" panose="02000703000000020004" pitchFamily="50" charset="0"/>
                </a:rPr>
                <a:t>How to insert </a:t>
              </a:r>
              <a:br>
                <a:rPr lang="en-GB" sz="2400" dirty="0">
                  <a:solidFill>
                    <a:schemeClr val="tx2"/>
                  </a:solidFill>
                  <a:latin typeface="+mn-lt"/>
                  <a:ea typeface="Inter Semi Bold" panose="02000703000000020004" pitchFamily="50" charset="0"/>
                  <a:cs typeface="Inter Semi Bold" panose="02000703000000020004" pitchFamily="50" charset="0"/>
                </a:rPr>
              </a:br>
              <a:r>
                <a:rPr lang="en-GB" sz="2400" dirty="0">
                  <a:solidFill>
                    <a:schemeClr val="tx2"/>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3972151795"/>
      </p:ext>
    </p:extLst>
  </p:cSld>
  <p:clrMapOvr>
    <a:overrideClrMapping bg1="dk1" tx1="lt1" bg2="dk2" tx2="lt2" accent1="accent1" accent2="accent2" accent3="accent3" accent4="accent4" accent5="accent5" accent6="accent6" hlink="hlink" folHlink="folHlink"/>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2"/>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981986793"/>
      </p:ext>
    </p:extLst>
  </p:cSld>
  <p:clrMapOvr>
    <a:overrideClrMapping bg1="lt1" tx1="dk1" bg2="lt2" tx2="dk2" accent1="accent1" accent2="accent2" accent3="accent3" accent4="accent4" accent5="accent5" accent6="accent6" hlink="hlink" folHlink="folHlink"/>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512A8F45-77B9-F5D0-BB2C-FE2A970B6BC1}"/>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382835772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E1FDFD6-ECEC-B4B9-A7BC-C972F1406CB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0364" y="677920"/>
            <a:ext cx="1588784" cy="1057128"/>
          </a:xfrm>
          <a:prstGeom prst="rect">
            <a:avLst/>
          </a:prstGeom>
        </p:spPr>
      </p:pic>
      <p:sp>
        <p:nvSpPr>
          <p:cNvPr id="4" name="Picture Placeholder 8">
            <a:extLst>
              <a:ext uri="{FF2B5EF4-FFF2-40B4-BE49-F238E27FC236}">
                <a16:creationId xmlns:a16="http://schemas.microsoft.com/office/drawing/2014/main" id="{33B0431F-B431-0950-04D3-52DC1949312C}"/>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175489596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33871360-CA7B-3A94-1D37-1882152DCD2D}"/>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295308374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477029107"/>
      </p:ext>
    </p:extLst>
  </p:cSld>
  <p:clrMapOvr>
    <a:overrideClrMapping bg1="lt1" tx1="dk1" bg2="lt2" tx2="dk2" accent1="accent1" accent2="accent2" accent3="accent3" accent4="accent4" accent5="accent5" accent6="accent6" hlink="hlink" folHlink="folHlink"/>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6"/>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6" name="Picture 5" descr="A black and purple triangle&#10;&#10;Description automatically generated">
            <a:extLst>
              <a:ext uri="{FF2B5EF4-FFF2-40B4-BE49-F238E27FC236}">
                <a16:creationId xmlns:a16="http://schemas.microsoft.com/office/drawing/2014/main" id="{779329D7-AF7F-2B1A-2662-68ADF615AD98}"/>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476791360"/>
      </p:ext>
    </p:extLst>
  </p:cSld>
  <p:clrMapOvr>
    <a:overrideClrMapping bg1="lt1" tx1="dk1" bg2="lt2" tx2="dk2" accent1="accent1" accent2="accent2" accent3="accent3" accent4="accent4" accent5="accent5" accent6="accent6" hlink="hlink" folHlink="folHlink"/>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8" name="Picture 7" descr="A black and purple triangle&#10;&#10;Description automatically generated">
            <a:extLst>
              <a:ext uri="{FF2B5EF4-FFF2-40B4-BE49-F238E27FC236}">
                <a16:creationId xmlns:a16="http://schemas.microsoft.com/office/drawing/2014/main" id="{F3D50928-5D16-FF6A-AF6E-F5891ADCEC8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8652605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
        <p:nvSpPr>
          <p:cNvPr id="11" name="Right Triangle 10">
            <a:extLst>
              <a:ext uri="{FF2B5EF4-FFF2-40B4-BE49-F238E27FC236}">
                <a16:creationId xmlns:a16="http://schemas.microsoft.com/office/drawing/2014/main" id="{448C5033-6EB2-BF8E-6B91-12853985213A}"/>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4" name="Picture 13" descr="A black and purple triangle&#10;&#10;Description automatically generated">
            <a:extLst>
              <a:ext uri="{FF2B5EF4-FFF2-40B4-BE49-F238E27FC236}">
                <a16:creationId xmlns:a16="http://schemas.microsoft.com/office/drawing/2014/main" id="{DE6D62F9-4CA3-DB7F-839F-C2F7BB59323C}"/>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50207264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
        <p:nvSpPr>
          <p:cNvPr id="11" name="Right Triangle 10">
            <a:extLst>
              <a:ext uri="{FF2B5EF4-FFF2-40B4-BE49-F238E27FC236}">
                <a16:creationId xmlns:a16="http://schemas.microsoft.com/office/drawing/2014/main" id="{A0FE8A72-855C-4810-AF74-6DDCC81A194A}"/>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8" name="Picture 17" descr="A black and purple triangle&#10;&#10;Description automatically generated">
            <a:extLst>
              <a:ext uri="{FF2B5EF4-FFF2-40B4-BE49-F238E27FC236}">
                <a16:creationId xmlns:a16="http://schemas.microsoft.com/office/drawing/2014/main" id="{02686373-1102-B275-25AC-6FC32E341B37}"/>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38194618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50"/>
            <a:ext cx="4424232" cy="346298"/>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4711030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8628892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30207125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58646606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35665"/>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44741161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3" name="Group 12">
            <a:extLst>
              <a:ext uri="{FF2B5EF4-FFF2-40B4-BE49-F238E27FC236}">
                <a16:creationId xmlns:a16="http://schemas.microsoft.com/office/drawing/2014/main" id="{145B722F-9A3E-DA79-61FE-AAB93CC14404}"/>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7A99F97D-3F91-EADE-21B2-6FF4435B69C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3A5B2ED1-51F0-1B23-85C1-E25EBB550CE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1D06F239-1BA4-4E31-9A41-356203A6AD3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D7C207A0-935B-C8DD-9762-F6E3A4251CCF}"/>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32665552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 &gt; Right Click &gt; Send to Back</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6"/>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63102725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6"/>
          </a:solidFill>
        </p:spPr>
        <p:txBody>
          <a:bodyPr wrap="square">
            <a:noAutofit/>
          </a:bodyPr>
          <a:lstStyle>
            <a:lvl1pPr>
              <a:defRPr/>
            </a:lvl1pPr>
          </a:lstStyle>
          <a:p>
            <a:pPr lvl="0"/>
            <a:r>
              <a:rPr lang="en-US" dirty="0"/>
              <a:t>  </a:t>
            </a:r>
            <a:endParaRPr lang="en-GB" dirty="0"/>
          </a:p>
        </p:txBody>
      </p:sp>
      <p:pic>
        <p:nvPicPr>
          <p:cNvPr id="6" name="Picture 5" descr="A black and purple triangle&#10;&#10;Description automatically generated">
            <a:extLst>
              <a:ext uri="{FF2B5EF4-FFF2-40B4-BE49-F238E27FC236}">
                <a16:creationId xmlns:a16="http://schemas.microsoft.com/office/drawing/2014/main" id="{F094A313-A495-3F7A-8B34-C12E7A1371B8}"/>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718800" y="543242"/>
            <a:ext cx="1223964" cy="814388"/>
          </a:xfrm>
          <a:prstGeom prst="rect">
            <a:avLst/>
          </a:prstGeom>
        </p:spPr>
      </p:pic>
    </p:spTree>
    <p:custDataLst>
      <p:tags r:id="rId1"/>
    </p:custDataLst>
    <p:extLst>
      <p:ext uri="{BB962C8B-B14F-4D97-AF65-F5344CB8AC3E}">
        <p14:creationId xmlns:p14="http://schemas.microsoft.com/office/powerpoint/2010/main" val="3029483279"/>
      </p:ext>
    </p:extLst>
  </p:cSld>
  <p:clrMapOvr>
    <a:overrideClrMapping bg1="dk1" tx1="lt1" bg2="dk2" tx2="lt2" accent1="accent1" accent2="accent2" accent3="accent3" accent4="accent4" accent5="accent5" accent6="accent6" hlink="hlink" folHlink="folHlink"/>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26001878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54FA8906-BA4E-F42E-D9C0-EECAE4602F3A}"/>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47188001"/>
      </p:ext>
    </p:extLst>
  </p:cSld>
  <p:clrMapOvr>
    <a:overrideClrMapping bg1="lt1" tx1="dk1" bg2="lt2" tx2="dk2" accent1="accent1" accent2="accent2" accent3="accent3" accent4="accent4" accent5="accent5" accent6="accent6" hlink="hlink" folHlink="folHlink"/>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6"/>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589956368"/>
      </p:ext>
    </p:extLst>
  </p:cSld>
  <p:clrMapOvr>
    <a:overrideClrMapping bg1="lt1" tx1="dk1" bg2="lt2" tx2="dk2" accent1="accent1" accent2="accent2" accent3="accent3" accent4="accent4" accent5="accent5" accent6="accent6" hlink="hlink" folHlink="folHlink"/>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6"/>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962688651"/>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Tree>
    <p:custDataLst>
      <p:tags r:id="rId1"/>
    </p:custDataLst>
    <p:extLst>
      <p:ext uri="{BB962C8B-B14F-4D97-AF65-F5344CB8AC3E}">
        <p14:creationId xmlns:p14="http://schemas.microsoft.com/office/powerpoint/2010/main" val="204490817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6"/>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4067001284"/>
      </p:ext>
    </p:extLst>
  </p:cSld>
  <p:clrMapOvr>
    <a:overrideClrMapping bg1="lt1" tx1="dk1" bg2="lt2" tx2="dk2" accent1="accent1" accent2="accent2" accent3="accent3" accent4="accent4" accent5="accent5" accent6="accent6" hlink="hlink" folHlink="folHlink"/>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6"/>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2292336827"/>
      </p:ext>
    </p:extLst>
  </p:cSld>
  <p:clrMapOvr>
    <a:overrideClrMapping bg1="lt1" tx1="dk1" bg2="lt2" tx2="dk2" accent1="accent1" accent2="accent2" accent3="accent3" accent4="accent4" accent5="accent5" accent6="accent6" hlink="hlink" folHlink="folHlink"/>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4148392566"/>
      </p:ext>
    </p:extLst>
  </p:cSld>
  <p:clrMapOvr>
    <a:overrideClrMapping bg1="lt1" tx1="dk1" bg2="lt2" tx2="dk2" accent1="accent1" accent2="accent2" accent3="accent3" accent4="accent4" accent5="accent5" accent6="accent6" hlink="hlink" folHlink="folHlink"/>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18CBD6A1-DCAD-135A-0146-35DB2E4CCAF1}"/>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87870391"/>
      </p:ext>
    </p:extLst>
  </p:cSld>
  <p:clrMapOvr>
    <a:overrideClrMapping bg1="lt1" tx1="dk1" bg2="lt2" tx2="dk2" accent1="accent1" accent2="accent2" accent3="accent3" accent4="accent4" accent5="accent5" accent6="accent6" hlink="hlink" folHlink="folHlink"/>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864071041"/>
      </p:ext>
    </p:extLst>
  </p:cSld>
  <p:clrMapOvr>
    <a:overrideClrMapping bg1="lt1" tx1="dk1" bg2="lt2" tx2="dk2" accent1="accent1" accent2="accent2" accent3="accent3" accent4="accent4" accent5="accent5" accent6="accent6" hlink="hlink" folHlink="folHlink"/>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6"/>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67DC8EC8-07EB-27D4-C418-3BDBF3428C45}"/>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Tree>
    <p:custDataLst>
      <p:tags r:id="rId1"/>
    </p:custDataLst>
    <p:extLst>
      <p:ext uri="{BB962C8B-B14F-4D97-AF65-F5344CB8AC3E}">
        <p14:creationId xmlns:p14="http://schemas.microsoft.com/office/powerpoint/2010/main" val="939210252"/>
      </p:ext>
    </p:extLst>
  </p:cSld>
  <p:clrMapOvr>
    <a:overrideClrMapping bg1="lt1" tx1="dk1" bg2="lt2" tx2="dk2" accent1="accent1" accent2="accent2" accent3="accent3" accent4="accent4" accent5="accent5" accent6="accent6" hlink="hlink" folHlink="folHlink"/>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C96D1B8D-880F-0224-C11A-A32E0444EB40}"/>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18029900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FDED245D-130D-6B8C-CFF9-549B8476E5BD}"/>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188049935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F837BD50-2EEA-E5CC-6BFE-F8C21426AAEB}"/>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309604044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83451757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Tree>
    <p:custDataLst>
      <p:tags r:id="rId1"/>
    </p:custDataLst>
    <p:extLst>
      <p:ext uri="{BB962C8B-B14F-4D97-AF65-F5344CB8AC3E}">
        <p14:creationId xmlns:p14="http://schemas.microsoft.com/office/powerpoint/2010/main" val="220739203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5"/>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675587631"/>
      </p:ext>
    </p:extLst>
  </p:cSld>
  <p:clrMapOvr>
    <a:overrideClrMapping bg1="lt1" tx1="dk1" bg2="lt2" tx2="dk2" accent1="accent1" accent2="accent2" accent3="accent3" accent4="accent4" accent5="accent5" accent6="accent6" hlink="hlink" folHlink="folHlink"/>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50291125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4" name="Group 13">
            <a:extLst>
              <a:ext uri="{FF2B5EF4-FFF2-40B4-BE49-F238E27FC236}">
                <a16:creationId xmlns:a16="http://schemas.microsoft.com/office/drawing/2014/main" id="{69ED4337-6F2C-651D-D973-C5C1EA941E6A}"/>
              </a:ext>
            </a:extLst>
          </p:cNvPr>
          <p:cNvGrpSpPr/>
          <p:nvPr userDrawn="1"/>
        </p:nvGrpSpPr>
        <p:grpSpPr>
          <a:xfrm>
            <a:off x="8966200" y="0"/>
            <a:ext cx="3225800" cy="5588000"/>
            <a:chOff x="8966200" y="0"/>
            <a:chExt cx="3225800" cy="5588000"/>
          </a:xfrm>
        </p:grpSpPr>
        <p:sp>
          <p:nvSpPr>
            <p:cNvPr id="15" name="Right Triangle 14">
              <a:extLst>
                <a:ext uri="{FF2B5EF4-FFF2-40B4-BE49-F238E27FC236}">
                  <a16:creationId xmlns:a16="http://schemas.microsoft.com/office/drawing/2014/main" id="{16A8F1D9-A544-47C8-0A2C-C80F74A46B49}"/>
                </a:ext>
              </a:extLst>
            </p:cNvPr>
            <p:cNvSpPr/>
            <p:nvPr userDrawn="1"/>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6" name="Picture 15" descr="A black and purple triangle&#10;&#10;Description automatically generated">
              <a:extLst>
                <a:ext uri="{FF2B5EF4-FFF2-40B4-BE49-F238E27FC236}">
                  <a16:creationId xmlns:a16="http://schemas.microsoft.com/office/drawing/2014/main" id="{D3530EFC-44B7-2610-7232-860BA72EAA5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94787378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8" name="Group 17">
            <a:extLst>
              <a:ext uri="{FF2B5EF4-FFF2-40B4-BE49-F238E27FC236}">
                <a16:creationId xmlns:a16="http://schemas.microsoft.com/office/drawing/2014/main" id="{8A1ADF51-ED23-7D9A-18A1-D7BA4F0F1C63}"/>
              </a:ext>
            </a:extLst>
          </p:cNvPr>
          <p:cNvGrpSpPr/>
          <p:nvPr userDrawn="1"/>
        </p:nvGrpSpPr>
        <p:grpSpPr>
          <a:xfrm>
            <a:off x="8966200" y="0"/>
            <a:ext cx="3225800" cy="5588000"/>
            <a:chOff x="8966200" y="0"/>
            <a:chExt cx="3225800" cy="5588000"/>
          </a:xfrm>
        </p:grpSpPr>
        <p:sp>
          <p:nvSpPr>
            <p:cNvPr id="19" name="Right Triangle 18">
              <a:extLst>
                <a:ext uri="{FF2B5EF4-FFF2-40B4-BE49-F238E27FC236}">
                  <a16:creationId xmlns:a16="http://schemas.microsoft.com/office/drawing/2014/main" id="{B980D404-E9D4-FACF-7F32-045EE60D1582}"/>
                </a:ext>
              </a:extLst>
            </p:cNvPr>
            <p:cNvSpPr/>
            <p:nvPr userDrawn="1"/>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20" name="Picture 19" descr="A black and purple triangle&#10;&#10;Description automatically generated">
              <a:extLst>
                <a:ext uri="{FF2B5EF4-FFF2-40B4-BE49-F238E27FC236}">
                  <a16:creationId xmlns:a16="http://schemas.microsoft.com/office/drawing/2014/main" id="{BF000745-DFD9-BA7A-0371-79CE308CC65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46780515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49"/>
            <a:ext cx="4413599" cy="356930"/>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0525882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47449144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62719677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13599" cy="346298"/>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63740478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5"/>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5"/>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5"/>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3" name="Group 12">
            <a:extLst>
              <a:ext uri="{FF2B5EF4-FFF2-40B4-BE49-F238E27FC236}">
                <a16:creationId xmlns:a16="http://schemas.microsoft.com/office/drawing/2014/main" id="{FF385467-AA31-8D0A-486A-97D6EC9359F3}"/>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4865D3FD-14AC-075C-24AC-1141E722266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BE5755B2-1293-8BF8-4569-0131D0FBE4D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5F8A1459-E057-E1AE-E1F8-D801F8C280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C2DEFB2C-1BD9-56E2-B91B-757ED6687B3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96035551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5"/>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495972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49"/>
            <a:ext cx="4434865" cy="367563"/>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99386852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5"/>
          </a:solidFill>
        </p:spPr>
        <p:txBody>
          <a:bodyPr wrap="square">
            <a:noAutofit/>
          </a:bodyPr>
          <a:lstStyle>
            <a:lvl1pPr>
              <a:defRPr/>
            </a:lvl1pPr>
          </a:lstStyle>
          <a:p>
            <a:pPr lvl="0"/>
            <a:r>
              <a:rPr lang="en-US" dirty="0"/>
              <a:t>  </a:t>
            </a:r>
            <a:endParaRPr lang="en-GB" dirty="0"/>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dirty="0"/>
              <a:t>  </a:t>
            </a:r>
            <a:endParaRPr lang="en-GB" dirty="0"/>
          </a:p>
        </p:txBody>
      </p:sp>
    </p:spTree>
    <p:custDataLst>
      <p:tags r:id="rId1"/>
    </p:custDataLst>
    <p:extLst>
      <p:ext uri="{BB962C8B-B14F-4D97-AF65-F5344CB8AC3E}">
        <p14:creationId xmlns:p14="http://schemas.microsoft.com/office/powerpoint/2010/main" val="1893083069"/>
      </p:ext>
    </p:extLst>
  </p:cSld>
  <p:clrMapOvr>
    <a:overrideClrMapping bg1="dk1" tx1="lt1" bg2="dk2" tx2="lt2" accent1="accent1" accent2="accent2" accent3="accent3" accent4="accent4" accent5="accent5" accent6="accent6" hlink="hlink" folHlink="folHlink"/>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73309296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404035172"/>
      </p:ext>
    </p:extLst>
  </p:cSld>
  <p:clrMapOvr>
    <a:overrideClrMapping bg1="lt1" tx1="dk1" bg2="lt2" tx2="dk2" accent1="accent1" accent2="accent2" accent3="accent3" accent4="accent4" accent5="accent5" accent6="accent6" hlink="hlink" folHlink="folHlink"/>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5"/>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005566840"/>
      </p:ext>
    </p:extLst>
  </p:cSld>
  <p:clrMapOvr>
    <a:overrideClrMapping bg1="lt1" tx1="dk1" bg2="lt2" tx2="dk2" accent1="accent1" accent2="accent2" accent3="accent3" accent4="accent4" accent5="accent5" accent6="accent6" hlink="hlink" folHlink="folHlink"/>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5"/>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213709408"/>
      </p:ext>
    </p:extLst>
  </p:cSld>
  <p:clrMapOvr>
    <a:overrideClrMapping bg1="lt1" tx1="dk1" bg2="lt2" tx2="dk2" accent1="accent1" accent2="accent2" accent3="accent3" accent4="accent4" accent5="accent5" accent6="accent6" hlink="hlink" folHlink="folHlink"/>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5"/>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1797413484"/>
      </p:ext>
    </p:extLst>
  </p:cSld>
  <p:clrMapOvr>
    <a:overrideClrMapping bg1="lt1" tx1="dk1" bg2="lt2" tx2="dk2" accent1="accent1" accent2="accent2" accent3="accent3" accent4="accent4" accent5="accent5" accent6="accent6" hlink="hlink" folHlink="folHlink"/>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5"/>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720057678"/>
      </p:ext>
    </p:extLst>
  </p:cSld>
  <p:clrMapOvr>
    <a:overrideClrMapping bg1="lt1" tx1="dk1" bg2="lt2" tx2="dk2" accent1="accent1" accent2="accent2" accent3="accent3" accent4="accent4" accent5="accent5" accent6="accent6" hlink="hlink" folHlink="folHlink"/>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802154219"/>
      </p:ext>
    </p:extLst>
  </p:cSld>
  <p:clrMapOvr>
    <a:overrideClrMapping bg1="lt1" tx1="dk1" bg2="lt2" tx2="dk2" accent1="accent1" accent2="accent2" accent3="accent3" accent4="accent4" accent5="accent5" accent6="accent6" hlink="hlink" folHlink="folHlink"/>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207636842"/>
      </p:ext>
    </p:extLst>
  </p:cSld>
  <p:clrMapOvr>
    <a:overrideClrMapping bg1="lt1" tx1="dk1" bg2="lt2" tx2="dk2" accent1="accent1" accent2="accent2" accent3="accent3" accent4="accent4" accent5="accent5" accent6="accent6" hlink="hlink" folHlink="folHlink"/>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2753321823"/>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18" Type="http://schemas.openxmlformats.org/officeDocument/2006/relationships/slideLayout" Target="../slideLayouts/slideLayout43.xml"/><Relationship Id="rId26" Type="http://schemas.openxmlformats.org/officeDocument/2006/relationships/theme" Target="../theme/theme2.xml"/><Relationship Id="rId3" Type="http://schemas.openxmlformats.org/officeDocument/2006/relationships/slideLayout" Target="../slideLayouts/slideLayout28.xml"/><Relationship Id="rId21" Type="http://schemas.openxmlformats.org/officeDocument/2006/relationships/slideLayout" Target="../slideLayouts/slideLayout46.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17" Type="http://schemas.openxmlformats.org/officeDocument/2006/relationships/slideLayout" Target="../slideLayouts/slideLayout42.xml"/><Relationship Id="rId25" Type="http://schemas.openxmlformats.org/officeDocument/2006/relationships/slideLayout" Target="../slideLayouts/slideLayout50.xml"/><Relationship Id="rId2" Type="http://schemas.openxmlformats.org/officeDocument/2006/relationships/slideLayout" Target="../slideLayouts/slideLayout27.xml"/><Relationship Id="rId16" Type="http://schemas.openxmlformats.org/officeDocument/2006/relationships/slideLayout" Target="../slideLayouts/slideLayout41.xml"/><Relationship Id="rId20" Type="http://schemas.openxmlformats.org/officeDocument/2006/relationships/slideLayout" Target="../slideLayouts/slideLayout45.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24" Type="http://schemas.openxmlformats.org/officeDocument/2006/relationships/slideLayout" Target="../slideLayouts/slideLayout49.xml"/><Relationship Id="rId5" Type="http://schemas.openxmlformats.org/officeDocument/2006/relationships/slideLayout" Target="../slideLayouts/slideLayout30.xml"/><Relationship Id="rId15" Type="http://schemas.openxmlformats.org/officeDocument/2006/relationships/slideLayout" Target="../slideLayouts/slideLayout40.xml"/><Relationship Id="rId23" Type="http://schemas.openxmlformats.org/officeDocument/2006/relationships/slideLayout" Target="../slideLayouts/slideLayout48.xml"/><Relationship Id="rId10" Type="http://schemas.openxmlformats.org/officeDocument/2006/relationships/slideLayout" Target="../slideLayouts/slideLayout35.xml"/><Relationship Id="rId19" Type="http://schemas.openxmlformats.org/officeDocument/2006/relationships/slideLayout" Target="../slideLayouts/slideLayout44.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slideLayout" Target="../slideLayouts/slideLayout39.xml"/><Relationship Id="rId22" Type="http://schemas.openxmlformats.org/officeDocument/2006/relationships/slideLayout" Target="../slideLayouts/slideLayout47.xml"/><Relationship Id="rId27" Type="http://schemas.openxmlformats.org/officeDocument/2006/relationships/tags" Target="../tags/tag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slideLayout" Target="../slideLayouts/slideLayout63.xml"/><Relationship Id="rId18" Type="http://schemas.openxmlformats.org/officeDocument/2006/relationships/slideLayout" Target="../slideLayouts/slideLayout68.xml"/><Relationship Id="rId26" Type="http://schemas.openxmlformats.org/officeDocument/2006/relationships/theme" Target="../theme/theme3.xml"/><Relationship Id="rId3" Type="http://schemas.openxmlformats.org/officeDocument/2006/relationships/slideLayout" Target="../slideLayouts/slideLayout53.xml"/><Relationship Id="rId21" Type="http://schemas.openxmlformats.org/officeDocument/2006/relationships/slideLayout" Target="../slideLayouts/slideLayout71.xml"/><Relationship Id="rId7" Type="http://schemas.openxmlformats.org/officeDocument/2006/relationships/slideLayout" Target="../slideLayouts/slideLayout57.xml"/><Relationship Id="rId12" Type="http://schemas.openxmlformats.org/officeDocument/2006/relationships/slideLayout" Target="../slideLayouts/slideLayout62.xml"/><Relationship Id="rId17" Type="http://schemas.openxmlformats.org/officeDocument/2006/relationships/slideLayout" Target="../slideLayouts/slideLayout67.xml"/><Relationship Id="rId25" Type="http://schemas.openxmlformats.org/officeDocument/2006/relationships/slideLayout" Target="../slideLayouts/slideLayout75.xml"/><Relationship Id="rId2" Type="http://schemas.openxmlformats.org/officeDocument/2006/relationships/slideLayout" Target="../slideLayouts/slideLayout52.xml"/><Relationship Id="rId16" Type="http://schemas.openxmlformats.org/officeDocument/2006/relationships/slideLayout" Target="../slideLayouts/slideLayout66.xml"/><Relationship Id="rId20" Type="http://schemas.openxmlformats.org/officeDocument/2006/relationships/slideLayout" Target="../slideLayouts/slideLayout70.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24" Type="http://schemas.openxmlformats.org/officeDocument/2006/relationships/slideLayout" Target="../slideLayouts/slideLayout74.xml"/><Relationship Id="rId5" Type="http://schemas.openxmlformats.org/officeDocument/2006/relationships/slideLayout" Target="../slideLayouts/slideLayout55.xml"/><Relationship Id="rId15" Type="http://schemas.openxmlformats.org/officeDocument/2006/relationships/slideLayout" Target="../slideLayouts/slideLayout65.xml"/><Relationship Id="rId23" Type="http://schemas.openxmlformats.org/officeDocument/2006/relationships/slideLayout" Target="../slideLayouts/slideLayout73.xml"/><Relationship Id="rId10" Type="http://schemas.openxmlformats.org/officeDocument/2006/relationships/slideLayout" Target="../slideLayouts/slideLayout60.xml"/><Relationship Id="rId19" Type="http://schemas.openxmlformats.org/officeDocument/2006/relationships/slideLayout" Target="../slideLayouts/slideLayout69.xml"/><Relationship Id="rId4" Type="http://schemas.openxmlformats.org/officeDocument/2006/relationships/slideLayout" Target="../slideLayouts/slideLayout54.xml"/><Relationship Id="rId9" Type="http://schemas.openxmlformats.org/officeDocument/2006/relationships/slideLayout" Target="../slideLayouts/slideLayout59.xml"/><Relationship Id="rId14" Type="http://schemas.openxmlformats.org/officeDocument/2006/relationships/slideLayout" Target="../slideLayouts/slideLayout64.xml"/><Relationship Id="rId22" Type="http://schemas.openxmlformats.org/officeDocument/2006/relationships/slideLayout" Target="../slideLayouts/slideLayout72.xml"/><Relationship Id="rId27" Type="http://schemas.openxmlformats.org/officeDocument/2006/relationships/tags" Target="../tags/tag5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3.xml"/><Relationship Id="rId13" Type="http://schemas.openxmlformats.org/officeDocument/2006/relationships/slideLayout" Target="../slideLayouts/slideLayout88.xml"/><Relationship Id="rId18" Type="http://schemas.openxmlformats.org/officeDocument/2006/relationships/slideLayout" Target="../slideLayouts/slideLayout93.xml"/><Relationship Id="rId26" Type="http://schemas.openxmlformats.org/officeDocument/2006/relationships/slideLayout" Target="../slideLayouts/slideLayout101.xml"/><Relationship Id="rId3" Type="http://schemas.openxmlformats.org/officeDocument/2006/relationships/slideLayout" Target="../slideLayouts/slideLayout78.xml"/><Relationship Id="rId21" Type="http://schemas.openxmlformats.org/officeDocument/2006/relationships/slideLayout" Target="../slideLayouts/slideLayout96.xml"/><Relationship Id="rId7" Type="http://schemas.openxmlformats.org/officeDocument/2006/relationships/slideLayout" Target="../slideLayouts/slideLayout82.xml"/><Relationship Id="rId12" Type="http://schemas.openxmlformats.org/officeDocument/2006/relationships/slideLayout" Target="../slideLayouts/slideLayout87.xml"/><Relationship Id="rId17" Type="http://schemas.openxmlformats.org/officeDocument/2006/relationships/slideLayout" Target="../slideLayouts/slideLayout92.xml"/><Relationship Id="rId25" Type="http://schemas.openxmlformats.org/officeDocument/2006/relationships/slideLayout" Target="../slideLayouts/slideLayout100.xml"/><Relationship Id="rId2" Type="http://schemas.openxmlformats.org/officeDocument/2006/relationships/slideLayout" Target="../slideLayouts/slideLayout77.xml"/><Relationship Id="rId16" Type="http://schemas.openxmlformats.org/officeDocument/2006/relationships/slideLayout" Target="../slideLayouts/slideLayout91.xml"/><Relationship Id="rId20" Type="http://schemas.openxmlformats.org/officeDocument/2006/relationships/slideLayout" Target="../slideLayouts/slideLayout95.xml"/><Relationship Id="rId29" Type="http://schemas.openxmlformats.org/officeDocument/2006/relationships/tags" Target="../tags/tag80.xml"/><Relationship Id="rId1" Type="http://schemas.openxmlformats.org/officeDocument/2006/relationships/slideLayout" Target="../slideLayouts/slideLayout76.xml"/><Relationship Id="rId6" Type="http://schemas.openxmlformats.org/officeDocument/2006/relationships/slideLayout" Target="../slideLayouts/slideLayout81.xml"/><Relationship Id="rId11" Type="http://schemas.openxmlformats.org/officeDocument/2006/relationships/slideLayout" Target="../slideLayouts/slideLayout86.xml"/><Relationship Id="rId24" Type="http://schemas.openxmlformats.org/officeDocument/2006/relationships/slideLayout" Target="../slideLayouts/slideLayout99.xml"/><Relationship Id="rId5" Type="http://schemas.openxmlformats.org/officeDocument/2006/relationships/slideLayout" Target="../slideLayouts/slideLayout80.xml"/><Relationship Id="rId15" Type="http://schemas.openxmlformats.org/officeDocument/2006/relationships/slideLayout" Target="../slideLayouts/slideLayout90.xml"/><Relationship Id="rId23" Type="http://schemas.openxmlformats.org/officeDocument/2006/relationships/slideLayout" Target="../slideLayouts/slideLayout98.xml"/><Relationship Id="rId28" Type="http://schemas.openxmlformats.org/officeDocument/2006/relationships/theme" Target="../theme/theme4.xml"/><Relationship Id="rId10" Type="http://schemas.openxmlformats.org/officeDocument/2006/relationships/slideLayout" Target="../slideLayouts/slideLayout85.xml"/><Relationship Id="rId19" Type="http://schemas.openxmlformats.org/officeDocument/2006/relationships/slideLayout" Target="../slideLayouts/slideLayout94.xml"/><Relationship Id="rId4" Type="http://schemas.openxmlformats.org/officeDocument/2006/relationships/slideLayout" Target="../slideLayouts/slideLayout79.xml"/><Relationship Id="rId9" Type="http://schemas.openxmlformats.org/officeDocument/2006/relationships/slideLayout" Target="../slideLayouts/slideLayout84.xml"/><Relationship Id="rId14" Type="http://schemas.openxmlformats.org/officeDocument/2006/relationships/slideLayout" Target="../slideLayouts/slideLayout89.xml"/><Relationship Id="rId22" Type="http://schemas.openxmlformats.org/officeDocument/2006/relationships/slideLayout" Target="../slideLayouts/slideLayout97.xml"/><Relationship Id="rId27" Type="http://schemas.openxmlformats.org/officeDocument/2006/relationships/slideLayout" Target="../slideLayouts/slideLayout10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0.xml"/><Relationship Id="rId13" Type="http://schemas.openxmlformats.org/officeDocument/2006/relationships/slideLayout" Target="../slideLayouts/slideLayout115.xml"/><Relationship Id="rId18" Type="http://schemas.openxmlformats.org/officeDocument/2006/relationships/slideLayout" Target="../slideLayouts/slideLayout120.xml"/><Relationship Id="rId26" Type="http://schemas.openxmlformats.org/officeDocument/2006/relationships/theme" Target="../theme/theme5.xml"/><Relationship Id="rId3" Type="http://schemas.openxmlformats.org/officeDocument/2006/relationships/slideLayout" Target="../slideLayouts/slideLayout105.xml"/><Relationship Id="rId21" Type="http://schemas.openxmlformats.org/officeDocument/2006/relationships/slideLayout" Target="../slideLayouts/slideLayout123.xml"/><Relationship Id="rId7" Type="http://schemas.openxmlformats.org/officeDocument/2006/relationships/slideLayout" Target="../slideLayouts/slideLayout109.xml"/><Relationship Id="rId12" Type="http://schemas.openxmlformats.org/officeDocument/2006/relationships/slideLayout" Target="../slideLayouts/slideLayout114.xml"/><Relationship Id="rId17" Type="http://schemas.openxmlformats.org/officeDocument/2006/relationships/slideLayout" Target="../slideLayouts/slideLayout119.xml"/><Relationship Id="rId25" Type="http://schemas.openxmlformats.org/officeDocument/2006/relationships/slideLayout" Target="../slideLayouts/slideLayout127.xml"/><Relationship Id="rId2" Type="http://schemas.openxmlformats.org/officeDocument/2006/relationships/slideLayout" Target="../slideLayouts/slideLayout104.xml"/><Relationship Id="rId16" Type="http://schemas.openxmlformats.org/officeDocument/2006/relationships/slideLayout" Target="../slideLayouts/slideLayout118.xml"/><Relationship Id="rId20" Type="http://schemas.openxmlformats.org/officeDocument/2006/relationships/slideLayout" Target="../slideLayouts/slideLayout122.xml"/><Relationship Id="rId1" Type="http://schemas.openxmlformats.org/officeDocument/2006/relationships/slideLayout" Target="../slideLayouts/slideLayout103.xml"/><Relationship Id="rId6" Type="http://schemas.openxmlformats.org/officeDocument/2006/relationships/slideLayout" Target="../slideLayouts/slideLayout108.xml"/><Relationship Id="rId11" Type="http://schemas.openxmlformats.org/officeDocument/2006/relationships/slideLayout" Target="../slideLayouts/slideLayout113.xml"/><Relationship Id="rId24" Type="http://schemas.openxmlformats.org/officeDocument/2006/relationships/slideLayout" Target="../slideLayouts/slideLayout126.xml"/><Relationship Id="rId5" Type="http://schemas.openxmlformats.org/officeDocument/2006/relationships/slideLayout" Target="../slideLayouts/slideLayout107.xml"/><Relationship Id="rId15" Type="http://schemas.openxmlformats.org/officeDocument/2006/relationships/slideLayout" Target="../slideLayouts/slideLayout117.xml"/><Relationship Id="rId23" Type="http://schemas.openxmlformats.org/officeDocument/2006/relationships/slideLayout" Target="../slideLayouts/slideLayout125.xml"/><Relationship Id="rId10" Type="http://schemas.openxmlformats.org/officeDocument/2006/relationships/slideLayout" Target="../slideLayouts/slideLayout112.xml"/><Relationship Id="rId19" Type="http://schemas.openxmlformats.org/officeDocument/2006/relationships/slideLayout" Target="../slideLayouts/slideLayout121.xml"/><Relationship Id="rId4" Type="http://schemas.openxmlformats.org/officeDocument/2006/relationships/slideLayout" Target="../slideLayouts/slideLayout106.xml"/><Relationship Id="rId9" Type="http://schemas.openxmlformats.org/officeDocument/2006/relationships/slideLayout" Target="../slideLayouts/slideLayout111.xml"/><Relationship Id="rId14" Type="http://schemas.openxmlformats.org/officeDocument/2006/relationships/slideLayout" Target="../slideLayouts/slideLayout116.xml"/><Relationship Id="rId22" Type="http://schemas.openxmlformats.org/officeDocument/2006/relationships/slideLayout" Target="../slideLayouts/slideLayout124.xml"/><Relationship Id="rId27" Type="http://schemas.openxmlformats.org/officeDocument/2006/relationships/tags" Target="../tags/tag10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35.xml"/><Relationship Id="rId13" Type="http://schemas.openxmlformats.org/officeDocument/2006/relationships/slideLayout" Target="../slideLayouts/slideLayout140.xml"/><Relationship Id="rId18" Type="http://schemas.openxmlformats.org/officeDocument/2006/relationships/slideLayout" Target="../slideLayouts/slideLayout145.xml"/><Relationship Id="rId26" Type="http://schemas.openxmlformats.org/officeDocument/2006/relationships/theme" Target="../theme/theme6.xml"/><Relationship Id="rId3" Type="http://schemas.openxmlformats.org/officeDocument/2006/relationships/slideLayout" Target="../slideLayouts/slideLayout130.xml"/><Relationship Id="rId21" Type="http://schemas.openxmlformats.org/officeDocument/2006/relationships/slideLayout" Target="../slideLayouts/slideLayout148.xml"/><Relationship Id="rId7" Type="http://schemas.openxmlformats.org/officeDocument/2006/relationships/slideLayout" Target="../slideLayouts/slideLayout134.xml"/><Relationship Id="rId12" Type="http://schemas.openxmlformats.org/officeDocument/2006/relationships/slideLayout" Target="../slideLayouts/slideLayout139.xml"/><Relationship Id="rId17" Type="http://schemas.openxmlformats.org/officeDocument/2006/relationships/slideLayout" Target="../slideLayouts/slideLayout144.xml"/><Relationship Id="rId25" Type="http://schemas.openxmlformats.org/officeDocument/2006/relationships/slideLayout" Target="../slideLayouts/slideLayout152.xml"/><Relationship Id="rId2" Type="http://schemas.openxmlformats.org/officeDocument/2006/relationships/slideLayout" Target="../slideLayouts/slideLayout129.xml"/><Relationship Id="rId16" Type="http://schemas.openxmlformats.org/officeDocument/2006/relationships/slideLayout" Target="../slideLayouts/slideLayout143.xml"/><Relationship Id="rId20" Type="http://schemas.openxmlformats.org/officeDocument/2006/relationships/slideLayout" Target="../slideLayouts/slideLayout147.xml"/><Relationship Id="rId1" Type="http://schemas.openxmlformats.org/officeDocument/2006/relationships/slideLayout" Target="../slideLayouts/slideLayout128.xml"/><Relationship Id="rId6" Type="http://schemas.openxmlformats.org/officeDocument/2006/relationships/slideLayout" Target="../slideLayouts/slideLayout133.xml"/><Relationship Id="rId11" Type="http://schemas.openxmlformats.org/officeDocument/2006/relationships/slideLayout" Target="../slideLayouts/slideLayout138.xml"/><Relationship Id="rId24" Type="http://schemas.openxmlformats.org/officeDocument/2006/relationships/slideLayout" Target="../slideLayouts/slideLayout151.xml"/><Relationship Id="rId5" Type="http://schemas.openxmlformats.org/officeDocument/2006/relationships/slideLayout" Target="../slideLayouts/slideLayout132.xml"/><Relationship Id="rId15" Type="http://schemas.openxmlformats.org/officeDocument/2006/relationships/slideLayout" Target="../slideLayouts/slideLayout142.xml"/><Relationship Id="rId23" Type="http://schemas.openxmlformats.org/officeDocument/2006/relationships/slideLayout" Target="../slideLayouts/slideLayout150.xml"/><Relationship Id="rId10" Type="http://schemas.openxmlformats.org/officeDocument/2006/relationships/slideLayout" Target="../slideLayouts/slideLayout137.xml"/><Relationship Id="rId19" Type="http://schemas.openxmlformats.org/officeDocument/2006/relationships/slideLayout" Target="../slideLayouts/slideLayout146.xml"/><Relationship Id="rId4" Type="http://schemas.openxmlformats.org/officeDocument/2006/relationships/slideLayout" Target="../slideLayouts/slideLayout131.xml"/><Relationship Id="rId9" Type="http://schemas.openxmlformats.org/officeDocument/2006/relationships/slideLayout" Target="../slideLayouts/slideLayout136.xml"/><Relationship Id="rId14" Type="http://schemas.openxmlformats.org/officeDocument/2006/relationships/slideLayout" Target="../slideLayouts/slideLayout141.xml"/><Relationship Id="rId22" Type="http://schemas.openxmlformats.org/officeDocument/2006/relationships/slideLayout" Target="../slideLayouts/slideLayout149.xml"/><Relationship Id="rId27" Type="http://schemas.openxmlformats.org/officeDocument/2006/relationships/tags" Target="../tags/tag1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2178602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6" r:id="rId4"/>
    <p:sldLayoutId id="2147483665" r:id="rId5"/>
    <p:sldLayoutId id="2147483654" r:id="rId6"/>
    <p:sldLayoutId id="2147483669" r:id="rId7"/>
    <p:sldLayoutId id="2147483663" r:id="rId8"/>
    <p:sldLayoutId id="2147483657" r:id="rId9"/>
    <p:sldLayoutId id="2147483655" r:id="rId10"/>
    <p:sldLayoutId id="2147483662" r:id="rId11"/>
    <p:sldLayoutId id="2147483659" r:id="rId12"/>
    <p:sldLayoutId id="2147483656" r:id="rId13"/>
    <p:sldLayoutId id="2147483668" r:id="rId14"/>
    <p:sldLayoutId id="2147483671" r:id="rId15"/>
    <p:sldLayoutId id="2147483780" r:id="rId16"/>
    <p:sldLayoutId id="2147483670" r:id="rId17"/>
    <p:sldLayoutId id="2147483760" r:id="rId18"/>
    <p:sldLayoutId id="2147483906" r:id="rId19"/>
    <p:sldLayoutId id="2147483761" r:id="rId20"/>
    <p:sldLayoutId id="2147483907" r:id="rId21"/>
    <p:sldLayoutId id="2147483667" r:id="rId22"/>
    <p:sldLayoutId id="2147483771" r:id="rId23"/>
    <p:sldLayoutId id="2147483770" r:id="rId24"/>
    <p:sldLayoutId id="2147483660"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3402449339"/>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 id="2147483793" r:id="rId12"/>
    <p:sldLayoutId id="2147483794" r:id="rId13"/>
    <p:sldLayoutId id="2147483795" r:id="rId14"/>
    <p:sldLayoutId id="2147483796" r:id="rId15"/>
    <p:sldLayoutId id="2147483798" r:id="rId16"/>
    <p:sldLayoutId id="2147483799" r:id="rId17"/>
    <p:sldLayoutId id="2147483800" r:id="rId18"/>
    <p:sldLayoutId id="2147483908" r:id="rId19"/>
    <p:sldLayoutId id="2147483801" r:id="rId20"/>
    <p:sldLayoutId id="2147483909" r:id="rId21"/>
    <p:sldLayoutId id="2147483802" r:id="rId22"/>
    <p:sldLayoutId id="2147483803" r:id="rId23"/>
    <p:sldLayoutId id="2147483804" r:id="rId24"/>
    <p:sldLayoutId id="2147483805"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1537537829"/>
      </p:ext>
    </p:extLst>
  </p:cSld>
  <p:clrMap bg1="lt1" tx1="dk1" bg2="lt2" tx2="dk2" accent1="accent1" accent2="accent2" accent3="accent3" accent4="accent4" accent5="accent5" accent6="accent6" hlink="hlink" folHlink="folHlink"/>
  <p:sldLayoutIdLst>
    <p:sldLayoutId id="2147483807" r:id="rId1"/>
    <p:sldLayoutId id="2147483808" r:id="rId2"/>
    <p:sldLayoutId id="2147483809" r:id="rId3"/>
    <p:sldLayoutId id="2147483810" r:id="rId4"/>
    <p:sldLayoutId id="2147483811" r:id="rId5"/>
    <p:sldLayoutId id="2147483812" r:id="rId6"/>
    <p:sldLayoutId id="2147483813" r:id="rId7"/>
    <p:sldLayoutId id="2147483814" r:id="rId8"/>
    <p:sldLayoutId id="2147483815" r:id="rId9"/>
    <p:sldLayoutId id="2147483816" r:id="rId10"/>
    <p:sldLayoutId id="2147483817" r:id="rId11"/>
    <p:sldLayoutId id="2147483818" r:id="rId12"/>
    <p:sldLayoutId id="2147483819" r:id="rId13"/>
    <p:sldLayoutId id="2147483820" r:id="rId14"/>
    <p:sldLayoutId id="2147483821" r:id="rId15"/>
    <p:sldLayoutId id="2147483823" r:id="rId16"/>
    <p:sldLayoutId id="2147483824" r:id="rId17"/>
    <p:sldLayoutId id="2147483825" r:id="rId18"/>
    <p:sldLayoutId id="2147483910" r:id="rId19"/>
    <p:sldLayoutId id="2147483826" r:id="rId20"/>
    <p:sldLayoutId id="2147483911" r:id="rId21"/>
    <p:sldLayoutId id="2147483827" r:id="rId22"/>
    <p:sldLayoutId id="2147483828" r:id="rId23"/>
    <p:sldLayoutId id="2147483829" r:id="rId24"/>
    <p:sldLayoutId id="2147483830"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9"/>
    </p:custDataLst>
    <p:extLst>
      <p:ext uri="{BB962C8B-B14F-4D97-AF65-F5344CB8AC3E}">
        <p14:creationId xmlns:p14="http://schemas.microsoft.com/office/powerpoint/2010/main" val="1901971054"/>
      </p:ext>
    </p:extLst>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 id="2147483843" r:id="rId12"/>
    <p:sldLayoutId id="2147483844" r:id="rId13"/>
    <p:sldLayoutId id="2147483845" r:id="rId14"/>
    <p:sldLayoutId id="2147483846" r:id="rId15"/>
    <p:sldLayoutId id="2147483848" r:id="rId16"/>
    <p:sldLayoutId id="2147483849" r:id="rId17"/>
    <p:sldLayoutId id="2147483850" r:id="rId18"/>
    <p:sldLayoutId id="2147483912" r:id="rId19"/>
    <p:sldLayoutId id="2147483851" r:id="rId20"/>
    <p:sldLayoutId id="2147483913" r:id="rId21"/>
    <p:sldLayoutId id="2147483852" r:id="rId22"/>
    <p:sldLayoutId id="2147483853" r:id="rId23"/>
    <p:sldLayoutId id="2147483854" r:id="rId24"/>
    <p:sldLayoutId id="2147483855" r:id="rId25"/>
    <p:sldLayoutId id="2147483918" r:id="rId26"/>
    <p:sldLayoutId id="2147483919" r:id="rId27"/>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2675682169"/>
      </p:ext>
    </p:extLst>
  </p:cSld>
  <p:clrMap bg1="lt1" tx1="dk1" bg2="lt2" tx2="dk2" accent1="accent1" accent2="accent2" accent3="accent3" accent4="accent4" accent5="accent5" accent6="accent6" hlink="hlink" folHlink="folHlink"/>
  <p:sldLayoutIdLst>
    <p:sldLayoutId id="2147483857" r:id="rId1"/>
    <p:sldLayoutId id="2147483858" r:id="rId2"/>
    <p:sldLayoutId id="2147483859" r:id="rId3"/>
    <p:sldLayoutId id="2147483860" r:id="rId4"/>
    <p:sldLayoutId id="2147483861" r:id="rId5"/>
    <p:sldLayoutId id="2147483862" r:id="rId6"/>
    <p:sldLayoutId id="2147483863" r:id="rId7"/>
    <p:sldLayoutId id="2147483864" r:id="rId8"/>
    <p:sldLayoutId id="2147483865" r:id="rId9"/>
    <p:sldLayoutId id="2147483866" r:id="rId10"/>
    <p:sldLayoutId id="2147483867" r:id="rId11"/>
    <p:sldLayoutId id="2147483868" r:id="rId12"/>
    <p:sldLayoutId id="2147483869" r:id="rId13"/>
    <p:sldLayoutId id="2147483870" r:id="rId14"/>
    <p:sldLayoutId id="2147483871" r:id="rId15"/>
    <p:sldLayoutId id="2147483873" r:id="rId16"/>
    <p:sldLayoutId id="2147483874" r:id="rId17"/>
    <p:sldLayoutId id="2147483875" r:id="rId18"/>
    <p:sldLayoutId id="2147483914" r:id="rId19"/>
    <p:sldLayoutId id="2147483876" r:id="rId20"/>
    <p:sldLayoutId id="2147483915" r:id="rId21"/>
    <p:sldLayoutId id="2147483877" r:id="rId22"/>
    <p:sldLayoutId id="2147483878" r:id="rId23"/>
    <p:sldLayoutId id="2147483879" r:id="rId24"/>
    <p:sldLayoutId id="2147483880"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3319380951"/>
      </p:ext>
    </p:extLst>
  </p:cSld>
  <p:clrMap bg1="lt1" tx1="dk1" bg2="lt2" tx2="dk2" accent1="accent1" accent2="accent2" accent3="accent3" accent4="accent4" accent5="accent5" accent6="accent6" hlink="hlink" folHlink="folHlink"/>
  <p:sldLayoutIdLst>
    <p:sldLayoutId id="2147483882" r:id="rId1"/>
    <p:sldLayoutId id="2147483883" r:id="rId2"/>
    <p:sldLayoutId id="2147483884" r:id="rId3"/>
    <p:sldLayoutId id="2147483885" r:id="rId4"/>
    <p:sldLayoutId id="2147483886" r:id="rId5"/>
    <p:sldLayoutId id="2147483887" r:id="rId6"/>
    <p:sldLayoutId id="2147483888" r:id="rId7"/>
    <p:sldLayoutId id="2147483889" r:id="rId8"/>
    <p:sldLayoutId id="2147483890" r:id="rId9"/>
    <p:sldLayoutId id="2147483891" r:id="rId10"/>
    <p:sldLayoutId id="2147483892" r:id="rId11"/>
    <p:sldLayoutId id="2147483893" r:id="rId12"/>
    <p:sldLayoutId id="2147483894" r:id="rId13"/>
    <p:sldLayoutId id="2147483895" r:id="rId14"/>
    <p:sldLayoutId id="2147483896" r:id="rId15"/>
    <p:sldLayoutId id="2147483898" r:id="rId16"/>
    <p:sldLayoutId id="2147483899" r:id="rId17"/>
    <p:sldLayoutId id="2147483900" r:id="rId18"/>
    <p:sldLayoutId id="2147483916" r:id="rId19"/>
    <p:sldLayoutId id="2147483901" r:id="rId20"/>
    <p:sldLayoutId id="2147483917" r:id="rId21"/>
    <p:sldLayoutId id="2147483902" r:id="rId22"/>
    <p:sldLayoutId id="2147483903" r:id="rId23"/>
    <p:sldLayoutId id="2147483904" r:id="rId24"/>
    <p:sldLayoutId id="2147483905"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4.xml"/><Relationship Id="rId1" Type="http://schemas.openxmlformats.org/officeDocument/2006/relationships/slideLayout" Target="../slideLayouts/slideLayout101.xml"/><Relationship Id="rId6" Type="http://schemas.openxmlformats.org/officeDocument/2006/relationships/image" Target="../media/image33.tiff"/><Relationship Id="rId5" Type="http://schemas.openxmlformats.org/officeDocument/2006/relationships/image" Target="../media/image32.jpg"/><Relationship Id="rId4" Type="http://schemas.openxmlformats.org/officeDocument/2006/relationships/image" Target="../media/image31.jpg"/></Relationships>
</file>

<file path=ppt/slides/_rels/slide1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02.xml"/><Relationship Id="rId4" Type="http://schemas.openxmlformats.org/officeDocument/2006/relationships/image" Target="../media/image36.png"/></Relationships>
</file>

<file path=ppt/slides/_rels/slide12.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102.xml"/></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88.xml"/><Relationship Id="rId6" Type="http://schemas.openxmlformats.org/officeDocument/2006/relationships/image" Target="../media/image13.jpg"/><Relationship Id="rId5" Type="http://schemas.openxmlformats.org/officeDocument/2006/relationships/image" Target="../media/image12.jpg"/><Relationship Id="rId4" Type="http://schemas.microsoft.com/office/2007/relationships/hdphoto" Target="../media/hdphoto2.wdp"/></Relationships>
</file>

<file path=ppt/slides/_rels/slide3.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83.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2.xml"/></Relationships>
</file>

<file path=ppt/slides/_rels/slide5.xml.rels><?xml version="1.0" encoding="UTF-8" standalone="yes"?>
<Relationships xmlns="http://schemas.openxmlformats.org/package/2006/relationships"><Relationship Id="rId3" Type="http://schemas.microsoft.com/office/2007/relationships/hdphoto" Target="../media/hdphoto4.wdp"/><Relationship Id="rId7" Type="http://schemas.openxmlformats.org/officeDocument/2006/relationships/image" Target="../media/image23.jpeg"/><Relationship Id="rId2" Type="http://schemas.openxmlformats.org/officeDocument/2006/relationships/image" Target="../media/image20.jpeg"/><Relationship Id="rId1" Type="http://schemas.openxmlformats.org/officeDocument/2006/relationships/slideLayout" Target="../slideLayouts/slideLayout101.xml"/><Relationship Id="rId6" Type="http://schemas.openxmlformats.org/officeDocument/2006/relationships/image" Target="../media/image22.jpeg"/><Relationship Id="rId5" Type="http://schemas.microsoft.com/office/2007/relationships/hdphoto" Target="../media/hdphoto5.wdp"/><Relationship Id="rId4" Type="http://schemas.openxmlformats.org/officeDocument/2006/relationships/image" Target="../media/image21.jpeg"/></Relationships>
</file>

<file path=ppt/slides/_rels/slide6.xml.rels><?xml version="1.0" encoding="UTF-8" standalone="yes"?>
<Relationships xmlns="http://schemas.openxmlformats.org/package/2006/relationships"><Relationship Id="rId2" Type="http://schemas.openxmlformats.org/officeDocument/2006/relationships/image" Target="../media/image24.tiff"/><Relationship Id="rId1" Type="http://schemas.openxmlformats.org/officeDocument/2006/relationships/slideLayout" Target="../slideLayouts/slideLayout102.xml"/></Relationships>
</file>

<file path=ppt/slides/_rels/slide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83.xml"/></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xml"/><Relationship Id="rId1" Type="http://schemas.openxmlformats.org/officeDocument/2006/relationships/slideLayout" Target="../slideLayouts/slideLayout102.xml"/></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xml"/><Relationship Id="rId1" Type="http://schemas.openxmlformats.org/officeDocument/2006/relationships/slideLayout" Target="../slideLayouts/slideLayout83.xml"/><Relationship Id="rId4"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394A16-95E7-93CD-44B2-E98E9FD7C83B}"/>
              </a:ext>
            </a:extLst>
          </p:cNvPr>
          <p:cNvSpPr>
            <a:spLocks noGrp="1"/>
          </p:cNvSpPr>
          <p:nvPr>
            <p:ph type="title"/>
          </p:nvPr>
        </p:nvSpPr>
        <p:spPr>
          <a:xfrm>
            <a:off x="413583" y="2414631"/>
            <a:ext cx="4996617" cy="1563010"/>
          </a:xfrm>
        </p:spPr>
        <p:txBody>
          <a:bodyPr/>
          <a:lstStyle/>
          <a:p>
            <a:r>
              <a:rPr lang="en-GB"/>
              <a:t>Choice vs Compulsion in Nutrition-focused Public health</a:t>
            </a:r>
            <a:endParaRPr lang="en-GB" dirty="0"/>
          </a:p>
        </p:txBody>
      </p:sp>
      <p:sp>
        <p:nvSpPr>
          <p:cNvPr id="4" name="Text Placeholder 3">
            <a:extLst>
              <a:ext uri="{FF2B5EF4-FFF2-40B4-BE49-F238E27FC236}">
                <a16:creationId xmlns:a16="http://schemas.microsoft.com/office/drawing/2014/main" id="{2FD8EC40-27EC-4387-6ED2-F3C68CDB6561}"/>
              </a:ext>
            </a:extLst>
          </p:cNvPr>
          <p:cNvSpPr>
            <a:spLocks noGrp="1"/>
          </p:cNvSpPr>
          <p:nvPr>
            <p:ph type="body" sz="quarter" idx="13"/>
          </p:nvPr>
        </p:nvSpPr>
        <p:spPr>
          <a:xfrm>
            <a:off x="413583" y="4222115"/>
            <a:ext cx="5943674" cy="990600"/>
          </a:xfrm>
        </p:spPr>
        <p:txBody>
          <a:bodyPr/>
          <a:lstStyle/>
          <a:p>
            <a:r>
              <a:rPr lang="en-GB" dirty="0"/>
              <a:t>Learning from the History of the ‘Education, Supplementation, or Fortification’ debate.</a:t>
            </a:r>
          </a:p>
        </p:txBody>
      </p:sp>
      <p:sp>
        <p:nvSpPr>
          <p:cNvPr id="5" name="Text Placeholder 4">
            <a:extLst>
              <a:ext uri="{FF2B5EF4-FFF2-40B4-BE49-F238E27FC236}">
                <a16:creationId xmlns:a16="http://schemas.microsoft.com/office/drawing/2014/main" id="{39F3D175-242C-01A6-057D-C56573A56851}"/>
              </a:ext>
            </a:extLst>
          </p:cNvPr>
          <p:cNvSpPr>
            <a:spLocks noGrp="1"/>
          </p:cNvSpPr>
          <p:nvPr>
            <p:ph type="body" sz="quarter" idx="14"/>
          </p:nvPr>
        </p:nvSpPr>
        <p:spPr>
          <a:xfrm>
            <a:off x="413266" y="5373385"/>
            <a:ext cx="4366697" cy="834376"/>
          </a:xfrm>
        </p:spPr>
        <p:txBody>
          <a:bodyPr/>
          <a:lstStyle/>
          <a:p>
            <a:r>
              <a:rPr lang="en-GB"/>
              <a:t>Roberta Bivins </a:t>
            </a:r>
          </a:p>
          <a:p>
            <a:r>
              <a:rPr lang="en-GB"/>
              <a:t>Centre for the History of Medicine University of Warwick</a:t>
            </a:r>
            <a:endParaRPr lang="en-GB" dirty="0"/>
          </a:p>
        </p:txBody>
      </p:sp>
      <p:pic>
        <p:nvPicPr>
          <p:cNvPr id="8" name="Picture Placeholder 7">
            <a:extLst>
              <a:ext uri="{FF2B5EF4-FFF2-40B4-BE49-F238E27FC236}">
                <a16:creationId xmlns:a16="http://schemas.microsoft.com/office/drawing/2014/main" id="{9B62BB35-C428-4718-22EC-B4EAF4FEDED3}"/>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324" t="7521" r="324" b="28899"/>
          <a:stretch>
            <a:fillRect/>
          </a:stretch>
        </p:blipFill>
        <p:spPr>
          <a:xfrm>
            <a:off x="4187122" y="0"/>
            <a:ext cx="8177156" cy="6858000"/>
          </a:xfrm>
        </p:spPr>
      </p:pic>
    </p:spTree>
    <p:extLst>
      <p:ext uri="{BB962C8B-B14F-4D97-AF65-F5344CB8AC3E}">
        <p14:creationId xmlns:p14="http://schemas.microsoft.com/office/powerpoint/2010/main" val="37617415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850107"/>
          </a:xfrm>
          <a:solidFill>
            <a:srgbClr val="FFC000"/>
          </a:solidFill>
        </p:spPr>
        <p:txBody>
          <a:bodyPr/>
          <a:lstStyle/>
          <a:p>
            <a:pPr algn="ctr"/>
            <a:r>
              <a:rPr lang="en-GB" sz="3200" dirty="0"/>
              <a:t>‘Why not?’ or ‘No weigh’! Cultures of quantification, cultures of stigma</a:t>
            </a:r>
          </a:p>
        </p:txBody>
      </p:sp>
      <p:pic>
        <p:nvPicPr>
          <p:cNvPr id="6" name="Content Placeholder 5">
            <a:extLst>
              <a:ext uri="{FF2B5EF4-FFF2-40B4-BE49-F238E27FC236}">
                <a16:creationId xmlns:a16="http://schemas.microsoft.com/office/drawing/2014/main" id="{75A50538-F126-8D55-DF55-7281EB8FE280}"/>
              </a:ext>
            </a:extLst>
          </p:cNvPr>
          <p:cNvPicPr>
            <a:picLocks noGrp="1" noChangeAspect="1"/>
          </p:cNvPicPr>
          <p:nvPr>
            <p:ph sz="half" idx="2"/>
          </p:nvPr>
        </p:nvPicPr>
        <p:blipFill rotWithShape="1">
          <a:blip r:embed="rId3" cstate="print">
            <a:extLst>
              <a:ext uri="{28A0092B-C50C-407E-A947-70E740481C1C}">
                <a14:useLocalDpi xmlns:a14="http://schemas.microsoft.com/office/drawing/2010/main" val="0"/>
              </a:ext>
            </a:extLst>
          </a:blip>
          <a:srcRect l="2399" t="1579" r="4064"/>
          <a:stretch/>
        </p:blipFill>
        <p:spPr>
          <a:xfrm>
            <a:off x="5212086" y="2438836"/>
            <a:ext cx="2577968" cy="4318706"/>
          </a:xfrm>
          <a:prstGeom prst="rect">
            <a:avLst/>
          </a:prstGeom>
        </p:spPr>
      </p:pic>
      <p:pic>
        <p:nvPicPr>
          <p:cNvPr id="7" name="Content Placeholder 3">
            <a:extLst>
              <a:ext uri="{FF2B5EF4-FFF2-40B4-BE49-F238E27FC236}">
                <a16:creationId xmlns:a16="http://schemas.microsoft.com/office/drawing/2014/main" id="{BF4C25FD-157E-C4E8-C059-77E6F4CCCAE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04674" y="1900821"/>
            <a:ext cx="2607412" cy="4274784"/>
          </a:xfrm>
          <a:prstGeom prst="rect">
            <a:avLst/>
          </a:prstGeom>
        </p:spPr>
      </p:pic>
      <p:pic>
        <p:nvPicPr>
          <p:cNvPr id="8" name="Picture 7">
            <a:extLst>
              <a:ext uri="{FF2B5EF4-FFF2-40B4-BE49-F238E27FC236}">
                <a16:creationId xmlns:a16="http://schemas.microsoft.com/office/drawing/2014/main" id="{840E640D-0047-CBCF-F2AD-F0BE2047449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90054" y="1540959"/>
            <a:ext cx="4336968" cy="4994509"/>
          </a:xfrm>
          <a:prstGeom prst="rect">
            <a:avLst/>
          </a:prstGeom>
        </p:spPr>
      </p:pic>
      <p:pic>
        <p:nvPicPr>
          <p:cNvPr id="9" name="Content Placeholder 8">
            <a:extLst>
              <a:ext uri="{FF2B5EF4-FFF2-40B4-BE49-F238E27FC236}">
                <a16:creationId xmlns:a16="http://schemas.microsoft.com/office/drawing/2014/main" id="{4EDDF6CC-0232-12C1-EA7A-C54E59B987F3}"/>
              </a:ext>
            </a:extLst>
          </p:cNvPr>
          <p:cNvPicPr>
            <a:picLocks noGrp="1" noChangeAspect="1"/>
          </p:cNvPicPr>
          <p:nvPr>
            <p:ph sz="half" idx="1"/>
          </p:nvPr>
        </p:nvPicPr>
        <p:blipFill rotWithShape="1">
          <a:blip r:embed="rId6">
            <a:extLst>
              <a:ext uri="{28A0092B-C50C-407E-A947-70E740481C1C}">
                <a14:useLocalDpi xmlns:a14="http://schemas.microsoft.com/office/drawing/2010/main" val="0"/>
              </a:ext>
            </a:extLst>
          </a:blip>
          <a:srcRect l="11385" t="3348"/>
          <a:stretch/>
        </p:blipFill>
        <p:spPr>
          <a:xfrm>
            <a:off x="0" y="2540789"/>
            <a:ext cx="2577968" cy="4114800"/>
          </a:xfrm>
          <a:prstGeom prst="rect">
            <a:avLst/>
          </a:prstGeom>
        </p:spPr>
      </p:pic>
      <p:sp>
        <p:nvSpPr>
          <p:cNvPr id="3" name="TextBox 2">
            <a:extLst>
              <a:ext uri="{FF2B5EF4-FFF2-40B4-BE49-F238E27FC236}">
                <a16:creationId xmlns:a16="http://schemas.microsoft.com/office/drawing/2014/main" id="{6FF9E476-250E-4E88-5929-F8712AD1E15F}"/>
              </a:ext>
            </a:extLst>
          </p:cNvPr>
          <p:cNvSpPr txBox="1"/>
          <p:nvPr/>
        </p:nvSpPr>
        <p:spPr>
          <a:xfrm>
            <a:off x="195942" y="947056"/>
            <a:ext cx="7815944" cy="1175657"/>
          </a:xfrm>
          <a:prstGeom prst="rect">
            <a:avLst/>
          </a:prstGeom>
          <a:noFill/>
        </p:spPr>
        <p:txBody>
          <a:bodyPr wrap="none" rtlCol="0">
            <a:noAutofit/>
          </a:bodyPr>
          <a:lstStyle/>
          <a:p>
            <a:pPr algn="l">
              <a:lnSpc>
                <a:spcPct val="100000"/>
              </a:lnSpc>
              <a:spcBef>
                <a:spcPts val="0"/>
              </a:spcBef>
              <a:spcAft>
                <a:spcPts val="800"/>
              </a:spcAft>
            </a:pPr>
            <a:r>
              <a:rPr lang="en-GB" sz="2400" dirty="0"/>
              <a:t>Too fat, too lazy, or just too overwhelmed? When (commercial) health education </a:t>
            </a:r>
          </a:p>
          <a:p>
            <a:pPr algn="l">
              <a:lnSpc>
                <a:spcPct val="100000"/>
              </a:lnSpc>
              <a:spcBef>
                <a:spcPts val="0"/>
              </a:spcBef>
              <a:spcAft>
                <a:spcPts val="800"/>
              </a:spcAft>
            </a:pPr>
            <a:r>
              <a:rPr lang="en-GB" sz="2400" dirty="0"/>
              <a:t>messages hit home but miss the point…</a:t>
            </a:r>
          </a:p>
        </p:txBody>
      </p:sp>
      <p:sp>
        <p:nvSpPr>
          <p:cNvPr id="4" name="TextBox 3">
            <a:extLst>
              <a:ext uri="{FF2B5EF4-FFF2-40B4-BE49-F238E27FC236}">
                <a16:creationId xmlns:a16="http://schemas.microsoft.com/office/drawing/2014/main" id="{CCE744D5-AEFF-2AD4-352C-C8A8144D0B15}"/>
              </a:ext>
            </a:extLst>
          </p:cNvPr>
          <p:cNvSpPr txBox="1"/>
          <p:nvPr/>
        </p:nvSpPr>
        <p:spPr>
          <a:xfrm>
            <a:off x="4103914" y="2862943"/>
            <a:ext cx="45719" cy="478971"/>
          </a:xfrm>
          <a:prstGeom prst="rect">
            <a:avLst/>
          </a:prstGeom>
          <a:noFill/>
        </p:spPr>
        <p:txBody>
          <a:bodyPr wrap="square" rtlCol="0">
            <a:noAutofit/>
          </a:bodyPr>
          <a:lstStyle/>
          <a:p>
            <a:pPr algn="l">
              <a:lnSpc>
                <a:spcPct val="100000"/>
              </a:lnSpc>
              <a:spcBef>
                <a:spcPts val="0"/>
              </a:spcBef>
              <a:spcAft>
                <a:spcPts val="800"/>
              </a:spcAft>
            </a:pPr>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C86EBF-13BC-519F-7B2F-B6C239B2B7BD}"/>
              </a:ext>
            </a:extLst>
          </p:cNvPr>
          <p:cNvSpPr>
            <a:spLocks noGrp="1"/>
          </p:cNvSpPr>
          <p:nvPr>
            <p:ph type="title"/>
          </p:nvPr>
        </p:nvSpPr>
        <p:spPr>
          <a:xfrm>
            <a:off x="413582" y="40709"/>
            <a:ext cx="9497497" cy="863766"/>
          </a:xfrm>
        </p:spPr>
        <p:txBody>
          <a:bodyPr/>
          <a:lstStyle/>
          <a:p>
            <a:r>
              <a:rPr lang="en-GB" dirty="0"/>
              <a:t>Hard to reach, hardly reached, or hard lives? Responding to ‘chosen’ failures in nutrition</a:t>
            </a:r>
          </a:p>
        </p:txBody>
      </p:sp>
      <p:pic>
        <p:nvPicPr>
          <p:cNvPr id="7" name="Content Placeholder 6" descr="A close-up of a chart&#10;&#10;AI-generated content may be incorrect.">
            <a:extLst>
              <a:ext uri="{FF2B5EF4-FFF2-40B4-BE49-F238E27FC236}">
                <a16:creationId xmlns:a16="http://schemas.microsoft.com/office/drawing/2014/main" id="{3BC0D5C6-35E3-096B-AA61-CBC60E50795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3582" y="3719893"/>
            <a:ext cx="6042550" cy="2976182"/>
          </a:xfrm>
        </p:spPr>
      </p:pic>
      <p:sp>
        <p:nvSpPr>
          <p:cNvPr id="4" name="Footer Placeholder 3">
            <a:extLst>
              <a:ext uri="{FF2B5EF4-FFF2-40B4-BE49-F238E27FC236}">
                <a16:creationId xmlns:a16="http://schemas.microsoft.com/office/drawing/2014/main" id="{E260C702-15C7-E5EF-7012-C0B345217205}"/>
              </a:ext>
            </a:extLst>
          </p:cNvPr>
          <p:cNvSpPr>
            <a:spLocks noGrp="1"/>
          </p:cNvSpPr>
          <p:nvPr>
            <p:ph type="ftr" sz="quarter" idx="11"/>
          </p:nvPr>
        </p:nvSpPr>
        <p:spPr>
          <a:xfrm>
            <a:off x="6818736" y="6166304"/>
            <a:ext cx="5083704" cy="164645"/>
          </a:xfrm>
        </p:spPr>
        <p:txBody>
          <a:bodyPr/>
          <a:lstStyle/>
          <a:p>
            <a:pPr>
              <a:defRPr/>
            </a:pPr>
            <a:endParaRPr lang="en-GB" altLang="en-US" dirty="0"/>
          </a:p>
        </p:txBody>
      </p:sp>
      <p:sp>
        <p:nvSpPr>
          <p:cNvPr id="5" name="Slide Number Placeholder 4">
            <a:extLst>
              <a:ext uri="{FF2B5EF4-FFF2-40B4-BE49-F238E27FC236}">
                <a16:creationId xmlns:a16="http://schemas.microsoft.com/office/drawing/2014/main" id="{62BAE5E5-130D-0E60-9BFC-68E7B9F551A3}"/>
              </a:ext>
            </a:extLst>
          </p:cNvPr>
          <p:cNvSpPr>
            <a:spLocks noGrp="1"/>
          </p:cNvSpPr>
          <p:nvPr>
            <p:ph type="sldNum" sz="quarter" idx="12"/>
          </p:nvPr>
        </p:nvSpPr>
        <p:spPr/>
        <p:txBody>
          <a:bodyPr/>
          <a:lstStyle/>
          <a:p>
            <a:pPr>
              <a:defRPr/>
            </a:pPr>
            <a:fld id="{E70D8804-937B-40C3-8369-0CF62D082B6D}" type="slidenum">
              <a:rPr lang="en-GB" altLang="en-US" smtClean="0"/>
              <a:pPr>
                <a:defRPr/>
              </a:pPr>
              <a:t>11</a:t>
            </a:fld>
            <a:endParaRPr lang="en-GB" altLang="en-US"/>
          </a:p>
        </p:txBody>
      </p:sp>
      <p:pic>
        <p:nvPicPr>
          <p:cNvPr id="9" name="Picture 8" descr="A screenshot of a graph&#10;&#10;AI-generated content may be incorrect.">
            <a:extLst>
              <a:ext uri="{FF2B5EF4-FFF2-40B4-BE49-F238E27FC236}">
                <a16:creationId xmlns:a16="http://schemas.microsoft.com/office/drawing/2014/main" id="{F1C248EE-834C-9821-2C4A-A080D23CA0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3582" y="904476"/>
            <a:ext cx="6042550" cy="2651257"/>
          </a:xfrm>
          <a:prstGeom prst="rect">
            <a:avLst/>
          </a:prstGeom>
        </p:spPr>
      </p:pic>
      <p:pic>
        <p:nvPicPr>
          <p:cNvPr id="11" name="Picture 10" descr="A close-up of a bowl of food&#10;&#10;AI-generated content may be incorrect.">
            <a:extLst>
              <a:ext uri="{FF2B5EF4-FFF2-40B4-BE49-F238E27FC236}">
                <a16:creationId xmlns:a16="http://schemas.microsoft.com/office/drawing/2014/main" id="{4BFD92E3-5504-C72B-F45E-CF91BC499D7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26869" y="904474"/>
            <a:ext cx="5484025" cy="5104439"/>
          </a:xfrm>
          <a:prstGeom prst="rect">
            <a:avLst/>
          </a:prstGeom>
        </p:spPr>
      </p:pic>
    </p:spTree>
    <p:extLst>
      <p:ext uri="{BB962C8B-B14F-4D97-AF65-F5344CB8AC3E}">
        <p14:creationId xmlns:p14="http://schemas.microsoft.com/office/powerpoint/2010/main" val="19758737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5F384-0B6E-D289-4639-4BB375D7994E}"/>
              </a:ext>
            </a:extLst>
          </p:cNvPr>
          <p:cNvSpPr>
            <a:spLocks noGrp="1"/>
          </p:cNvSpPr>
          <p:nvPr>
            <p:ph type="title"/>
          </p:nvPr>
        </p:nvSpPr>
        <p:spPr>
          <a:xfrm>
            <a:off x="97108" y="137231"/>
            <a:ext cx="9497497" cy="512927"/>
          </a:xfrm>
        </p:spPr>
        <p:txBody>
          <a:bodyPr/>
          <a:lstStyle/>
          <a:p>
            <a:r>
              <a:rPr lang="en-GB" dirty="0"/>
              <a:t>Nanny or neglectful: is there a middle ground for state actors in nutrition?</a:t>
            </a:r>
          </a:p>
        </p:txBody>
      </p:sp>
      <p:sp>
        <p:nvSpPr>
          <p:cNvPr id="4" name="Footer Placeholder 3">
            <a:extLst>
              <a:ext uri="{FF2B5EF4-FFF2-40B4-BE49-F238E27FC236}">
                <a16:creationId xmlns:a16="http://schemas.microsoft.com/office/drawing/2014/main" id="{19DF8A11-F1B1-1815-2251-264EF8625907}"/>
              </a:ext>
            </a:extLst>
          </p:cNvPr>
          <p:cNvSpPr>
            <a:spLocks noGrp="1"/>
          </p:cNvSpPr>
          <p:nvPr>
            <p:ph type="ftr" sz="quarter" idx="11"/>
          </p:nvPr>
        </p:nvSpPr>
        <p:spPr>
          <a:xfrm>
            <a:off x="8077201" y="6228028"/>
            <a:ext cx="4114800" cy="629972"/>
          </a:xfrm>
        </p:spPr>
        <p:txBody>
          <a:bodyPr/>
          <a:lstStyle/>
          <a:p>
            <a:pPr>
              <a:defRPr/>
            </a:pPr>
            <a:r>
              <a:rPr lang="en-GB" altLang="en-US" dirty="0"/>
              <a:t>N.B.: ‘Nanny state’ was coined as a condemnation of state health interventions in 1965, when Iain MacLeod, opposition Transport minister criticised the imposition of a 70 MPH speed limit on UK highways.</a:t>
            </a:r>
          </a:p>
        </p:txBody>
      </p:sp>
      <p:sp>
        <p:nvSpPr>
          <p:cNvPr id="5" name="Slide Number Placeholder 4">
            <a:extLst>
              <a:ext uri="{FF2B5EF4-FFF2-40B4-BE49-F238E27FC236}">
                <a16:creationId xmlns:a16="http://schemas.microsoft.com/office/drawing/2014/main" id="{51F0164D-D220-30EE-ADBB-E8DC0B2D317F}"/>
              </a:ext>
            </a:extLst>
          </p:cNvPr>
          <p:cNvSpPr>
            <a:spLocks noGrp="1"/>
          </p:cNvSpPr>
          <p:nvPr>
            <p:ph type="sldNum" sz="quarter" idx="12"/>
          </p:nvPr>
        </p:nvSpPr>
        <p:spPr/>
        <p:txBody>
          <a:bodyPr/>
          <a:lstStyle/>
          <a:p>
            <a:pPr>
              <a:defRPr/>
            </a:pPr>
            <a:fld id="{E70D8804-937B-40C3-8369-0CF62D082B6D}" type="slidenum">
              <a:rPr lang="en-GB" altLang="en-US" smtClean="0"/>
              <a:pPr>
                <a:defRPr/>
              </a:pPr>
              <a:t>12</a:t>
            </a:fld>
            <a:endParaRPr lang="en-GB" altLang="en-US" dirty="0"/>
          </a:p>
        </p:txBody>
      </p:sp>
      <p:pic>
        <p:nvPicPr>
          <p:cNvPr id="2052" name="Picture 4" descr="And you thought Britain was a nanny state: UK ranks 11th in Europe | Daily  Mail Online">
            <a:extLst>
              <a:ext uri="{FF2B5EF4-FFF2-40B4-BE49-F238E27FC236}">
                <a16:creationId xmlns:a16="http://schemas.microsoft.com/office/drawing/2014/main" id="{C5B1D244-1C58-E24E-D984-8574A10AAFE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04191" y="748893"/>
            <a:ext cx="5890701" cy="3538352"/>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5">
            <a:extLst>
              <a:ext uri="{FF2B5EF4-FFF2-40B4-BE49-F238E27FC236}">
                <a16:creationId xmlns:a16="http://schemas.microsoft.com/office/drawing/2014/main" id="{706615CD-73B0-6599-DC20-CCAE1BF0E19A}"/>
              </a:ext>
            </a:extLst>
          </p:cNvPr>
          <p:cNvSpPr>
            <a:spLocks noGrp="1"/>
          </p:cNvSpPr>
          <p:nvPr>
            <p:ph idx="1"/>
          </p:nvPr>
        </p:nvSpPr>
        <p:spPr>
          <a:xfrm>
            <a:off x="97108" y="4287245"/>
            <a:ext cx="11997784" cy="2472020"/>
          </a:xfrm>
        </p:spPr>
        <p:txBody>
          <a:bodyPr/>
          <a:lstStyle/>
          <a:p>
            <a:r>
              <a:rPr lang="en-GB" sz="1800" dirty="0"/>
              <a:t>Learning from history?</a:t>
            </a:r>
          </a:p>
          <a:p>
            <a:r>
              <a:rPr lang="en-GB" sz="1800" dirty="0"/>
              <a:t>Seatbelt laws, anti-smoking interventions, fortification, food and drug regulation and inspection have all achieved some success. Why?</a:t>
            </a:r>
          </a:p>
          <a:p>
            <a:pPr marL="342900" indent="-342900">
              <a:buAutoNum type="arabicPeriod"/>
            </a:pPr>
            <a:r>
              <a:rPr lang="en-GB" sz="1800" dirty="0"/>
              <a:t>Regulation on producers, manufacturers, and advertising, not directly on behaviour or choice</a:t>
            </a:r>
          </a:p>
          <a:p>
            <a:pPr marL="342900" indent="-342900">
              <a:buAutoNum type="arabicPeriod"/>
            </a:pPr>
            <a:r>
              <a:rPr lang="en-GB" sz="1800" dirty="0"/>
              <a:t> Combination of multiple strategies for intervention, including education but not limited to it. Remember that your budget for health education cannot compete with manufacturers’ budgets for advertising.</a:t>
            </a:r>
          </a:p>
          <a:p>
            <a:pPr marL="342900" indent="-342900">
              <a:buAutoNum type="arabicPeriod"/>
            </a:pPr>
            <a:r>
              <a:rPr lang="en-GB" sz="1800" dirty="0"/>
              <a:t>Successful co-option of public concerns and thus social pressure</a:t>
            </a:r>
          </a:p>
        </p:txBody>
      </p:sp>
      <p:pic>
        <p:nvPicPr>
          <p:cNvPr id="2056" name="Picture 8" descr="Fury at 'nanny state meddling' over call for tax on sugary and salty food |  Daily Mail Online">
            <a:extLst>
              <a:ext uri="{FF2B5EF4-FFF2-40B4-BE49-F238E27FC236}">
                <a16:creationId xmlns:a16="http://schemas.microsoft.com/office/drawing/2014/main" id="{DFF4C4E7-8FBE-BC88-5CEB-9864067850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08" y="748893"/>
            <a:ext cx="5891078" cy="3538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93051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33A46881-C643-2779-D362-70EE12162F1D}"/>
              </a:ext>
            </a:extLst>
          </p:cNvPr>
          <p:cNvSpPr>
            <a:spLocks noGrp="1"/>
          </p:cNvSpPr>
          <p:nvPr>
            <p:ph type="body" sz="quarter" idx="22"/>
          </p:nvPr>
        </p:nvSpPr>
        <p:spPr>
          <a:xfrm>
            <a:off x="503009" y="3125136"/>
            <a:ext cx="3308350" cy="3289300"/>
          </a:xfrm>
        </p:spPr>
        <p:txBody>
          <a:bodyPr/>
          <a:lstStyle/>
          <a:p>
            <a:r>
              <a:rPr lang="en-GB" sz="2000" b="1" dirty="0"/>
              <a:t>Education and Advice</a:t>
            </a:r>
          </a:p>
          <a:p>
            <a:pPr marL="285750" indent="-285750">
              <a:buFont typeface="Arial" panose="020B0604020202020204" pitchFamily="34" charset="0"/>
              <a:buChar char="•"/>
            </a:pPr>
            <a:r>
              <a:rPr lang="en-GB" sz="2000" dirty="0"/>
              <a:t>‘Universal’ messaging (Posters, print and broadcast media)</a:t>
            </a:r>
          </a:p>
          <a:p>
            <a:pPr marL="285750" indent="-285750">
              <a:buFont typeface="Arial" panose="020B0604020202020204" pitchFamily="34" charset="0"/>
              <a:buChar char="•"/>
            </a:pPr>
            <a:r>
              <a:rPr lang="en-GB" sz="2000" dirty="0"/>
              <a:t>Education in school</a:t>
            </a:r>
          </a:p>
          <a:p>
            <a:pPr marL="285750" indent="-285750">
              <a:buFont typeface="Arial" panose="020B0604020202020204" pitchFamily="34" charset="0"/>
              <a:buChar char="•"/>
            </a:pPr>
            <a:r>
              <a:rPr lang="en-GB" sz="2000" dirty="0"/>
              <a:t>Targeted messaging via culturally appropriate means</a:t>
            </a:r>
          </a:p>
          <a:p>
            <a:pPr marL="285750" indent="-285750">
              <a:buFont typeface="Arial" panose="020B0604020202020204" pitchFamily="34" charset="0"/>
              <a:buChar char="•"/>
            </a:pPr>
            <a:endParaRPr lang="en-GB" sz="2000" dirty="0"/>
          </a:p>
          <a:p>
            <a:endParaRPr lang="en-GB" sz="2000" dirty="0"/>
          </a:p>
        </p:txBody>
      </p:sp>
      <p:sp>
        <p:nvSpPr>
          <p:cNvPr id="6" name="Title 5">
            <a:extLst>
              <a:ext uri="{FF2B5EF4-FFF2-40B4-BE49-F238E27FC236}">
                <a16:creationId xmlns:a16="http://schemas.microsoft.com/office/drawing/2014/main" id="{3ED60381-F9BD-0BF1-2150-10ED6CB5789C}"/>
              </a:ext>
            </a:extLst>
          </p:cNvPr>
          <p:cNvSpPr>
            <a:spLocks noGrp="1"/>
          </p:cNvSpPr>
          <p:nvPr>
            <p:ph type="title"/>
          </p:nvPr>
        </p:nvSpPr>
        <p:spPr/>
        <p:txBody>
          <a:bodyPr/>
          <a:lstStyle/>
          <a:p>
            <a:r>
              <a:rPr lang="en-GB" sz="2800" dirty="0"/>
              <a:t>History as Laboratory</a:t>
            </a:r>
          </a:p>
        </p:txBody>
      </p:sp>
      <p:sp>
        <p:nvSpPr>
          <p:cNvPr id="7" name="Text Placeholder 6">
            <a:extLst>
              <a:ext uri="{FF2B5EF4-FFF2-40B4-BE49-F238E27FC236}">
                <a16:creationId xmlns:a16="http://schemas.microsoft.com/office/drawing/2014/main" id="{9DCF02C0-247B-3B13-E7DA-74B3DFB7C67A}"/>
              </a:ext>
            </a:extLst>
          </p:cNvPr>
          <p:cNvSpPr>
            <a:spLocks noGrp="1"/>
          </p:cNvSpPr>
          <p:nvPr>
            <p:ph type="body" sz="quarter" idx="12"/>
          </p:nvPr>
        </p:nvSpPr>
        <p:spPr>
          <a:xfrm>
            <a:off x="414338" y="944563"/>
            <a:ext cx="7923212" cy="439737"/>
          </a:xfrm>
        </p:spPr>
        <p:txBody>
          <a:bodyPr/>
          <a:lstStyle/>
          <a:p>
            <a:r>
              <a:rPr lang="en-GB" sz="2000" dirty="0"/>
              <a:t>What ‘works’ to support improved nutrition for the most vulnerable? </a:t>
            </a:r>
          </a:p>
        </p:txBody>
      </p:sp>
      <p:sp>
        <p:nvSpPr>
          <p:cNvPr id="8" name="Text Placeholder 7">
            <a:extLst>
              <a:ext uri="{FF2B5EF4-FFF2-40B4-BE49-F238E27FC236}">
                <a16:creationId xmlns:a16="http://schemas.microsoft.com/office/drawing/2014/main" id="{F9B7E442-B3DB-7C82-8243-E428A538AE8B}"/>
              </a:ext>
            </a:extLst>
          </p:cNvPr>
          <p:cNvSpPr>
            <a:spLocks noGrp="1"/>
          </p:cNvSpPr>
          <p:nvPr>
            <p:ph type="body" sz="quarter" idx="14"/>
          </p:nvPr>
        </p:nvSpPr>
        <p:spPr/>
        <p:txBody>
          <a:bodyPr/>
          <a:lstStyle/>
          <a:p>
            <a:endParaRPr lang="en-GB" sz="1800" dirty="0"/>
          </a:p>
        </p:txBody>
      </p:sp>
      <p:sp>
        <p:nvSpPr>
          <p:cNvPr id="17" name="Text Placeholder 16">
            <a:extLst>
              <a:ext uri="{FF2B5EF4-FFF2-40B4-BE49-F238E27FC236}">
                <a16:creationId xmlns:a16="http://schemas.microsoft.com/office/drawing/2014/main" id="{33EC0C48-6288-34D8-0FE5-8C9CD449B56D}"/>
              </a:ext>
            </a:extLst>
          </p:cNvPr>
          <p:cNvSpPr>
            <a:spLocks noGrp="1"/>
          </p:cNvSpPr>
          <p:nvPr>
            <p:ph type="body" sz="quarter" idx="23"/>
          </p:nvPr>
        </p:nvSpPr>
        <p:spPr>
          <a:xfrm>
            <a:off x="4441825" y="3096107"/>
            <a:ext cx="3308350" cy="3289300"/>
          </a:xfrm>
        </p:spPr>
        <p:txBody>
          <a:bodyPr/>
          <a:lstStyle/>
          <a:p>
            <a:r>
              <a:rPr lang="en-GB" sz="2000" b="1" dirty="0"/>
              <a:t>Provision of supplementation</a:t>
            </a:r>
          </a:p>
          <a:p>
            <a:pPr marL="285750" indent="-285750">
              <a:buFont typeface="Arial" panose="020B0604020202020204" pitchFamily="34" charset="0"/>
              <a:buChar char="•"/>
            </a:pPr>
            <a:r>
              <a:rPr lang="en-GB" sz="2000" dirty="0"/>
              <a:t>On demand</a:t>
            </a:r>
          </a:p>
          <a:p>
            <a:pPr marL="285750" indent="-285750">
              <a:buFont typeface="Arial" panose="020B0604020202020204" pitchFamily="34" charset="0"/>
              <a:buChar char="•"/>
            </a:pPr>
            <a:r>
              <a:rPr lang="en-GB" sz="2000" dirty="0"/>
              <a:t>Universal or targeted provision</a:t>
            </a:r>
          </a:p>
          <a:p>
            <a:pPr marL="285750" indent="-285750">
              <a:buFont typeface="Arial" panose="020B0604020202020204" pitchFamily="34" charset="0"/>
              <a:buChar char="•"/>
            </a:pPr>
            <a:r>
              <a:rPr lang="en-GB" sz="2000" dirty="0"/>
              <a:t>Over the counter commercial availability</a:t>
            </a:r>
          </a:p>
          <a:p>
            <a:endParaRPr lang="en-GB" sz="2000" dirty="0"/>
          </a:p>
        </p:txBody>
      </p:sp>
      <p:sp>
        <p:nvSpPr>
          <p:cNvPr id="9" name="Text Placeholder 8">
            <a:extLst>
              <a:ext uri="{FF2B5EF4-FFF2-40B4-BE49-F238E27FC236}">
                <a16:creationId xmlns:a16="http://schemas.microsoft.com/office/drawing/2014/main" id="{1279EDFC-A421-8E91-B429-E753406B94FA}"/>
              </a:ext>
            </a:extLst>
          </p:cNvPr>
          <p:cNvSpPr>
            <a:spLocks noGrp="1"/>
          </p:cNvSpPr>
          <p:nvPr>
            <p:ph type="body" sz="quarter" idx="17"/>
          </p:nvPr>
        </p:nvSpPr>
        <p:spPr/>
        <p:txBody>
          <a:bodyPr/>
          <a:lstStyle/>
          <a:p>
            <a:endParaRPr lang="en-GB" sz="1800" dirty="0"/>
          </a:p>
        </p:txBody>
      </p:sp>
      <p:sp>
        <p:nvSpPr>
          <p:cNvPr id="18" name="Text Placeholder 17">
            <a:extLst>
              <a:ext uri="{FF2B5EF4-FFF2-40B4-BE49-F238E27FC236}">
                <a16:creationId xmlns:a16="http://schemas.microsoft.com/office/drawing/2014/main" id="{086B9EC6-DAB7-DB0A-DCC5-063354740BF5}"/>
              </a:ext>
            </a:extLst>
          </p:cNvPr>
          <p:cNvSpPr>
            <a:spLocks noGrp="1"/>
          </p:cNvSpPr>
          <p:nvPr>
            <p:ph type="body" sz="quarter" idx="24"/>
          </p:nvPr>
        </p:nvSpPr>
        <p:spPr>
          <a:xfrm>
            <a:off x="8255000" y="3125136"/>
            <a:ext cx="3308350" cy="3289300"/>
          </a:xfrm>
        </p:spPr>
        <p:txBody>
          <a:bodyPr/>
          <a:lstStyle/>
          <a:p>
            <a:r>
              <a:rPr lang="en-GB" sz="2000" b="1" dirty="0"/>
              <a:t>Food fortification</a:t>
            </a:r>
          </a:p>
          <a:p>
            <a:pPr marL="285750" indent="-285750">
              <a:buFont typeface="Arial" panose="020B0604020202020204" pitchFamily="34" charset="0"/>
              <a:buChar char="•"/>
            </a:pPr>
            <a:r>
              <a:rPr lang="en-GB" sz="2000" dirty="0"/>
              <a:t>Mandated by the state</a:t>
            </a:r>
          </a:p>
          <a:p>
            <a:pPr marL="285750" indent="-285750">
              <a:buFont typeface="Arial" panose="020B0604020202020204" pitchFamily="34" charset="0"/>
              <a:buChar char="•"/>
            </a:pPr>
            <a:r>
              <a:rPr lang="en-GB" sz="2000" dirty="0"/>
              <a:t>Recommended by the state</a:t>
            </a:r>
          </a:p>
          <a:p>
            <a:pPr marL="285750" indent="-285750">
              <a:buFont typeface="Arial" panose="020B0604020202020204" pitchFamily="34" charset="0"/>
              <a:buChar char="•"/>
            </a:pPr>
            <a:r>
              <a:rPr lang="en-GB" sz="2000" dirty="0"/>
              <a:t>Marketed and provided from commercial suppliers</a:t>
            </a:r>
          </a:p>
        </p:txBody>
      </p:sp>
      <p:sp>
        <p:nvSpPr>
          <p:cNvPr id="14" name="Text Placeholder 13">
            <a:extLst>
              <a:ext uri="{FF2B5EF4-FFF2-40B4-BE49-F238E27FC236}">
                <a16:creationId xmlns:a16="http://schemas.microsoft.com/office/drawing/2014/main" id="{760837B3-0C73-C5B0-583B-E6194C02823D}"/>
              </a:ext>
            </a:extLst>
          </p:cNvPr>
          <p:cNvSpPr>
            <a:spLocks noGrp="1"/>
          </p:cNvSpPr>
          <p:nvPr>
            <p:ph type="body" sz="quarter" idx="20"/>
          </p:nvPr>
        </p:nvSpPr>
        <p:spPr/>
        <p:txBody>
          <a:bodyPr/>
          <a:lstStyle/>
          <a:p>
            <a:endParaRPr lang="en-GB"/>
          </a:p>
        </p:txBody>
      </p:sp>
      <p:pic>
        <p:nvPicPr>
          <p:cNvPr id="20" name="Content Placeholder 3">
            <a:extLst>
              <a:ext uri="{FF2B5EF4-FFF2-40B4-BE49-F238E27FC236}">
                <a16:creationId xmlns:a16="http://schemas.microsoft.com/office/drawing/2014/main" id="{1972964E-CC93-9C98-9BDC-F16FA192087F}"/>
              </a:ext>
            </a:extLst>
          </p:cNvPr>
          <p:cNvPicPr>
            <a:picLocks noGrp="1" noChangeAspect="1"/>
          </p:cNvPicPr>
          <p:nvPr>
            <p:ph type="pic" sz="quarter" idx="15"/>
          </p:nvPr>
        </p:nvPicPr>
        <p:blipFill rotWithShape="1">
          <a:blip r:embed="rId3" cstate="print">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t="12703" b="12703"/>
          <a:stretch/>
        </p:blipFill>
        <p:spPr>
          <a:xfrm>
            <a:off x="281322" y="1470479"/>
            <a:ext cx="2106888" cy="2100867"/>
          </a:xfrm>
        </p:spPr>
      </p:pic>
      <p:pic>
        <p:nvPicPr>
          <p:cNvPr id="26" name="Picture Placeholder 25" descr="A person and a baby&#10;&#10;AI-generated content may be incorrect.">
            <a:extLst>
              <a:ext uri="{FF2B5EF4-FFF2-40B4-BE49-F238E27FC236}">
                <a16:creationId xmlns:a16="http://schemas.microsoft.com/office/drawing/2014/main" id="{F7B342A6-70A0-C9A3-5C24-C69EA20E584D}"/>
              </a:ext>
            </a:extLst>
          </p:cNvPr>
          <p:cNvPicPr>
            <a:picLocks noGrp="1" noChangeAspect="1"/>
          </p:cNvPicPr>
          <p:nvPr>
            <p:ph type="pic" sz="quarter" idx="18"/>
          </p:nvPr>
        </p:nvPicPr>
        <p:blipFill>
          <a:blip r:embed="rId5">
            <a:extLst>
              <a:ext uri="{28A0092B-C50C-407E-A947-70E740481C1C}">
                <a14:useLocalDpi xmlns:a14="http://schemas.microsoft.com/office/drawing/2010/main" val="0"/>
              </a:ext>
            </a:extLst>
          </a:blip>
          <a:srcRect t="18225" b="18225"/>
          <a:stretch>
            <a:fillRect/>
          </a:stretch>
        </p:blipFill>
        <p:spPr>
          <a:xfrm>
            <a:off x="4097447" y="1578504"/>
            <a:ext cx="1998553" cy="1992842"/>
          </a:xfrm>
        </p:spPr>
      </p:pic>
      <p:pic>
        <p:nvPicPr>
          <p:cNvPr id="29" name="Picture Placeholder 28" descr="A close-up of a white can&#10;&#10;AI-generated content may be incorrect.">
            <a:extLst>
              <a:ext uri="{FF2B5EF4-FFF2-40B4-BE49-F238E27FC236}">
                <a16:creationId xmlns:a16="http://schemas.microsoft.com/office/drawing/2014/main" id="{CC8C1769-0085-3E5F-E77E-B92A75F4BFD8}"/>
              </a:ext>
            </a:extLst>
          </p:cNvPr>
          <p:cNvPicPr>
            <a:picLocks noGrp="1" noChangeAspect="1"/>
          </p:cNvPicPr>
          <p:nvPr>
            <p:ph type="pic" sz="quarter" idx="21"/>
          </p:nvPr>
        </p:nvPicPr>
        <p:blipFill>
          <a:blip r:embed="rId6">
            <a:extLst>
              <a:ext uri="{28A0092B-C50C-407E-A947-70E740481C1C}">
                <a14:useLocalDpi xmlns:a14="http://schemas.microsoft.com/office/drawing/2010/main" val="0"/>
              </a:ext>
            </a:extLst>
          </a:blip>
          <a:srcRect t="16877" b="16877"/>
          <a:stretch>
            <a:fillRect/>
          </a:stretch>
        </p:blipFill>
        <p:spPr>
          <a:xfrm>
            <a:off x="8096248" y="1595664"/>
            <a:ext cx="1981344" cy="1975682"/>
          </a:xfrm>
        </p:spPr>
      </p:pic>
    </p:spTree>
    <p:extLst>
      <p:ext uri="{BB962C8B-B14F-4D97-AF65-F5344CB8AC3E}">
        <p14:creationId xmlns:p14="http://schemas.microsoft.com/office/powerpoint/2010/main" val="2957518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C1B94B-7F3D-4C56-8CA5-13CB73310472}"/>
              </a:ext>
            </a:extLst>
          </p:cNvPr>
          <p:cNvSpPr>
            <a:spLocks noGrp="1"/>
          </p:cNvSpPr>
          <p:nvPr>
            <p:ph type="title"/>
          </p:nvPr>
        </p:nvSpPr>
        <p:spPr>
          <a:xfrm>
            <a:off x="425853" y="-13560"/>
            <a:ext cx="7841417" cy="512927"/>
          </a:xfrm>
        </p:spPr>
        <p:txBody>
          <a:bodyPr/>
          <a:lstStyle/>
          <a:p>
            <a:r>
              <a:rPr lang="en-GB" dirty="0"/>
              <a:t>Constraints and Complications</a:t>
            </a:r>
          </a:p>
        </p:txBody>
      </p:sp>
      <p:sp>
        <p:nvSpPr>
          <p:cNvPr id="3" name="Footer Placeholder 2">
            <a:extLst>
              <a:ext uri="{FF2B5EF4-FFF2-40B4-BE49-F238E27FC236}">
                <a16:creationId xmlns:a16="http://schemas.microsoft.com/office/drawing/2014/main" id="{BDDADA39-9589-66FA-EDEF-2D167EC5E4B8}"/>
              </a:ext>
            </a:extLst>
          </p:cNvPr>
          <p:cNvSpPr>
            <a:spLocks noGrp="1"/>
          </p:cNvSpPr>
          <p:nvPr>
            <p:ph type="ftr" sz="quarter" idx="10"/>
          </p:nvPr>
        </p:nvSpPr>
        <p:spPr>
          <a:xfrm>
            <a:off x="6390999" y="6479080"/>
            <a:ext cx="2667075" cy="336076"/>
          </a:xfrm>
        </p:spPr>
        <p:txBody>
          <a:bodyPr/>
          <a:lstStyle/>
          <a:p>
            <a:r>
              <a:rPr lang="en-GB" dirty="0"/>
              <a:t>Guardian, 7 October 1963, Guardian, 22 April 1981</a:t>
            </a:r>
          </a:p>
        </p:txBody>
      </p:sp>
      <p:sp>
        <p:nvSpPr>
          <p:cNvPr id="4" name="Slide Number Placeholder 3">
            <a:extLst>
              <a:ext uri="{FF2B5EF4-FFF2-40B4-BE49-F238E27FC236}">
                <a16:creationId xmlns:a16="http://schemas.microsoft.com/office/drawing/2014/main" id="{90389345-9F82-AA95-7738-C022EB635979}"/>
              </a:ext>
            </a:extLst>
          </p:cNvPr>
          <p:cNvSpPr>
            <a:spLocks noGrp="1"/>
          </p:cNvSpPr>
          <p:nvPr>
            <p:ph type="sldNum" sz="quarter" idx="11"/>
          </p:nvPr>
        </p:nvSpPr>
        <p:spPr/>
        <p:txBody>
          <a:bodyPr/>
          <a:lstStyle/>
          <a:p>
            <a:fld id="{E8F1A65C-595C-4736-BF40-F7D31E789466}" type="slidenum">
              <a:rPr lang="en-GB" smtClean="0"/>
              <a:pPr/>
              <a:t>3</a:t>
            </a:fld>
            <a:endParaRPr lang="en-GB" dirty="0"/>
          </a:p>
        </p:txBody>
      </p:sp>
      <p:sp>
        <p:nvSpPr>
          <p:cNvPr id="5" name="Text Placeholder 4" descr="Colourful DNA sequences projected onto the face of a person of African heritage.">
            <a:extLst>
              <a:ext uri="{FF2B5EF4-FFF2-40B4-BE49-F238E27FC236}">
                <a16:creationId xmlns:a16="http://schemas.microsoft.com/office/drawing/2014/main" id="{F03CD4E5-17EA-408B-22D3-20D4C3E73D07}"/>
              </a:ext>
            </a:extLst>
          </p:cNvPr>
          <p:cNvSpPr>
            <a:spLocks noGrp="1"/>
          </p:cNvSpPr>
          <p:nvPr>
            <p:ph type="body" sz="quarter" idx="12"/>
          </p:nvPr>
        </p:nvSpPr>
        <p:spPr>
          <a:xfrm>
            <a:off x="491167" y="499367"/>
            <a:ext cx="8402895" cy="508000"/>
          </a:xfrm>
        </p:spPr>
        <p:txBody>
          <a:bodyPr/>
          <a:lstStyle/>
          <a:p>
            <a:r>
              <a:rPr lang="en-GB" dirty="0"/>
              <a:t>Why NOT compel? What’s wrong with ‘choice’? Why won’t individuals adopt health-preserving behaviours? </a:t>
            </a:r>
          </a:p>
        </p:txBody>
      </p:sp>
      <p:sp>
        <p:nvSpPr>
          <p:cNvPr id="7" name="Text Placeholder 6">
            <a:extLst>
              <a:ext uri="{FF2B5EF4-FFF2-40B4-BE49-F238E27FC236}">
                <a16:creationId xmlns:a16="http://schemas.microsoft.com/office/drawing/2014/main" id="{53917CCB-E76F-6DDE-9C2B-5F4EBE77B422}"/>
              </a:ext>
            </a:extLst>
          </p:cNvPr>
          <p:cNvSpPr>
            <a:spLocks noGrp="1"/>
          </p:cNvSpPr>
          <p:nvPr>
            <p:ph type="body" sz="quarter" idx="14"/>
          </p:nvPr>
        </p:nvSpPr>
        <p:spPr>
          <a:xfrm>
            <a:off x="4432836" y="1195414"/>
            <a:ext cx="3721538" cy="508000"/>
          </a:xfrm>
        </p:spPr>
        <p:txBody>
          <a:bodyPr/>
          <a:lstStyle/>
          <a:p>
            <a:r>
              <a:rPr lang="en-GB" dirty="0"/>
              <a:t>Mistrust, suspicion and historical misuse</a:t>
            </a:r>
          </a:p>
        </p:txBody>
      </p:sp>
      <p:sp>
        <p:nvSpPr>
          <p:cNvPr id="9" name="Text Placeholder 8">
            <a:extLst>
              <a:ext uri="{FF2B5EF4-FFF2-40B4-BE49-F238E27FC236}">
                <a16:creationId xmlns:a16="http://schemas.microsoft.com/office/drawing/2014/main" id="{5E9E01C6-BBE4-9EC0-8737-4D15B797F9CD}"/>
              </a:ext>
            </a:extLst>
          </p:cNvPr>
          <p:cNvSpPr>
            <a:spLocks noGrp="1"/>
          </p:cNvSpPr>
          <p:nvPr>
            <p:ph type="body" sz="quarter" idx="16"/>
          </p:nvPr>
        </p:nvSpPr>
        <p:spPr>
          <a:xfrm>
            <a:off x="366370" y="1195414"/>
            <a:ext cx="3721538" cy="508000"/>
          </a:xfrm>
        </p:spPr>
        <p:txBody>
          <a:bodyPr/>
          <a:lstStyle/>
          <a:p>
            <a:r>
              <a:rPr lang="en-GB" dirty="0"/>
              <a:t>Risks of Intervention</a:t>
            </a:r>
          </a:p>
        </p:txBody>
      </p:sp>
      <p:sp>
        <p:nvSpPr>
          <p:cNvPr id="15" name="TextBox 14">
            <a:extLst>
              <a:ext uri="{FF2B5EF4-FFF2-40B4-BE49-F238E27FC236}">
                <a16:creationId xmlns:a16="http://schemas.microsoft.com/office/drawing/2014/main" id="{281B6813-9B23-A9B5-B4D5-115FCAB1B7F7}"/>
              </a:ext>
            </a:extLst>
          </p:cNvPr>
          <p:cNvSpPr txBox="1"/>
          <p:nvPr/>
        </p:nvSpPr>
        <p:spPr>
          <a:xfrm>
            <a:off x="8353167" y="5781674"/>
            <a:ext cx="3768281" cy="914400"/>
          </a:xfrm>
          <a:prstGeom prst="rect">
            <a:avLst/>
          </a:prstGeom>
          <a:noFill/>
        </p:spPr>
        <p:txBody>
          <a:bodyPr wrap="none" rtlCol="0">
            <a:noAutofit/>
          </a:bodyPr>
          <a:lstStyle/>
          <a:p>
            <a:pPr algn="l">
              <a:lnSpc>
                <a:spcPct val="100000"/>
              </a:lnSpc>
              <a:spcBef>
                <a:spcPts val="0"/>
              </a:spcBef>
            </a:pPr>
            <a:endParaRPr lang="en-GB" kern="0" dirty="0"/>
          </a:p>
        </p:txBody>
      </p:sp>
      <p:pic>
        <p:nvPicPr>
          <p:cNvPr id="18" name="Content Placeholder 17" descr="A person sitting in a chair&#10;&#10;AI-generated content may be incorrect.">
            <a:extLst>
              <a:ext uri="{FF2B5EF4-FFF2-40B4-BE49-F238E27FC236}">
                <a16:creationId xmlns:a16="http://schemas.microsoft.com/office/drawing/2014/main" id="{F49DC344-DE20-154C-F9FA-738CC7AA36A0}"/>
              </a:ext>
            </a:extLst>
          </p:cNvPr>
          <p:cNvPicPr>
            <a:picLocks noGrp="1" noChangeAspect="1"/>
          </p:cNvPicPr>
          <p:nvPr>
            <p:ph sz="quarter" idx="18"/>
          </p:nvPr>
        </p:nvPicPr>
        <p:blipFill>
          <a:blip r:embed="rId2">
            <a:extLst>
              <a:ext uri="{28A0092B-C50C-407E-A947-70E740481C1C}">
                <a14:useLocalDpi xmlns:a14="http://schemas.microsoft.com/office/drawing/2010/main" val="0"/>
              </a:ext>
            </a:extLst>
          </a:blip>
          <a:stretch>
            <a:fillRect/>
          </a:stretch>
        </p:blipFill>
        <p:spPr>
          <a:xfrm>
            <a:off x="4801682" y="1576992"/>
            <a:ext cx="3103232" cy="3734075"/>
          </a:xfrm>
          <a:prstGeom prst="rect">
            <a:avLst/>
          </a:prstGeom>
        </p:spPr>
      </p:pic>
      <p:sp>
        <p:nvSpPr>
          <p:cNvPr id="21" name="TextBox 20">
            <a:extLst>
              <a:ext uri="{FF2B5EF4-FFF2-40B4-BE49-F238E27FC236}">
                <a16:creationId xmlns:a16="http://schemas.microsoft.com/office/drawing/2014/main" id="{644B8BCC-4B54-7330-2A11-C42FD5F91C9A}"/>
              </a:ext>
            </a:extLst>
          </p:cNvPr>
          <p:cNvSpPr txBox="1"/>
          <p:nvPr/>
        </p:nvSpPr>
        <p:spPr>
          <a:xfrm>
            <a:off x="9058074" y="1238438"/>
            <a:ext cx="2155371" cy="338554"/>
          </a:xfrm>
          <a:prstGeom prst="rect">
            <a:avLst/>
          </a:prstGeom>
          <a:noFill/>
        </p:spPr>
        <p:txBody>
          <a:bodyPr wrap="square">
            <a:spAutoFit/>
          </a:bodyPr>
          <a:lstStyle/>
          <a:p>
            <a:r>
              <a:rPr lang="en-GB" sz="1600" b="1" dirty="0"/>
              <a:t>Risks of  </a:t>
            </a:r>
            <a:r>
              <a:rPr lang="en-GB" sz="1600" b="1" dirty="0">
                <a:solidFill>
                  <a:schemeClr val="bg1"/>
                </a:solidFill>
              </a:rPr>
              <a:t>Inaction</a:t>
            </a:r>
          </a:p>
        </p:txBody>
      </p:sp>
      <p:pic>
        <p:nvPicPr>
          <p:cNvPr id="23" name="Picture 22" descr="A newspaper with a couple of children&#10;&#10;AI-generated content may be incorrect.">
            <a:extLst>
              <a:ext uri="{FF2B5EF4-FFF2-40B4-BE49-F238E27FC236}">
                <a16:creationId xmlns:a16="http://schemas.microsoft.com/office/drawing/2014/main" id="{796F59EB-2F29-5687-CFC5-840F3E1F28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797" y="1553725"/>
            <a:ext cx="4093580" cy="2689213"/>
          </a:xfrm>
          <a:prstGeom prst="rect">
            <a:avLst/>
          </a:prstGeom>
        </p:spPr>
      </p:pic>
      <p:pic>
        <p:nvPicPr>
          <p:cNvPr id="25" name="Picture 24" descr="A newspaper article with text&#10;&#10;AI-generated content may be incorrect.">
            <a:extLst>
              <a:ext uri="{FF2B5EF4-FFF2-40B4-BE49-F238E27FC236}">
                <a16:creationId xmlns:a16="http://schemas.microsoft.com/office/drawing/2014/main" id="{821BF05B-2553-4410-FCFD-3D3E1B7E609B}"/>
              </a:ext>
            </a:extLst>
          </p:cNvPr>
          <p:cNvPicPr>
            <a:picLocks noChangeAspect="1"/>
          </p:cNvPicPr>
          <p:nvPr/>
        </p:nvPicPr>
        <p:blipFill>
          <a:blip r:embed="rId4">
            <a:extLst>
              <a:ext uri="{28A0092B-C50C-407E-A947-70E740481C1C}">
                <a14:useLocalDpi xmlns:a14="http://schemas.microsoft.com/office/drawing/2010/main" val="0"/>
              </a:ext>
            </a:extLst>
          </a:blip>
          <a:srcRect b="19023"/>
          <a:stretch>
            <a:fillRect/>
          </a:stretch>
        </p:blipFill>
        <p:spPr>
          <a:xfrm>
            <a:off x="8614609" y="1553725"/>
            <a:ext cx="1871530" cy="5304275"/>
          </a:xfrm>
          <a:prstGeom prst="rect">
            <a:avLst/>
          </a:prstGeom>
        </p:spPr>
      </p:pic>
      <p:pic>
        <p:nvPicPr>
          <p:cNvPr id="27" name="Picture 26" descr="A newspaper article with black text&#10;&#10;AI-generated content may be incorrect.">
            <a:extLst>
              <a:ext uri="{FF2B5EF4-FFF2-40B4-BE49-F238E27FC236}">
                <a16:creationId xmlns:a16="http://schemas.microsoft.com/office/drawing/2014/main" id="{631750C7-8053-F3D7-6736-92E0E9901A43}"/>
              </a:ext>
            </a:extLst>
          </p:cNvPr>
          <p:cNvPicPr>
            <a:picLocks noChangeAspect="1"/>
          </p:cNvPicPr>
          <p:nvPr/>
        </p:nvPicPr>
        <p:blipFill>
          <a:blip r:embed="rId5">
            <a:extLst>
              <a:ext uri="{28A0092B-C50C-407E-A947-70E740481C1C}">
                <a14:useLocalDpi xmlns:a14="http://schemas.microsoft.com/office/drawing/2010/main" val="0"/>
              </a:ext>
            </a:extLst>
          </a:blip>
          <a:srcRect r="841" b="72823"/>
          <a:stretch>
            <a:fillRect/>
          </a:stretch>
        </p:blipFill>
        <p:spPr>
          <a:xfrm>
            <a:off x="3871373" y="5583422"/>
            <a:ext cx="8320627" cy="838377"/>
          </a:xfrm>
          <a:prstGeom prst="rect">
            <a:avLst/>
          </a:prstGeom>
        </p:spPr>
      </p:pic>
      <p:pic>
        <p:nvPicPr>
          <p:cNvPr id="29" name="Picture 28" descr="A newspaper article with text&#10;&#10;AI-generated content may be incorrect.">
            <a:extLst>
              <a:ext uri="{FF2B5EF4-FFF2-40B4-BE49-F238E27FC236}">
                <a16:creationId xmlns:a16="http://schemas.microsoft.com/office/drawing/2014/main" id="{235A2B6F-1B7A-047E-83AF-4B834EFA22A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5853" y="4501498"/>
            <a:ext cx="2590800" cy="2082800"/>
          </a:xfrm>
          <a:prstGeom prst="rect">
            <a:avLst/>
          </a:prstGeom>
        </p:spPr>
      </p:pic>
      <p:pic>
        <p:nvPicPr>
          <p:cNvPr id="30" name="Content Placeholder 4" descr="MilkSnatcher.jpg">
            <a:extLst>
              <a:ext uri="{FF2B5EF4-FFF2-40B4-BE49-F238E27FC236}">
                <a16:creationId xmlns:a16="http://schemas.microsoft.com/office/drawing/2014/main" id="{05CF1D9C-6A63-70B7-2773-FF55D804EAAF}"/>
              </a:ext>
            </a:extLst>
          </p:cNvPr>
          <p:cNvPicPr>
            <a:picLocks noChangeAspect="1"/>
          </p:cNvPicPr>
          <p:nvPr/>
        </p:nvPicPr>
        <p:blipFill>
          <a:blip r:embed="rId7" cstate="print">
            <a:extLst>
              <a:ext uri="{BEBA8EAE-BF5A-486C-A8C5-ECC9F3942E4B}">
                <a14:imgProps xmlns:a14="http://schemas.microsoft.com/office/drawing/2010/main">
                  <a14:imgLayer r:embed="rId8">
                    <a14:imgEffect>
                      <a14:brightnessContrast bright="40000" contrast="-40000"/>
                    </a14:imgEffect>
                  </a14:imgLayer>
                </a14:imgProps>
              </a:ext>
            </a:extLst>
          </a:blip>
          <a:stretch>
            <a:fillRect/>
          </a:stretch>
        </p:blipFill>
        <p:spPr>
          <a:xfrm>
            <a:off x="10534895" y="1553725"/>
            <a:ext cx="1537796" cy="4006430"/>
          </a:xfrm>
          <a:prstGeom prst="rect">
            <a:avLst/>
          </a:prstGeom>
        </p:spPr>
      </p:pic>
    </p:spTree>
    <p:extLst>
      <p:ext uri="{BB962C8B-B14F-4D97-AF65-F5344CB8AC3E}">
        <p14:creationId xmlns:p14="http://schemas.microsoft.com/office/powerpoint/2010/main" val="22176640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3552" y="164638"/>
            <a:ext cx="8160907" cy="1632181"/>
          </a:xfrm>
          <a:noFill/>
        </p:spPr>
        <p:txBody>
          <a:bodyPr/>
          <a:lstStyle/>
          <a:p>
            <a:pPr algn="ctr"/>
            <a:r>
              <a:rPr lang="en-GB" sz="5333" dirty="0"/>
              <a:t>‘Asian Rickets’: Blaming ‘Cultural’ Difference</a:t>
            </a:r>
          </a:p>
        </p:txBody>
      </p:sp>
      <p:sp>
        <p:nvSpPr>
          <p:cNvPr id="3" name="Content Placeholder 2"/>
          <p:cNvSpPr>
            <a:spLocks noGrp="1"/>
          </p:cNvSpPr>
          <p:nvPr>
            <p:ph idx="1"/>
          </p:nvPr>
        </p:nvSpPr>
        <p:spPr>
          <a:xfrm>
            <a:off x="719403" y="1796819"/>
            <a:ext cx="10819454" cy="4658410"/>
          </a:xfrm>
        </p:spPr>
        <p:txBody>
          <a:bodyPr>
            <a:normAutofit fontScale="62500" lnSpcReduction="20000"/>
          </a:bodyPr>
          <a:lstStyle/>
          <a:p>
            <a:endParaRPr lang="en-GB" sz="1400" dirty="0"/>
          </a:p>
          <a:p>
            <a:r>
              <a:rPr lang="en-GB" sz="3600" dirty="0"/>
              <a:t>‘The solution lies in </a:t>
            </a:r>
            <a:r>
              <a:rPr lang="en-GB" sz="3600" u="sng" dirty="0"/>
              <a:t>adequate education </a:t>
            </a:r>
            <a:r>
              <a:rPr lang="en-GB" sz="3600" dirty="0"/>
              <a:t>of Asian women immigrants firstly to speak English and secondly in the elements of child care in this climate.’</a:t>
            </a:r>
            <a:r>
              <a:rPr lang="en-GB" sz="3200" dirty="0"/>
              <a:t> </a:t>
            </a:r>
          </a:p>
          <a:p>
            <a:pPr algn="r"/>
            <a:r>
              <a:rPr lang="en-GB" sz="3200" i="1" dirty="0"/>
              <a:t>Lancet</a:t>
            </a:r>
            <a:r>
              <a:rPr lang="en-GB" sz="3200" dirty="0"/>
              <a:t>, 1963</a:t>
            </a:r>
          </a:p>
          <a:p>
            <a:pPr algn="r"/>
            <a:endParaRPr lang="en-GB" sz="3200" dirty="0"/>
          </a:p>
          <a:p>
            <a:r>
              <a:rPr lang="en-GB" sz="3600" dirty="0"/>
              <a:t>‘Rickets had been almost completely eliminated from this country since the war … but rickets appeared again with people </a:t>
            </a:r>
            <a:r>
              <a:rPr lang="is-IS" sz="3600" dirty="0"/>
              <a:t>…</a:t>
            </a:r>
            <a:r>
              <a:rPr lang="en-GB" sz="3600" dirty="0"/>
              <a:t>who </a:t>
            </a:r>
            <a:r>
              <a:rPr lang="is-IS" sz="3600" dirty="0"/>
              <a:t>…</a:t>
            </a:r>
            <a:r>
              <a:rPr lang="en-GB" sz="3600" dirty="0"/>
              <a:t> had </a:t>
            </a:r>
            <a:r>
              <a:rPr lang="en-GB" sz="3600" u="sng" dirty="0"/>
              <a:t>no idea of the uses of welfare foods.’</a:t>
            </a:r>
          </a:p>
          <a:p>
            <a:pPr algn="r"/>
            <a:r>
              <a:rPr lang="en-GB" sz="3200" i="1" dirty="0"/>
              <a:t>                                                                                   Guardian</a:t>
            </a:r>
            <a:r>
              <a:rPr lang="en-GB" sz="3200" dirty="0"/>
              <a:t>, 1965</a:t>
            </a:r>
          </a:p>
          <a:p>
            <a:pPr algn="ctr"/>
            <a:endParaRPr lang="en-GB" sz="3200" dirty="0"/>
          </a:p>
          <a:p>
            <a:r>
              <a:rPr lang="en-GB" sz="3600" dirty="0"/>
              <a:t>‘the lack of sunshine in the UK is not … entirely at fault, </a:t>
            </a:r>
            <a:r>
              <a:rPr lang="en-GB" sz="3600" u="sng" dirty="0"/>
              <a:t>so much as the dietary habits and social customs </a:t>
            </a:r>
            <a:r>
              <a:rPr lang="en-GB" sz="3600" dirty="0"/>
              <a:t>which prevent the necessary exposure to sunlight here as in their own countries.’</a:t>
            </a:r>
          </a:p>
          <a:p>
            <a:endParaRPr lang="en-GB" sz="1333" dirty="0"/>
          </a:p>
          <a:p>
            <a:pPr algn="r"/>
            <a:r>
              <a:rPr lang="en-GB" sz="3600" dirty="0"/>
              <a:t>COMA(Nutrition) Panel on Child Nutrition, January 1976</a:t>
            </a:r>
          </a:p>
          <a:p>
            <a:endParaRPr lang="en-US" sz="1700" dirty="0"/>
          </a:p>
          <a:p>
            <a:pPr algn="r"/>
            <a:endParaRPr lang="en-GB" sz="2800" dirty="0"/>
          </a:p>
        </p:txBody>
      </p:sp>
    </p:spTree>
    <p:extLst>
      <p:ext uri="{BB962C8B-B14F-4D97-AF65-F5344CB8AC3E}">
        <p14:creationId xmlns:p14="http://schemas.microsoft.com/office/powerpoint/2010/main" val="39378286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519936" y="164638"/>
            <a:ext cx="6624736" cy="944239"/>
          </a:xfrm>
        </p:spPr>
        <p:txBody>
          <a:bodyPr>
            <a:noAutofit/>
          </a:bodyPr>
          <a:lstStyle/>
          <a:p>
            <a:r>
              <a:rPr lang="en-US" sz="3200" dirty="0">
                <a:latin typeface="+mn-lt"/>
              </a:rPr>
              <a:t>‘Blacking up’ the ‘British disease’</a:t>
            </a:r>
          </a:p>
        </p:txBody>
      </p:sp>
      <p:pic>
        <p:nvPicPr>
          <p:cNvPr id="7" name="Content Placeholder 5" descr="MH160_1448b.JPG"/>
          <p:cNvPicPr>
            <a:picLocks noGrp="1" noChangeAspect="1"/>
          </p:cNvPicPr>
          <p:nvPr>
            <p:ph sz="half" idx="2"/>
          </p:nvPr>
        </p:nvPicPr>
        <p:blipFill rotWithShape="1">
          <a:blip r:embed="rId2" cstate="print">
            <a:extLst>
              <a:ext uri="{BEBA8EAE-BF5A-486C-A8C5-ECC9F3942E4B}">
                <a14:imgProps xmlns:a14="http://schemas.microsoft.com/office/drawing/2010/main">
                  <a14:imgLayer r:embed="rId3">
                    <a14:imgEffect>
                      <a14:sharpenSoften amount="25000"/>
                    </a14:imgEffect>
                    <a14:imgEffect>
                      <a14:saturation sat="0"/>
                    </a14:imgEffect>
                    <a14:imgEffect>
                      <a14:brightnessContrast bright="20000" contrast="40000"/>
                    </a14:imgEffect>
                  </a14:imgLayer>
                </a14:imgProps>
              </a:ext>
            </a:extLst>
          </a:blip>
          <a:srcRect l="16570" r="7094"/>
          <a:stretch/>
        </p:blipFill>
        <p:spPr>
          <a:xfrm>
            <a:off x="5788737" y="1136987"/>
            <a:ext cx="2886812" cy="4800816"/>
          </a:xfrm>
        </p:spPr>
      </p:pic>
      <p:pic>
        <p:nvPicPr>
          <p:cNvPr id="8" name="Content Placeholder 6" descr="MH160_1448c.JPG"/>
          <p:cNvPicPr>
            <a:picLocks noChangeAspect="1"/>
          </p:cNvPicPr>
          <p:nvPr/>
        </p:nvPicPr>
        <p:blipFill rotWithShape="1">
          <a:blip r:embed="rId4" cstate="print">
            <a:extLst>
              <a:ext uri="{BEBA8EAE-BF5A-486C-A8C5-ECC9F3942E4B}">
                <a14:imgProps xmlns:a14="http://schemas.microsoft.com/office/drawing/2010/main">
                  <a14:imgLayer r:embed="rId5">
                    <a14:imgEffect>
                      <a14:sharpenSoften amount="25000"/>
                    </a14:imgEffect>
                    <a14:imgEffect>
                      <a14:saturation sat="0"/>
                    </a14:imgEffect>
                    <a14:imgEffect>
                      <a14:brightnessContrast bright="20000" contrast="40000"/>
                    </a14:imgEffect>
                  </a14:imgLayer>
                </a14:imgProps>
              </a:ext>
            </a:extLst>
          </a:blip>
          <a:srcRect l="14369" t="2224" r="9957" b="1305"/>
          <a:stretch/>
        </p:blipFill>
        <p:spPr>
          <a:xfrm>
            <a:off x="9032264" y="1122713"/>
            <a:ext cx="2824376" cy="4800815"/>
          </a:xfrm>
          <a:prstGeom prst="rect">
            <a:avLst/>
          </a:prstGeom>
        </p:spPr>
      </p:pic>
      <p:pic>
        <p:nvPicPr>
          <p:cNvPr id="9" name="Content Placeholder 6" descr="RicketsStBarts1891.jpg"/>
          <p:cNvPicPr>
            <a:picLocks noChangeAspect="1"/>
          </p:cNvPicPr>
          <p:nvPr/>
        </p:nvPicPr>
        <p:blipFill>
          <a:blip r:embed="rId6" cstate="print"/>
          <a:stretch>
            <a:fillRect/>
          </a:stretch>
        </p:blipFill>
        <p:spPr bwMode="auto">
          <a:xfrm>
            <a:off x="2806151" y="315522"/>
            <a:ext cx="2592288" cy="56345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Content Placeholder 4" descr="RicketsEnglishDisease.jpg"/>
          <p:cNvPicPr>
            <a:picLocks noGrp="1" noChangeAspect="1"/>
          </p:cNvPicPr>
          <p:nvPr>
            <p:ph sz="half" idx="1"/>
          </p:nvPr>
        </p:nvPicPr>
        <p:blipFill>
          <a:blip r:embed="rId7" cstate="print"/>
          <a:stretch>
            <a:fillRect/>
          </a:stretch>
        </p:blipFill>
        <p:spPr>
          <a:xfrm>
            <a:off x="1" y="695817"/>
            <a:ext cx="3291617" cy="4873963"/>
          </a:xfrm>
        </p:spPr>
      </p:pic>
    </p:spTree>
    <p:extLst>
      <p:ext uri="{BB962C8B-B14F-4D97-AF65-F5344CB8AC3E}">
        <p14:creationId xmlns:p14="http://schemas.microsoft.com/office/powerpoint/2010/main" val="26915070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2622" y="164637"/>
            <a:ext cx="6981997" cy="1248139"/>
          </a:xfrm>
        </p:spPr>
        <p:txBody>
          <a:bodyPr/>
          <a:lstStyle/>
          <a:p>
            <a:pPr algn="ctr"/>
            <a:r>
              <a:rPr lang="en-GB" sz="4800" dirty="0"/>
              <a:t>‘Asian Rickets’: Factors Identified by Migrants</a:t>
            </a:r>
          </a:p>
        </p:txBody>
      </p:sp>
      <p:sp>
        <p:nvSpPr>
          <p:cNvPr id="3" name="Content Placeholder 2"/>
          <p:cNvSpPr>
            <a:spLocks noGrp="1"/>
          </p:cNvSpPr>
          <p:nvPr>
            <p:ph idx="1"/>
          </p:nvPr>
        </p:nvSpPr>
        <p:spPr>
          <a:xfrm>
            <a:off x="4367808" y="1508787"/>
            <a:ext cx="7584843" cy="4416491"/>
          </a:xfrm>
        </p:spPr>
        <p:txBody>
          <a:bodyPr/>
          <a:lstStyle/>
          <a:p>
            <a:r>
              <a:rPr lang="en-GB" sz="2667" dirty="0"/>
              <a:t>‘The racial violence and panic are so high that the Immigrant adults or children, no one can come out in the park for fresh air or in the sun shine to have ultraviolet irradiation.</a:t>
            </a:r>
            <a:r>
              <a:rPr lang="en-US" sz="2667" dirty="0"/>
              <a:t>’ </a:t>
            </a:r>
          </a:p>
          <a:p>
            <a:endParaRPr lang="en-US" sz="2667" dirty="0"/>
          </a:p>
          <a:p>
            <a:r>
              <a:rPr lang="en-GB" sz="2667" dirty="0"/>
              <a:t>‘overcrowding; damaged environment; no ventilation; no sun shine facilities; repeated attacks of infections.’</a:t>
            </a:r>
            <a:r>
              <a:rPr lang="en-US" sz="2667" dirty="0"/>
              <a:t> </a:t>
            </a:r>
          </a:p>
          <a:p>
            <a:pPr algn="r"/>
            <a:r>
              <a:rPr lang="en-GB" sz="2667" dirty="0"/>
              <a:t>Dr </a:t>
            </a:r>
            <a:r>
              <a:rPr lang="en-GB" sz="2667" dirty="0" err="1"/>
              <a:t>Qudratul</a:t>
            </a:r>
            <a:r>
              <a:rPr lang="en-GB" sz="2667" dirty="0"/>
              <a:t> Islam to Minister Gerard Vaughan, 10 March 1981</a:t>
            </a:r>
            <a:r>
              <a:rPr lang="en-US" sz="2667" dirty="0"/>
              <a:t> </a:t>
            </a:r>
            <a:endParaRPr lang="en-GB" sz="2667" dirty="0"/>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2115" t="3800" r="4820"/>
          <a:stretch/>
        </p:blipFill>
        <p:spPr>
          <a:xfrm>
            <a:off x="143340" y="201051"/>
            <a:ext cx="4034253" cy="6300291"/>
          </a:xfrm>
          <a:prstGeom prst="rect">
            <a:avLst/>
          </a:prstGeom>
        </p:spPr>
      </p:pic>
      <p:sp>
        <p:nvSpPr>
          <p:cNvPr id="5" name="TextBox 4"/>
          <p:cNvSpPr txBox="1"/>
          <p:nvPr/>
        </p:nvSpPr>
        <p:spPr>
          <a:xfrm>
            <a:off x="4367808" y="6117299"/>
            <a:ext cx="1935594" cy="420564"/>
          </a:xfrm>
          <a:prstGeom prst="rect">
            <a:avLst/>
          </a:prstGeom>
          <a:noFill/>
        </p:spPr>
        <p:txBody>
          <a:bodyPr wrap="none" rtlCol="0">
            <a:spAutoFit/>
          </a:bodyPr>
          <a:lstStyle/>
          <a:p>
            <a:r>
              <a:rPr lang="de-DE" sz="2133" dirty="0"/>
              <a:t>©</a:t>
            </a:r>
            <a:r>
              <a:rPr lang="en-GB" sz="2133" dirty="0"/>
              <a:t> Getty Images</a:t>
            </a:r>
          </a:p>
        </p:txBody>
      </p:sp>
    </p:spTree>
    <p:extLst>
      <p:ext uri="{BB962C8B-B14F-4D97-AF65-F5344CB8AC3E}">
        <p14:creationId xmlns:p14="http://schemas.microsoft.com/office/powerpoint/2010/main" val="18432373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A65B60-43C1-FE1D-04AB-72696061F63E}"/>
              </a:ext>
            </a:extLst>
          </p:cNvPr>
          <p:cNvSpPr>
            <a:spLocks noGrp="1"/>
          </p:cNvSpPr>
          <p:nvPr>
            <p:ph type="title"/>
          </p:nvPr>
        </p:nvSpPr>
        <p:spPr>
          <a:xfrm>
            <a:off x="413960" y="119658"/>
            <a:ext cx="7841417" cy="512927"/>
          </a:xfrm>
        </p:spPr>
        <p:txBody>
          <a:bodyPr/>
          <a:lstStyle/>
          <a:p>
            <a:r>
              <a:rPr lang="en-GB" sz="2400" dirty="0"/>
              <a:t>Stop Rickets! </a:t>
            </a:r>
          </a:p>
        </p:txBody>
      </p:sp>
      <p:sp>
        <p:nvSpPr>
          <p:cNvPr id="3" name="Footer Placeholder 2">
            <a:extLst>
              <a:ext uri="{FF2B5EF4-FFF2-40B4-BE49-F238E27FC236}">
                <a16:creationId xmlns:a16="http://schemas.microsoft.com/office/drawing/2014/main" id="{02AA96B7-26F3-78BD-CA23-C7B38BCCE043}"/>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6E65D9E7-BE5C-6F13-4BB9-9EE1446B7280}"/>
              </a:ext>
            </a:extLst>
          </p:cNvPr>
          <p:cNvSpPr>
            <a:spLocks noGrp="1"/>
          </p:cNvSpPr>
          <p:nvPr>
            <p:ph type="sldNum" sz="quarter" idx="11"/>
          </p:nvPr>
        </p:nvSpPr>
        <p:spPr/>
        <p:txBody>
          <a:bodyPr/>
          <a:lstStyle/>
          <a:p>
            <a:fld id="{E8F1A65C-595C-4736-BF40-F7D31E789466}" type="slidenum">
              <a:rPr lang="en-GB" smtClean="0"/>
              <a:pPr/>
              <a:t>7</a:t>
            </a:fld>
            <a:endParaRPr lang="en-GB" dirty="0"/>
          </a:p>
        </p:txBody>
      </p:sp>
      <p:sp>
        <p:nvSpPr>
          <p:cNvPr id="5" name="Text Placeholder 4">
            <a:extLst>
              <a:ext uri="{FF2B5EF4-FFF2-40B4-BE49-F238E27FC236}">
                <a16:creationId xmlns:a16="http://schemas.microsoft.com/office/drawing/2014/main" id="{FE718420-E3C4-238B-F373-DFE60A0F507A}"/>
              </a:ext>
            </a:extLst>
          </p:cNvPr>
          <p:cNvSpPr>
            <a:spLocks noGrp="1"/>
          </p:cNvSpPr>
          <p:nvPr>
            <p:ph type="body" sz="quarter" idx="12"/>
          </p:nvPr>
        </p:nvSpPr>
        <p:spPr>
          <a:xfrm>
            <a:off x="414338" y="776837"/>
            <a:ext cx="7840662" cy="508000"/>
          </a:xfrm>
        </p:spPr>
        <p:txBody>
          <a:bodyPr/>
          <a:lstStyle/>
          <a:p>
            <a:r>
              <a:rPr lang="en-GB" dirty="0"/>
              <a:t>Education, voluntary supplementation, but no fortification…</a:t>
            </a:r>
          </a:p>
        </p:txBody>
      </p:sp>
      <p:sp>
        <p:nvSpPr>
          <p:cNvPr id="7" name="Text Placeholder 6">
            <a:extLst>
              <a:ext uri="{FF2B5EF4-FFF2-40B4-BE49-F238E27FC236}">
                <a16:creationId xmlns:a16="http://schemas.microsoft.com/office/drawing/2014/main" id="{7C68DA32-CD25-E270-6199-7E4AF966BD5B}"/>
              </a:ext>
            </a:extLst>
          </p:cNvPr>
          <p:cNvSpPr>
            <a:spLocks noGrp="1"/>
          </p:cNvSpPr>
          <p:nvPr>
            <p:ph type="body" sz="quarter" idx="14"/>
          </p:nvPr>
        </p:nvSpPr>
        <p:spPr>
          <a:xfrm>
            <a:off x="334206" y="1641565"/>
            <a:ext cx="3800914" cy="777965"/>
          </a:xfrm>
        </p:spPr>
        <p:txBody>
          <a:bodyPr/>
          <a:lstStyle/>
          <a:p>
            <a:r>
              <a:rPr lang="en-GB" dirty="0"/>
              <a:t>‘Poverty, social incompetence, and poor health, marching together’</a:t>
            </a:r>
          </a:p>
        </p:txBody>
      </p:sp>
      <p:sp>
        <p:nvSpPr>
          <p:cNvPr id="9" name="Text Placeholder 8">
            <a:extLst>
              <a:ext uri="{FF2B5EF4-FFF2-40B4-BE49-F238E27FC236}">
                <a16:creationId xmlns:a16="http://schemas.microsoft.com/office/drawing/2014/main" id="{6B4C871A-CDED-C140-E673-ADD9250A07F2}"/>
              </a:ext>
            </a:extLst>
          </p:cNvPr>
          <p:cNvSpPr>
            <a:spLocks noGrp="1"/>
          </p:cNvSpPr>
          <p:nvPr>
            <p:ph type="body" sz="quarter" idx="16"/>
          </p:nvPr>
        </p:nvSpPr>
        <p:spPr/>
        <p:txBody>
          <a:bodyPr/>
          <a:lstStyle/>
          <a:p>
            <a:r>
              <a:rPr lang="en-GB" dirty="0"/>
              <a:t>‘A sign of social regression’</a:t>
            </a:r>
          </a:p>
        </p:txBody>
      </p:sp>
      <p:pic>
        <p:nvPicPr>
          <p:cNvPr id="11" name="Content Placeholder 10" descr="LancsHealthyBonesMH160_1453.JPG">
            <a:extLst>
              <a:ext uri="{FF2B5EF4-FFF2-40B4-BE49-F238E27FC236}">
                <a16:creationId xmlns:a16="http://schemas.microsoft.com/office/drawing/2014/main" id="{921DDD1D-EF2A-3E7A-941B-2A474267F481}"/>
              </a:ext>
            </a:extLst>
          </p:cNvPr>
          <p:cNvPicPr>
            <a:picLocks noGrp="1" noChangeAspect="1"/>
          </p:cNvPicPr>
          <p:nvPr>
            <p:ph sz="quarter" idx="18"/>
          </p:nvPr>
        </p:nvPicPr>
        <p:blipFill rotWithShape="1">
          <a:blip r:embed="rId2" cstate="print">
            <a:lum bright="19000" contrast="44000"/>
          </a:blip>
          <a:srcRect l="1400" t="20707" r="7059" b="28187"/>
          <a:stretch/>
        </p:blipFill>
        <p:spPr>
          <a:xfrm>
            <a:off x="7908349" y="1284837"/>
            <a:ext cx="4114675" cy="3070463"/>
          </a:xfrm>
          <a:prstGeom prst="rect">
            <a:avLst/>
          </a:prstGeom>
          <a:scene3d>
            <a:camera prst="orthographicFront">
              <a:rot lat="0" lon="0" rev="0"/>
            </a:camera>
            <a:lightRig rig="threePt" dir="t"/>
          </a:scene3d>
        </p:spPr>
      </p:pic>
      <p:sp>
        <p:nvSpPr>
          <p:cNvPr id="14" name="Content Placeholder 13">
            <a:extLst>
              <a:ext uri="{FF2B5EF4-FFF2-40B4-BE49-F238E27FC236}">
                <a16:creationId xmlns:a16="http://schemas.microsoft.com/office/drawing/2014/main" id="{2EB514D1-2A16-0CD0-A78A-50C370A3DF18}"/>
              </a:ext>
            </a:extLst>
          </p:cNvPr>
          <p:cNvSpPr>
            <a:spLocks noGrp="1"/>
          </p:cNvSpPr>
          <p:nvPr>
            <p:ph sz="quarter" idx="17"/>
          </p:nvPr>
        </p:nvSpPr>
        <p:spPr>
          <a:xfrm>
            <a:off x="334206" y="2265520"/>
            <a:ext cx="3721538" cy="3830457"/>
          </a:xfrm>
        </p:spPr>
        <p:txBody>
          <a:bodyPr/>
          <a:lstStyle/>
          <a:p>
            <a:r>
              <a:rPr lang="en-GB" dirty="0"/>
              <a:t>‘The reality is that our standards of nutrition are somewhat worse now than they were in the austerity of 1950. … (And our standards are generally some way below those of America and Russia.) Rickets, the most emotion-charged of all the symptoms of deprivation, is still found in Britain – mainly but not wholly in immigrant families.’</a:t>
            </a:r>
          </a:p>
          <a:p>
            <a:pPr algn="r"/>
            <a:r>
              <a:rPr lang="en-GB" dirty="0"/>
              <a:t>John Barry, </a:t>
            </a:r>
            <a:r>
              <a:rPr lang="en-GB" i="1" dirty="0"/>
              <a:t>Sunday Times</a:t>
            </a:r>
            <a:r>
              <a:rPr lang="en-GB" dirty="0"/>
              <a:t>, 6 August, 1967</a:t>
            </a:r>
          </a:p>
          <a:p>
            <a:endParaRPr lang="en-GB" dirty="0"/>
          </a:p>
        </p:txBody>
      </p:sp>
      <p:sp>
        <p:nvSpPr>
          <p:cNvPr id="16" name="TextBox 15">
            <a:extLst>
              <a:ext uri="{FF2B5EF4-FFF2-40B4-BE49-F238E27FC236}">
                <a16:creationId xmlns:a16="http://schemas.microsoft.com/office/drawing/2014/main" id="{45590E46-3642-D34D-5068-21DC12937BD6}"/>
              </a:ext>
            </a:extLst>
          </p:cNvPr>
          <p:cNvSpPr txBox="1"/>
          <p:nvPr/>
        </p:nvSpPr>
        <p:spPr>
          <a:xfrm>
            <a:off x="4266187" y="2030547"/>
            <a:ext cx="3721538" cy="4801314"/>
          </a:xfrm>
          <a:prstGeom prst="rect">
            <a:avLst/>
          </a:prstGeom>
          <a:noFill/>
        </p:spPr>
        <p:txBody>
          <a:bodyPr wrap="square">
            <a:spAutoFit/>
          </a:bodyPr>
          <a:lstStyle/>
          <a:p>
            <a:pPr marL="36000" indent="0">
              <a:buNone/>
            </a:pPr>
            <a:r>
              <a:rPr lang="en-US" dirty="0"/>
              <a:t>[A] good example of how the withdrawal of free vitamins affected health was the way in which the incidence of rickets had increased after the reduction of the Vitamin D content of welfare foods and the increased cost of National Dried Milk between 1956 and 1960. … </a:t>
            </a:r>
            <a:r>
              <a:rPr lang="en-US" u="sng" dirty="0"/>
              <a:t>Rickets was a disease that had disappeared, but it is now reappearing. </a:t>
            </a:r>
            <a:r>
              <a:rPr lang="en-US" dirty="0"/>
              <a:t>…That is some indication of the long-term effects of the sort of policies that are </a:t>
            </a:r>
            <a:r>
              <a:rPr lang="en-US" dirty="0" err="1"/>
              <a:t>crystallised</a:t>
            </a:r>
            <a:r>
              <a:rPr lang="en-US" dirty="0"/>
              <a:t> in the [Education (Milk)] Bill.  </a:t>
            </a:r>
          </a:p>
          <a:p>
            <a:pPr marL="36000" indent="0">
              <a:buNone/>
            </a:pPr>
            <a:endParaRPr lang="en-US" b="1" dirty="0"/>
          </a:p>
          <a:p>
            <a:pPr marL="36000" indent="0" algn="r">
              <a:buNone/>
            </a:pPr>
            <a:r>
              <a:rPr lang="en-US" b="1" dirty="0"/>
              <a:t>Jimmy Hamilton </a:t>
            </a:r>
            <a:r>
              <a:rPr lang="en-US" b="1" i="1" dirty="0"/>
              <a:t>Hansard</a:t>
            </a:r>
            <a:r>
              <a:rPr lang="en-US" b="1" dirty="0"/>
              <a:t>, 14 July 1971</a:t>
            </a:r>
          </a:p>
        </p:txBody>
      </p:sp>
      <p:pic>
        <p:nvPicPr>
          <p:cNvPr id="17" name="Picture 16" descr="RicketsSymp1.JPG">
            <a:extLst>
              <a:ext uri="{FF2B5EF4-FFF2-40B4-BE49-F238E27FC236}">
                <a16:creationId xmlns:a16="http://schemas.microsoft.com/office/drawing/2014/main" id="{324C880D-4E4C-95F4-876E-C14D84336FBA}"/>
              </a:ext>
            </a:extLst>
          </p:cNvPr>
          <p:cNvPicPr>
            <a:picLocks noChangeAspect="1"/>
          </p:cNvPicPr>
          <p:nvPr/>
        </p:nvPicPr>
        <p:blipFill>
          <a:blip r:embed="rId3" cstate="print">
            <a:lum bright="30000" contrast="40000"/>
          </a:blip>
          <a:srcRect l="5556" t="54200" r="16746" b="27425"/>
          <a:stretch>
            <a:fillRect/>
          </a:stretch>
        </p:blipFill>
        <p:spPr>
          <a:xfrm>
            <a:off x="8056881" y="5277241"/>
            <a:ext cx="4035299" cy="1272391"/>
          </a:xfrm>
          <a:prstGeom prst="rect">
            <a:avLst/>
          </a:prstGeom>
        </p:spPr>
      </p:pic>
      <p:pic>
        <p:nvPicPr>
          <p:cNvPr id="18" name="Content Placeholder 3" descr="RicketsSymp1.JPG">
            <a:extLst>
              <a:ext uri="{FF2B5EF4-FFF2-40B4-BE49-F238E27FC236}">
                <a16:creationId xmlns:a16="http://schemas.microsoft.com/office/drawing/2014/main" id="{6D97903E-7A31-75DF-2351-245194C4D011}"/>
              </a:ext>
            </a:extLst>
          </p:cNvPr>
          <p:cNvPicPr>
            <a:picLocks noChangeAspect="1"/>
          </p:cNvPicPr>
          <p:nvPr/>
        </p:nvPicPr>
        <p:blipFill>
          <a:blip r:embed="rId3" cstate="print">
            <a:lum bright="20000" contrast="40000"/>
          </a:blip>
          <a:srcRect l="4687" t="8789" r="43750" b="84766"/>
          <a:stretch>
            <a:fillRect/>
          </a:stretch>
        </p:blipFill>
        <p:spPr>
          <a:xfrm>
            <a:off x="8056881" y="4708436"/>
            <a:ext cx="4021534" cy="670256"/>
          </a:xfrm>
          <a:prstGeom prst="rect">
            <a:avLst/>
          </a:prstGeom>
        </p:spPr>
      </p:pic>
    </p:spTree>
    <p:extLst>
      <p:ext uri="{BB962C8B-B14F-4D97-AF65-F5344CB8AC3E}">
        <p14:creationId xmlns:p14="http://schemas.microsoft.com/office/powerpoint/2010/main" val="11817011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43339" y="164637"/>
            <a:ext cx="11905323" cy="864096"/>
          </a:xfrm>
          <a:noFill/>
        </p:spPr>
        <p:txBody>
          <a:bodyPr>
            <a:noAutofit/>
          </a:bodyPr>
          <a:lstStyle/>
          <a:p>
            <a:pPr algn="ctr"/>
            <a:r>
              <a:rPr lang="en-GB" sz="4267" dirty="0"/>
              <a:t>Results: Not perfect, not long-term</a:t>
            </a:r>
            <a:r>
              <a:rPr lang="is-IS" sz="4267" dirty="0"/>
              <a:t>… but enough?</a:t>
            </a:r>
            <a:endParaRPr lang="en-GB" sz="4267" dirty="0"/>
          </a:p>
        </p:txBody>
      </p:sp>
      <p:sp>
        <p:nvSpPr>
          <p:cNvPr id="4" name="Content Placeholder 3"/>
          <p:cNvSpPr>
            <a:spLocks noGrp="1"/>
          </p:cNvSpPr>
          <p:nvPr>
            <p:ph idx="1"/>
          </p:nvPr>
        </p:nvSpPr>
        <p:spPr>
          <a:xfrm>
            <a:off x="361052" y="1381034"/>
            <a:ext cx="5190661" cy="5312330"/>
          </a:xfrm>
        </p:spPr>
        <p:txBody>
          <a:bodyPr>
            <a:normAutofit/>
          </a:bodyPr>
          <a:lstStyle/>
          <a:p>
            <a:pPr>
              <a:lnSpc>
                <a:spcPct val="120000"/>
              </a:lnSpc>
              <a:spcAft>
                <a:spcPts val="0"/>
              </a:spcAft>
              <a:defRPr/>
            </a:pPr>
            <a:r>
              <a:rPr lang="en-US" sz="2000" dirty="0"/>
              <a:t>‘The campaign, as well as proving effective in tackling a wholly preventable disease, has, to Dr Vaughan's delight, had some beneficial side effects</a:t>
            </a:r>
            <a:r>
              <a:rPr lang="en-US" sz="2000" b="1" dirty="0"/>
              <a:t>. It has greatly improved links with the Asian community </a:t>
            </a:r>
            <a:r>
              <a:rPr lang="en-US" sz="2000" dirty="0"/>
              <a:t>and, best of all these days, has not cost a lot of money. Apart from the communications link, which is proving valuable in helping improve race relations generally, one of the other reasons Dr Vaughan is carrying on with the scheme is that </a:t>
            </a:r>
            <a:r>
              <a:rPr lang="en-US" sz="2000" b="1" dirty="0"/>
              <a:t>it has brought a lot of other illnesses </a:t>
            </a:r>
            <a:r>
              <a:rPr lang="en-US" sz="2000" dirty="0"/>
              <a:t>to light, including active TB and various dietary and malnutrition problems</a:t>
            </a:r>
            <a:r>
              <a:rPr lang="en-GB" sz="2000" dirty="0"/>
              <a:t>.’</a:t>
            </a:r>
          </a:p>
          <a:p>
            <a:pPr marL="143996" algn="r"/>
            <a:endParaRPr lang="en-GB" sz="2000" dirty="0"/>
          </a:p>
          <a:p>
            <a:pPr marL="143996" algn="r"/>
            <a:r>
              <a:rPr lang="en-GB" sz="2000" dirty="0"/>
              <a:t>‘Smiles about rickets’ </a:t>
            </a:r>
            <a:r>
              <a:rPr lang="en-GB" sz="2000" i="1" dirty="0"/>
              <a:t>BMJ</a:t>
            </a:r>
            <a:r>
              <a:rPr lang="en-GB" sz="2000" dirty="0"/>
              <a:t>, Jan 1982</a:t>
            </a:r>
          </a:p>
          <a:p>
            <a:pPr marL="143996"/>
            <a:endParaRPr lang="en-GB" sz="2000" dirty="0"/>
          </a:p>
        </p:txBody>
      </p:sp>
      <p:pic>
        <p:nvPicPr>
          <p:cNvPr id="2" name="Picture 1" descr="A x-ray of hands&#10;&#10;AI-generated content may be incorrect.">
            <a:extLst>
              <a:ext uri="{FF2B5EF4-FFF2-40B4-BE49-F238E27FC236}">
                <a16:creationId xmlns:a16="http://schemas.microsoft.com/office/drawing/2014/main" id="{7F064C03-A9E6-6AC4-AD22-A19CFA90BC9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08914" y="1381033"/>
            <a:ext cx="6039747" cy="5185813"/>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76C1FF-05A4-1D6F-2485-32023D6E341A}"/>
              </a:ext>
            </a:extLst>
          </p:cNvPr>
          <p:cNvSpPr>
            <a:spLocks noGrp="1"/>
          </p:cNvSpPr>
          <p:nvPr>
            <p:ph type="title"/>
          </p:nvPr>
        </p:nvSpPr>
        <p:spPr>
          <a:xfrm>
            <a:off x="413583" y="161927"/>
            <a:ext cx="7841417" cy="823594"/>
          </a:xfrm>
        </p:spPr>
        <p:txBody>
          <a:bodyPr/>
          <a:lstStyle/>
          <a:p>
            <a:r>
              <a:rPr lang="en-GB" dirty="0"/>
              <a:t>Educational approaches: the obesity example</a:t>
            </a:r>
            <a:br>
              <a:rPr lang="en-GB" dirty="0"/>
            </a:br>
            <a:r>
              <a:rPr lang="en-GB" dirty="0"/>
              <a:t>Winners and losers when ‘what is counted counts’</a:t>
            </a:r>
          </a:p>
        </p:txBody>
      </p:sp>
      <p:sp>
        <p:nvSpPr>
          <p:cNvPr id="3" name="Footer Placeholder 2">
            <a:extLst>
              <a:ext uri="{FF2B5EF4-FFF2-40B4-BE49-F238E27FC236}">
                <a16:creationId xmlns:a16="http://schemas.microsoft.com/office/drawing/2014/main" id="{7BA422E9-8A00-9C9F-49CB-EA6F5E749B8E}"/>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E168F25-3694-010F-9738-BD9C5D8ABE16}"/>
              </a:ext>
            </a:extLst>
          </p:cNvPr>
          <p:cNvSpPr>
            <a:spLocks noGrp="1"/>
          </p:cNvSpPr>
          <p:nvPr>
            <p:ph type="sldNum" sz="quarter" idx="11"/>
          </p:nvPr>
        </p:nvSpPr>
        <p:spPr/>
        <p:txBody>
          <a:bodyPr/>
          <a:lstStyle/>
          <a:p>
            <a:fld id="{E8F1A65C-595C-4736-BF40-F7D31E789466}" type="slidenum">
              <a:rPr lang="en-GB" smtClean="0"/>
              <a:pPr/>
              <a:t>9</a:t>
            </a:fld>
            <a:endParaRPr lang="en-GB" dirty="0"/>
          </a:p>
        </p:txBody>
      </p:sp>
      <p:sp>
        <p:nvSpPr>
          <p:cNvPr id="5" name="Text Placeholder 4">
            <a:extLst>
              <a:ext uri="{FF2B5EF4-FFF2-40B4-BE49-F238E27FC236}">
                <a16:creationId xmlns:a16="http://schemas.microsoft.com/office/drawing/2014/main" id="{3BEB9F4B-BA1A-3549-1B11-DC2A886904CC}"/>
              </a:ext>
            </a:extLst>
          </p:cNvPr>
          <p:cNvSpPr>
            <a:spLocks noGrp="1"/>
          </p:cNvSpPr>
          <p:nvPr>
            <p:ph type="body" sz="quarter" idx="12"/>
          </p:nvPr>
        </p:nvSpPr>
        <p:spPr/>
        <p:txBody>
          <a:bodyPr/>
          <a:lstStyle/>
          <a:p>
            <a:r>
              <a:rPr lang="en-GB" dirty="0"/>
              <a:t>Balancing the risks and benefits of quantification in assessing and maintaining health</a:t>
            </a:r>
          </a:p>
        </p:txBody>
      </p:sp>
      <p:sp>
        <p:nvSpPr>
          <p:cNvPr id="7" name="Text Placeholder 6">
            <a:extLst>
              <a:ext uri="{FF2B5EF4-FFF2-40B4-BE49-F238E27FC236}">
                <a16:creationId xmlns:a16="http://schemas.microsoft.com/office/drawing/2014/main" id="{45FAA5BA-9112-EE84-1652-3E2CDF3215F0}"/>
              </a:ext>
            </a:extLst>
          </p:cNvPr>
          <p:cNvSpPr>
            <a:spLocks noGrp="1"/>
          </p:cNvSpPr>
          <p:nvPr>
            <p:ph type="body" sz="quarter" idx="14"/>
          </p:nvPr>
        </p:nvSpPr>
        <p:spPr>
          <a:xfrm>
            <a:off x="413582" y="1753059"/>
            <a:ext cx="3721538" cy="508000"/>
          </a:xfrm>
        </p:spPr>
        <p:txBody>
          <a:bodyPr/>
          <a:lstStyle/>
          <a:p>
            <a:r>
              <a:rPr lang="en-GB" dirty="0"/>
              <a:t>BMI: the risk of ‘simple measures’…</a:t>
            </a:r>
          </a:p>
        </p:txBody>
      </p:sp>
      <p:pic>
        <p:nvPicPr>
          <p:cNvPr id="17" name="Content Placeholder 16" descr="A close-up of a chart&#10;&#10;Description automatically generated">
            <a:extLst>
              <a:ext uri="{FF2B5EF4-FFF2-40B4-BE49-F238E27FC236}">
                <a16:creationId xmlns:a16="http://schemas.microsoft.com/office/drawing/2014/main" id="{553C8D19-6C30-9B3F-686D-DF30FEDED9F8}"/>
              </a:ext>
            </a:extLst>
          </p:cNvPr>
          <p:cNvPicPr>
            <a:picLocks noGrp="1" noChangeAspect="1"/>
          </p:cNvPicPr>
          <p:nvPr>
            <p:ph sz="quarter" idx="18"/>
          </p:nvPr>
        </p:nvPicPr>
        <p:blipFill>
          <a:blip r:embed="rId3">
            <a:extLst>
              <a:ext uri="{28A0092B-C50C-407E-A947-70E740481C1C}">
                <a14:useLocalDpi xmlns:a14="http://schemas.microsoft.com/office/drawing/2010/main" val="0"/>
              </a:ext>
            </a:extLst>
          </a:blip>
          <a:stretch>
            <a:fillRect/>
          </a:stretch>
        </p:blipFill>
        <p:spPr>
          <a:xfrm>
            <a:off x="5695588" y="2372553"/>
            <a:ext cx="6327536" cy="3559238"/>
          </a:xfrm>
        </p:spPr>
      </p:pic>
      <p:sp>
        <p:nvSpPr>
          <p:cNvPr id="9" name="Text Placeholder 8">
            <a:extLst>
              <a:ext uri="{FF2B5EF4-FFF2-40B4-BE49-F238E27FC236}">
                <a16:creationId xmlns:a16="http://schemas.microsoft.com/office/drawing/2014/main" id="{03487336-6E7C-400E-5870-5BB417F2304F}"/>
              </a:ext>
            </a:extLst>
          </p:cNvPr>
          <p:cNvSpPr>
            <a:spLocks noGrp="1"/>
          </p:cNvSpPr>
          <p:nvPr>
            <p:ph type="body" sz="quarter" idx="16"/>
          </p:nvPr>
        </p:nvSpPr>
        <p:spPr>
          <a:xfrm>
            <a:off x="7437299" y="1753059"/>
            <a:ext cx="3721538" cy="508000"/>
          </a:xfrm>
        </p:spPr>
        <p:txBody>
          <a:bodyPr/>
          <a:lstStyle/>
          <a:p>
            <a:r>
              <a:rPr lang="en-GB" dirty="0"/>
              <a:t>When bodies are not simple.</a:t>
            </a:r>
          </a:p>
        </p:txBody>
      </p:sp>
      <p:pic>
        <p:nvPicPr>
          <p:cNvPr id="15" name="Content Placeholder 14">
            <a:extLst>
              <a:ext uri="{FF2B5EF4-FFF2-40B4-BE49-F238E27FC236}">
                <a16:creationId xmlns:a16="http://schemas.microsoft.com/office/drawing/2014/main" id="{3CFFAD5D-835B-F909-23AB-2D44DCE0C6AF}"/>
              </a:ext>
            </a:extLst>
          </p:cNvPr>
          <p:cNvPicPr>
            <a:picLocks noGrp="1" noChangeAspect="1"/>
          </p:cNvPicPr>
          <p:nvPr>
            <p:ph sz="quarter" idx="17"/>
          </p:nvPr>
        </p:nvPicPr>
        <p:blipFill>
          <a:blip r:embed="rId4">
            <a:extLst>
              <a:ext uri="{28A0092B-C50C-407E-A947-70E740481C1C}">
                <a14:useLocalDpi xmlns:a14="http://schemas.microsoft.com/office/drawing/2010/main" val="0"/>
              </a:ext>
            </a:extLst>
          </a:blip>
          <a:srcRect/>
          <a:stretch/>
        </p:blipFill>
        <p:spPr>
          <a:xfrm>
            <a:off x="0" y="2149565"/>
            <a:ext cx="5695588" cy="3797058"/>
          </a:xfrm>
        </p:spPr>
      </p:pic>
    </p:spTree>
    <p:extLst>
      <p:ext uri="{BB962C8B-B14F-4D97-AF65-F5344CB8AC3E}">
        <p14:creationId xmlns:p14="http://schemas.microsoft.com/office/powerpoint/2010/main" val="279038019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DESIGN_ID_UNIVERSITY OF WARWICK TEMPLATE" val="o3vyYe39"/>
  <p:tag name="ARTICULATE_DESIGN_ID_1_PURPLE" val="AduQcjRa"/>
  <p:tag name="ARTICULATE_DESIGN_ID_PURPLE" val="H2tNWEnT"/>
  <p:tag name="ARTICULATE_DESIGN_ID_1_GREEN" val="A9jtIQJD"/>
  <p:tag name="ARTICULATE_DESIGN_ID_1_ORANGE" val="DYW5gw80"/>
  <p:tag name="ARTICULATE_DESIGN_ID_1_RED" val="4zeqPENU"/>
  <p:tag name="ARTICULATE_DESIGN_ID_BLUE" val="sVk99ODY"/>
  <p:tag name="ARTICULATE_DESIGN_ID_GREEN" val="GS3ERbu0"/>
  <p:tag name="ARTICULATE_DESIGN_ID_ORANGE" val="lGEOL85f"/>
  <p:tag name="ARTICULATE_DESIGN_ID_RED" val="HToPVZQA"/>
  <p:tag name="PRESGUID" val="0c4b2974-b076-4de0-abb9-2a1dba2ff14f"/>
  <p:tag name="ARTICULATE_DESIGN_ID_5_UNIVERSITY OF WARWICK" val="Rm1u8kJp"/>
  <p:tag name="ARTICULATE_DESIGN_ID_UNIVERSITY OF WARWICK" val="76Q5vuZC"/>
  <p:tag name="ARTICULATE_PROJECT_OPEN" val="0"/>
  <p:tag name="ARTICULATE_DESIGN_ID_1_UNIVERSITY OF WARWICK" val="8P3AOuwW"/>
  <p:tag name="ARTICULATE_DESIGN_ID_BRIGHT TEAL" val="9kJ2EVKG"/>
  <p:tag name="ARTICULATE_DESIGN_ID_1_BRIGHT TEAL" val="DsamqdXS"/>
  <p:tag name="ARTICULATE_DESIGN_ID_BRIGHT BLUE" val="uV00Dvu6"/>
  <p:tag name="ARTICULATE_DESIGN_ID_1_BRIGHT BLUE" val="uZ3judsJ"/>
  <p:tag name="ARTICULATE_DESIGN_ID_BRIGHT ORANGE" val="WLP2QPCx"/>
  <p:tag name="ARTICULATE_DESIGN_ID_1_BRIGHT ORANGE" val="pOoiGpez"/>
  <p:tag name="ARTICULATE_DESIGN_ID_BRIGHT RUBY" val="TYXO80EN"/>
  <p:tag name="ARTICULATE_DESIGN_ID_BRIGHT GOLD" val="ml7Vg9xM"/>
  <p:tag name="ARTICULATE_SLIDE_COUNT" val="42"/>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University of Warwick">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EB86DD2-3F2D-44FE-9459-B2FCDD5A0F47}"/>
    </a:ext>
  </a:extLst>
</a:theme>
</file>

<file path=ppt/theme/theme2.xml><?xml version="1.0" encoding="utf-8"?>
<a:theme xmlns:a="http://schemas.openxmlformats.org/drawingml/2006/main" name="Bright Teal">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354E357C-859A-4614-8A2D-C90D06BDD0E7}"/>
    </a:ext>
  </a:extLst>
</a:theme>
</file>

<file path=ppt/theme/theme3.xml><?xml version="1.0" encoding="utf-8"?>
<a:theme xmlns:a="http://schemas.openxmlformats.org/drawingml/2006/main" name="Bright Blue">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32FAF07-4AEC-49C5-80C8-9A7AB155F0B7}"/>
    </a:ext>
  </a:extLst>
</a:theme>
</file>

<file path=ppt/theme/theme4.xml><?xml version="1.0" encoding="utf-8"?>
<a:theme xmlns:a="http://schemas.openxmlformats.org/drawingml/2006/main" name="Bright Orange">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1026240F-7360-42FC-A9DA-A44170D985CB}"/>
    </a:ext>
  </a:extLst>
</a:theme>
</file>

<file path=ppt/theme/theme5.xml><?xml version="1.0" encoding="utf-8"?>
<a:theme xmlns:a="http://schemas.openxmlformats.org/drawingml/2006/main" name="Dark Ruby">
  <a:themeElements>
    <a:clrScheme name="Uni Of Warwick">
      <a:dk1>
        <a:sysClr val="windowText" lastClr="000000"/>
      </a:dk1>
      <a:lt1>
        <a:sysClr val="window" lastClr="FFFFFF"/>
      </a:lt1>
      <a:dk2>
        <a:srgbClr val="3F4246"/>
      </a:dk2>
      <a:lt2>
        <a:srgbClr val="FFFFFF"/>
      </a:lt2>
      <a:accent1>
        <a:srgbClr val="3C1053"/>
      </a:accent1>
      <a:accent2>
        <a:srgbClr val="6DCDB8"/>
      </a:accent2>
      <a:accent3>
        <a:srgbClr val="9D2235"/>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2A9E9CC-1D69-4533-9D26-0FE921900D47}"/>
    </a:ext>
  </a:extLst>
</a:theme>
</file>

<file path=ppt/theme/theme6.xml><?xml version="1.0" encoding="utf-8"?>
<a:theme xmlns:a="http://schemas.openxmlformats.org/drawingml/2006/main" name="Bright Gold">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C207D76F-168D-4246-91B2-54AF695E71CF}"/>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University_of_Warwick_Template_v9</Template>
  <TotalTime>8660</TotalTime>
  <Words>1453</Words>
  <Application>Microsoft Macintosh PowerPoint</Application>
  <PresentationFormat>Widescreen</PresentationFormat>
  <Paragraphs>86</Paragraphs>
  <Slides>12</Slides>
  <Notes>4</Notes>
  <HiddenSlides>0</HiddenSlides>
  <MMClips>0</MMClips>
  <ScaleCrop>false</ScaleCrop>
  <HeadingPairs>
    <vt:vector size="6" baseType="variant">
      <vt:variant>
        <vt:lpstr>Fonts Used</vt:lpstr>
      </vt:variant>
      <vt:variant>
        <vt:i4>2</vt:i4>
      </vt:variant>
      <vt:variant>
        <vt:lpstr>Theme</vt:lpstr>
      </vt:variant>
      <vt:variant>
        <vt:i4>6</vt:i4>
      </vt:variant>
      <vt:variant>
        <vt:lpstr>Slide Titles</vt:lpstr>
      </vt:variant>
      <vt:variant>
        <vt:i4>12</vt:i4>
      </vt:variant>
    </vt:vector>
  </HeadingPairs>
  <TitlesOfParts>
    <vt:vector size="20" baseType="lpstr">
      <vt:lpstr>Arial</vt:lpstr>
      <vt:lpstr>Calibri</vt:lpstr>
      <vt:lpstr>University of Warwick</vt:lpstr>
      <vt:lpstr>Bright Teal</vt:lpstr>
      <vt:lpstr>Bright Blue</vt:lpstr>
      <vt:lpstr>Bright Orange</vt:lpstr>
      <vt:lpstr>Dark Ruby</vt:lpstr>
      <vt:lpstr>Bright Gold</vt:lpstr>
      <vt:lpstr>Choice vs Compulsion in Nutrition-focused Public health</vt:lpstr>
      <vt:lpstr>History as Laboratory</vt:lpstr>
      <vt:lpstr>Constraints and Complications</vt:lpstr>
      <vt:lpstr>‘Asian Rickets’: Blaming ‘Cultural’ Difference</vt:lpstr>
      <vt:lpstr>‘Blacking up’ the ‘British disease’</vt:lpstr>
      <vt:lpstr>‘Asian Rickets’: Factors Identified by Migrants</vt:lpstr>
      <vt:lpstr>Stop Rickets! </vt:lpstr>
      <vt:lpstr>Results: Not perfect, not long-term… but enough?</vt:lpstr>
      <vt:lpstr>Educational approaches: the obesity example Winners and losers when ‘what is counted counts’</vt:lpstr>
      <vt:lpstr>‘Why not?’ or ‘No weigh’! Cultures of quantification, cultures of stigma</vt:lpstr>
      <vt:lpstr>Hard to reach, hardly reached, or hard lives? Responding to ‘chosen’ failures in nutrition</vt:lpstr>
      <vt:lpstr>Nanny or neglectful: is there a middle ground for state actors in nutrition?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your template</dc:title>
  <dc:creator>Kelleher, Lucy</dc:creator>
  <cp:lastModifiedBy>Bivins, Roberta</cp:lastModifiedBy>
  <cp:revision>29</cp:revision>
  <dcterms:created xsi:type="dcterms:W3CDTF">2023-11-28T11:44:59Z</dcterms:created>
  <dcterms:modified xsi:type="dcterms:W3CDTF">2025-06-26T12:51:21Z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53154194-7411-4916-863E-B7DFE5A19319</vt:lpwstr>
  </property>
  <property fmtid="{D5CDD505-2E9C-101B-9397-08002B2CF9AE}" pid="3" name="ArticulatePath">
    <vt:lpwstr>Presentation1</vt:lpwstr>
  </property>
</Properties>
</file>