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4"/>
  </p:notesMasterIdLst>
  <p:handoutMasterIdLst>
    <p:handoutMasterId r:id="rId15"/>
  </p:handoutMasterIdLst>
  <p:sldIdLst>
    <p:sldId id="270" r:id="rId4"/>
    <p:sldId id="325" r:id="rId5"/>
    <p:sldId id="327" r:id="rId6"/>
    <p:sldId id="306" r:id="rId7"/>
    <p:sldId id="282" r:id="rId8"/>
    <p:sldId id="284" r:id="rId9"/>
    <p:sldId id="324" r:id="rId10"/>
    <p:sldId id="322" r:id="rId11"/>
    <p:sldId id="326" r:id="rId12"/>
    <p:sldId id="289" r:id="rId13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3" autoAdjust="0"/>
    <p:restoredTop sz="90952"/>
  </p:normalViewPr>
  <p:slideViewPr>
    <p:cSldViewPr showGuides="1">
      <p:cViewPr varScale="1">
        <p:scale>
          <a:sx n="149" d="100"/>
          <a:sy n="149" d="100"/>
        </p:scale>
        <p:origin x="152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 WAR WORK IN BRITAIN: No. 6 FROM INDIA TO PLAY HER PART IN BRITAIN'S MEDICAL SERVICE In the Prince of Wales' Hospital,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Tottenham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London, twenty-year-old Miss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Dogdo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Ardeshir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a Parsee, is taking a four-year course as a probationer nurse. Now in her second year,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lives in the nurses' quarters with the other nurses, takes part in the ordinary routine of the hospital, attends three lectures a week and studies in her off-duty time. In this photograph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is seen adding to her experience by taking a turn of duty in the out-patients' department. She is assisting a doctor who is giving nasal treatment to a patient.</a:t>
            </a:r>
            <a:endParaRPr lang="en-GB" dirty="0"/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COLONIAL IMMIGRANTS</a:t>
            </a:r>
          </a:p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HC Deb 05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November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1954 vol 532 cc821-32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0A5D-B3B9-4259-9291-3F84E442632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0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444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200F41AF-AA5D-4621-827F-3E0CB170B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82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g"/><Relationship Id="rId4" Type="http://schemas.openxmlformats.org/officeDocument/2006/relationships/hyperlink" Target="http://www.iwm.org.uk/collections/item/object/3328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14" y="2067694"/>
            <a:ext cx="6760840" cy="1080120"/>
          </a:xfrm>
        </p:spPr>
        <p:txBody>
          <a:bodyPr/>
          <a:lstStyle/>
          <a:p>
            <a:r>
              <a:rPr lang="en-US" sz="3200" dirty="0"/>
              <a:t>Immigration and the NHS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640080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43557"/>
            <a:ext cx="4968552" cy="3695395"/>
          </a:xfrm>
        </p:spPr>
        <p:txBody>
          <a:bodyPr>
            <a:noAutofit/>
          </a:bodyPr>
          <a:lstStyle/>
          <a:p>
            <a:r>
              <a:rPr lang="en-GB" sz="1800" dirty="0"/>
              <a:t>* NHS as a symbol of national values (including ‘tolerance’ and ‘egalitarianism’)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* NHS as site for anti-racist rhetoric and discourse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* NHS as a flashpoint for concerns </a:t>
            </a:r>
            <a:br>
              <a:rPr lang="en-GB" sz="1800" dirty="0"/>
            </a:br>
            <a:r>
              <a:rPr lang="en-GB" sz="1800" dirty="0"/>
              <a:t>	about ‘excess’ immigration AND 	immigration restriction; </a:t>
            </a:r>
            <a:br>
              <a:rPr lang="en-GB" sz="800" dirty="0"/>
            </a:br>
            <a:br>
              <a:rPr lang="en-GB" sz="800" dirty="0"/>
            </a:br>
            <a:r>
              <a:rPr lang="en-GB" sz="1800" dirty="0"/>
              <a:t>	about migrants as undeserving 	beneficiaries of welfare state 	AND as heroic providers of welfare 	services</a:t>
            </a:r>
          </a:p>
        </p:txBody>
      </p:sp>
      <p:pic>
        <p:nvPicPr>
          <p:cNvPr id="5" name="Content Placeholder 5" descr="David-Langdon-Cartoons-Punch-1969.10.29.7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r="5589"/>
          <a:stretch>
            <a:fillRect/>
          </a:stretch>
        </p:blipFill>
        <p:spPr>
          <a:xfrm>
            <a:off x="5076056" y="-15022"/>
            <a:ext cx="3816424" cy="4276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6500" y="4261954"/>
            <a:ext cx="3413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© Punch Archive, David Langdon, </a:t>
            </a:r>
            <a:r>
              <a:rPr lang="en-US" sz="1200" i="1" dirty="0">
                <a:latin typeface="+mn-lt"/>
              </a:rPr>
              <a:t>Punch</a:t>
            </a:r>
            <a:r>
              <a:rPr lang="en-US" sz="1200" dirty="0">
                <a:latin typeface="+mn-lt"/>
              </a:rPr>
              <a:t> 1969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1600" y="123478"/>
            <a:ext cx="2379629" cy="5952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>
                <a:solidFill>
                  <a:srgbClr val="FF6600"/>
                </a:solidFill>
              </a:rPr>
              <a:t>Findings</a:t>
            </a:r>
            <a:endParaRPr lang="en-US" kern="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70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747379-ABE4-7D49-A63E-12A64E1E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33327"/>
            <a:ext cx="7056784" cy="864096"/>
          </a:xfrm>
        </p:spPr>
        <p:txBody>
          <a:bodyPr>
            <a:noAutofit/>
          </a:bodyPr>
          <a:lstStyle/>
          <a:p>
            <a:r>
              <a:rPr lang="en-GB" sz="3200" dirty="0"/>
              <a:t>Why look at migration through an NHS lens? A few NHS facts…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8A6952-67B4-824A-B5E1-610425B1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91630"/>
            <a:ext cx="4663805" cy="3651870"/>
          </a:xfrm>
        </p:spPr>
        <p:txBody>
          <a:bodyPr>
            <a:noAutofit/>
          </a:bodyPr>
          <a:lstStyle/>
          <a:p>
            <a:r>
              <a:rPr lang="en-GB" sz="1600" dirty="0"/>
              <a:t>The NHS employs 1.5 million people DIRECTLY (that’s not counting 147,000 in GP surgeries, or 24,000 dentists, or outsourced groups). That’s about </a:t>
            </a:r>
            <a:r>
              <a:rPr lang="en-GB" sz="1600" b="1" dirty="0"/>
              <a:t>one in every seventeen people in the UK</a:t>
            </a:r>
            <a:r>
              <a:rPr lang="en-GB" sz="1600" dirty="0"/>
              <a:t> and has been Britain’s biggest employer since the 1960s.</a:t>
            </a:r>
          </a:p>
          <a:p>
            <a:r>
              <a:rPr lang="en-GB" sz="1600" dirty="0"/>
              <a:t>The NHS accounts for the largest single tranche of UK central government spending and has been larger than defence since 1988.</a:t>
            </a:r>
          </a:p>
          <a:p>
            <a:r>
              <a:rPr lang="en-GB" sz="1600" dirty="0"/>
              <a:t>31% of NHS staff are from ethnic minorities, and Britain relies on immigration for 35% of its doctors and 27.2% percent of its nurses and health visitors. </a:t>
            </a:r>
          </a:p>
        </p:txBody>
      </p:sp>
      <p:pic>
        <p:nvPicPr>
          <p:cNvPr id="3" name="Picture 2" descr="A graph with green and orange lines&#10;&#10;Description automatically generated">
            <a:extLst>
              <a:ext uri="{FF2B5EF4-FFF2-40B4-BE49-F238E27FC236}">
                <a16:creationId xmlns:a16="http://schemas.microsoft.com/office/drawing/2014/main" id="{54947AFF-95D0-7FA3-9282-FFB8059D1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309" y="1397423"/>
            <a:ext cx="4288833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6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37ABE-6C60-55D9-364C-D2244915F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not new…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09537-BDB3-68C7-C810-5BA6A0722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88" y="915566"/>
            <a:ext cx="5063914" cy="4464496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§"/>
            </a:pPr>
            <a:endParaRPr lang="en-GB" dirty="0"/>
          </a:p>
          <a:p>
            <a:pPr>
              <a:buFont typeface="Wingdings" pitchFamily="2" charset="2"/>
              <a:buChar char="§"/>
            </a:pPr>
            <a:r>
              <a:rPr lang="en-GB" sz="3800" dirty="0"/>
              <a:t>Even before the NHS, Irish nurses staffed the wards across the UK, particularly in TB and asylum care.</a:t>
            </a:r>
          </a:p>
          <a:p>
            <a:pPr>
              <a:buFont typeface="Wingdings" pitchFamily="2" charset="2"/>
              <a:buChar char="§"/>
            </a:pPr>
            <a:r>
              <a:rPr lang="en-GB" sz="3800" dirty="0"/>
              <a:t>By 1949, </a:t>
            </a:r>
            <a:r>
              <a:rPr lang="en-GB" sz="3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</a:rPr>
              <a:t>the Ministries of Health and Labour were working actively with the Colonial Office, the Royal College of Nursing and the General Nursing Council to actively recruit Caribbean women. </a:t>
            </a:r>
          </a:p>
          <a:p>
            <a:pPr>
              <a:buFont typeface="Wingdings" pitchFamily="2" charset="2"/>
              <a:buChar char="§"/>
            </a:pPr>
            <a:r>
              <a:rPr lang="en-GB" sz="3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</a:rPr>
              <a:t>Enoch Powell supported Caribbean nurse recruitment in his role as Health Minister in 1962. </a:t>
            </a:r>
          </a:p>
          <a:p>
            <a:pPr>
              <a:buFont typeface="Wingdings" pitchFamily="2" charset="2"/>
              <a:buChar char="§"/>
            </a:pPr>
            <a:r>
              <a:rPr lang="en-GB" sz="3800" dirty="0">
                <a:solidFill>
                  <a:srgbClr val="222222"/>
                </a:solidFill>
                <a:highlight>
                  <a:srgbClr val="FFFFFF"/>
                </a:highlight>
              </a:rPr>
              <a:t>B</a:t>
            </a:r>
            <a:r>
              <a:rPr lang="en-GB" sz="3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</a:rPr>
              <a:t>y late 1965, there were as many as 5000 Jamaican women staffing British hospitals.</a:t>
            </a:r>
          </a:p>
          <a:p>
            <a:pPr>
              <a:buFont typeface="Wingdings" pitchFamily="2" charset="2"/>
              <a:buChar char="§"/>
            </a:pPr>
            <a:r>
              <a:rPr lang="en-GB" sz="38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</a:rPr>
              <a:t>By 1977, 12% of all student nurses and midwives in Britain were recruited overseas, with 66% of those from the Caribbean</a:t>
            </a:r>
            <a:r>
              <a:rPr lang="en-GB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</a:rPr>
              <a:t>.</a:t>
            </a:r>
            <a:endParaRPr lang="en-GB" dirty="0"/>
          </a:p>
        </p:txBody>
      </p:sp>
      <p:pic>
        <p:nvPicPr>
          <p:cNvPr id="5" name="Picture 4" descr="A newspaper article of a nurse and a patient&#10;&#10;Description automatically generated">
            <a:extLst>
              <a:ext uri="{FF2B5EF4-FFF2-40B4-BE49-F238E27FC236}">
                <a16:creationId xmlns:a16="http://schemas.microsoft.com/office/drawing/2014/main" id="{1CAA4947-30AE-B646-CFAF-4F433D9889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5"/>
          <a:stretch/>
        </p:blipFill>
        <p:spPr>
          <a:xfrm>
            <a:off x="5146364" y="1275606"/>
            <a:ext cx="3915186" cy="30963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33ED9F-3356-534E-409A-18E7946BC595}"/>
              </a:ext>
            </a:extLst>
          </p:cNvPr>
          <p:cNvSpPr txBox="1"/>
          <p:nvPr/>
        </p:nvSpPr>
        <p:spPr>
          <a:xfrm>
            <a:off x="5136702" y="4408476"/>
            <a:ext cx="38277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2A2A2A"/>
                </a:solidFill>
                <a:effectLst/>
                <a:highlight>
                  <a:srgbClr val="FFFFFF"/>
                </a:highlight>
                <a:latin typeface="Source Sans Pro" panose="020F0502020204030204" pitchFamily="34" charset="0"/>
              </a:rPr>
              <a:t>‘These coloured nurses are happy’, </a:t>
            </a:r>
            <a:r>
              <a:rPr lang="en-GB" sz="1400" b="0" i="1" dirty="0">
                <a:solidFill>
                  <a:srgbClr val="2A2A2A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</a:rPr>
              <a:t>Daily Herald</a:t>
            </a:r>
            <a:r>
              <a:rPr lang="en-GB" sz="1400" b="0" i="0" dirty="0">
                <a:solidFill>
                  <a:srgbClr val="2A2A2A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</a:rPr>
              <a:t>, 3 March 1955.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7180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British policy making in mid-century migration: confounding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28700"/>
            <a:ext cx="8568952" cy="3559274"/>
          </a:xfrm>
        </p:spPr>
        <p:txBody>
          <a:bodyPr/>
          <a:lstStyle/>
          <a:p>
            <a:r>
              <a:rPr lang="en-GB" sz="2000" dirty="0"/>
              <a:t>Universal post-war labour shortages, followed by persistently high demand for cheap labour (and of course equally persistent demand for qualified and unqualified NHS staff);</a:t>
            </a:r>
          </a:p>
          <a:p>
            <a:r>
              <a:rPr lang="en-GB" sz="2000" dirty="0"/>
              <a:t>Geopolitics, including Cold War and UK leveraging of Commonwealth relationships, ‘influence’ to protect status as a ‘great nation’;</a:t>
            </a:r>
          </a:p>
          <a:p>
            <a:r>
              <a:rPr lang="en-GB" sz="2000" dirty="0"/>
              <a:t>‘Race relations’: tension between popular and political self-identification as a ‘tolerant nation’ and racist responses to migrant, ethnic communities;</a:t>
            </a:r>
          </a:p>
          <a:p>
            <a:r>
              <a:rPr lang="en-GB" sz="2000" dirty="0"/>
              <a:t>Constant Treasury pressure on spending departments, including Health, to cap costs and secure efficiency combined with resistance to increase general taxation levels or hypothecate tax levies.</a:t>
            </a:r>
          </a:p>
        </p:txBody>
      </p:sp>
    </p:spTree>
    <p:extLst>
      <p:ext uri="{BB962C8B-B14F-4D97-AF65-F5344CB8AC3E}">
        <p14:creationId xmlns:p14="http://schemas.microsoft.com/office/powerpoint/2010/main" val="1295429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1470"/>
            <a:ext cx="8784976" cy="594620"/>
          </a:xfrm>
        </p:spPr>
        <p:txBody>
          <a:bodyPr>
            <a:no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Migration and the NHS:</a:t>
            </a:r>
            <a:br>
              <a:rPr lang="en-GB" sz="2400" dirty="0">
                <a:solidFill>
                  <a:srgbClr val="FF0000"/>
                </a:solidFill>
              </a:rPr>
            </a:br>
            <a:r>
              <a:rPr lang="en-GB" sz="2400" dirty="0">
                <a:solidFill>
                  <a:srgbClr val="FF0000"/>
                </a:solidFill>
              </a:rPr>
              <a:t>from ‘</a:t>
            </a:r>
            <a:r>
              <a:rPr lang="en-GB" sz="2400" i="1" dirty="0" err="1">
                <a:solidFill>
                  <a:srgbClr val="FF0000"/>
                </a:solidFill>
              </a:rPr>
              <a:t>civis</a:t>
            </a:r>
            <a:r>
              <a:rPr lang="en-GB" sz="2400" i="1" dirty="0">
                <a:solidFill>
                  <a:srgbClr val="FF0000"/>
                </a:solidFill>
              </a:rPr>
              <a:t> Britannicus sum’ to the ‘hostile environment’…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771550"/>
            <a:ext cx="4752528" cy="14330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‘In a world in which restrictions on personal movement and immigration have increased we still take pride in the fact that a man can say </a:t>
            </a:r>
            <a:r>
              <a:rPr lang="en-US" i="1" dirty="0" err="1"/>
              <a:t>Civis</a:t>
            </a:r>
            <a:r>
              <a:rPr lang="en-US" i="1" dirty="0"/>
              <a:t> </a:t>
            </a:r>
            <a:r>
              <a:rPr lang="en-US" i="1" dirty="0" err="1"/>
              <a:t>Britannicus</a:t>
            </a:r>
            <a:r>
              <a:rPr lang="en-US" i="1" dirty="0"/>
              <a:t> sum</a:t>
            </a:r>
            <a:r>
              <a:rPr lang="en-US" dirty="0"/>
              <a:t> whatever his </a:t>
            </a:r>
            <a:r>
              <a:rPr lang="en-US" dirty="0" err="1"/>
              <a:t>colour</a:t>
            </a:r>
            <a:r>
              <a:rPr lang="en-US" dirty="0"/>
              <a:t> may be, and we take pride in the fact that he wants and can come to the Mother country.’</a:t>
            </a:r>
          </a:p>
          <a:p>
            <a:pPr marL="0" indent="0" algn="r">
              <a:buNone/>
            </a:pPr>
            <a:r>
              <a:rPr lang="en-US" dirty="0"/>
              <a:t>Henry Hopkins, Colonial Office, 1954</a:t>
            </a:r>
            <a:endParaRPr lang="en-GB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3" t="16066" r="2309" b="5102"/>
          <a:stretch/>
        </p:blipFill>
        <p:spPr bwMode="auto">
          <a:xfrm>
            <a:off x="179512" y="1995686"/>
            <a:ext cx="41764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55976" y="4566419"/>
            <a:ext cx="22407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© Crown Copyright. IWM </a:t>
            </a:r>
            <a:r>
              <a:rPr lang="en-US" sz="1050" dirty="0">
                <a:latin typeface="+mn-lt"/>
                <a:hlinkClick r:id="rId4"/>
              </a:rPr>
              <a:t>http://www.iwm.org.uk/collections/item/object/33289</a:t>
            </a:r>
            <a:r>
              <a:rPr lang="en-US" sz="1050" dirty="0">
                <a:latin typeface="+mn-lt"/>
              </a:rPr>
              <a:t> </a:t>
            </a:r>
            <a:endParaRPr lang="en-GB" sz="1050" dirty="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F0B2D3-3EF9-7141-88B3-CE04E4B51B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8"/>
          <a:stretch/>
        </p:blipFill>
        <p:spPr>
          <a:xfrm>
            <a:off x="4932040" y="1225725"/>
            <a:ext cx="400244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95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11" descr="ImmigrationNHS1966.jpg">
            <a:extLst>
              <a:ext uri="{FF2B5EF4-FFF2-40B4-BE49-F238E27FC236}">
                <a16:creationId xmlns:a16="http://schemas.microsoft.com/office/drawing/2014/main" id="{563F28A9-947F-6F42-BE4C-6DEED926F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7477" r="3598" b="9207"/>
          <a:stretch/>
        </p:blipFill>
        <p:spPr>
          <a:xfrm>
            <a:off x="3783939" y="115629"/>
            <a:ext cx="2971836" cy="3176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915" y="119984"/>
            <a:ext cx="3709421" cy="1587670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/>
              <a:t>Historical Tropes</a:t>
            </a:r>
            <a:br>
              <a:rPr lang="en-US" sz="2400" dirty="0"/>
            </a:br>
            <a:r>
              <a:rPr lang="en-US" sz="2400" dirty="0"/>
              <a:t>How have Britons thought about migrants and the NHS from 1948-2018?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7F0AF2-9A60-A445-ADA3-27DA9A2B6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2483878"/>
            <a:ext cx="3247536" cy="257750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E77B19-286C-F344-9A4C-5A3C6C8F40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7" t="12200" r="7726" b="10801"/>
          <a:stretch/>
        </p:blipFill>
        <p:spPr>
          <a:xfrm>
            <a:off x="35496" y="2041715"/>
            <a:ext cx="4142470" cy="2958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0437F5F-CE36-5540-8A99-8553059C75A5}"/>
              </a:ext>
            </a:extLst>
          </p:cNvPr>
          <p:cNvSpPr txBox="1"/>
          <p:nvPr/>
        </p:nvSpPr>
        <p:spPr>
          <a:xfrm>
            <a:off x="3190875" y="221171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1949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6F10DC-9684-D24F-8712-868D6C583CAD}"/>
              </a:ext>
            </a:extLst>
          </p:cNvPr>
          <p:cNvSpPr/>
          <p:nvPr/>
        </p:nvSpPr>
        <p:spPr>
          <a:xfrm>
            <a:off x="4920946" y="339502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ourier" pitchFamily="2" charset="0"/>
              </a:rPr>
              <a:t>1954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9D588E-FBE3-E942-920F-CD0B217A2828}"/>
              </a:ext>
            </a:extLst>
          </p:cNvPr>
          <p:cNvSpPr/>
          <p:nvPr/>
        </p:nvSpPr>
        <p:spPr>
          <a:xfrm>
            <a:off x="5901844" y="3184226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9E3148-7CB8-354A-ADB7-9C9D0B692ECB}"/>
              </a:ext>
            </a:extLst>
          </p:cNvPr>
          <p:cNvSpPr txBox="1"/>
          <p:nvPr/>
        </p:nvSpPr>
        <p:spPr>
          <a:xfrm>
            <a:off x="6755775" y="115629"/>
            <a:ext cx="2220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‘Things should be better for him; no one can say </a:t>
            </a:r>
            <a:r>
              <a:rPr lang="en-GB" sz="1400" u="sng" dirty="0">
                <a:latin typeface="+mj-lt"/>
              </a:rPr>
              <a:t>he’s</a:t>
            </a:r>
            <a:r>
              <a:rPr lang="en-GB" sz="1400" dirty="0">
                <a:latin typeface="+mj-lt"/>
              </a:rPr>
              <a:t> not British.’</a:t>
            </a:r>
          </a:p>
        </p:txBody>
      </p:sp>
    </p:spTree>
    <p:extLst>
      <p:ext uri="{BB962C8B-B14F-4D97-AF65-F5344CB8AC3E}">
        <p14:creationId xmlns:p14="http://schemas.microsoft.com/office/powerpoint/2010/main" val="3445833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1864D5-6D65-2E43-9749-468FD941A1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t="7938" r="4780" b="8418"/>
          <a:stretch/>
        </p:blipFill>
        <p:spPr>
          <a:xfrm>
            <a:off x="58194" y="1825945"/>
            <a:ext cx="5256584" cy="3307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4A4DDA-CB9D-CF4C-8926-924017E4A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02" y="74822"/>
            <a:ext cx="4103967" cy="23042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C8843-19A7-BC4B-8795-986206F18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06" y="-23191"/>
            <a:ext cx="4055290" cy="2666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BAC3E6-535B-0B4C-8F59-19A300CE40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98" y="2643758"/>
            <a:ext cx="2684583" cy="24525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0074041-9BBF-4642-868C-16FDDC0761D3}"/>
              </a:ext>
            </a:extLst>
          </p:cNvPr>
          <p:cNvSpPr txBox="1"/>
          <p:nvPr/>
        </p:nvSpPr>
        <p:spPr>
          <a:xfrm>
            <a:off x="2555776" y="74822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1964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EED34D-0C79-D344-B1F8-C05B7DB90D1B}"/>
              </a:ext>
            </a:extLst>
          </p:cNvPr>
          <p:cNvSpPr/>
          <p:nvPr/>
        </p:nvSpPr>
        <p:spPr>
          <a:xfrm>
            <a:off x="6547827" y="311709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91F958-BDFE-4D46-A480-B25483C75A0A}"/>
              </a:ext>
            </a:extLst>
          </p:cNvPr>
          <p:cNvSpPr/>
          <p:nvPr/>
        </p:nvSpPr>
        <p:spPr>
          <a:xfrm>
            <a:off x="8316416" y="2643757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2016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F5CC36-8880-974C-92BB-6178D89F8BB2}"/>
              </a:ext>
            </a:extLst>
          </p:cNvPr>
          <p:cNvSpPr/>
          <p:nvPr/>
        </p:nvSpPr>
        <p:spPr>
          <a:xfrm>
            <a:off x="3747469" y="3064001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1958</a:t>
            </a:r>
          </a:p>
        </p:txBody>
      </p:sp>
    </p:spTree>
    <p:extLst>
      <p:ext uri="{BB962C8B-B14F-4D97-AF65-F5344CB8AC3E}">
        <p14:creationId xmlns:p14="http://schemas.microsoft.com/office/powerpoint/2010/main" val="194552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95486"/>
            <a:ext cx="4320480" cy="1152128"/>
          </a:xfrm>
        </p:spPr>
        <p:txBody>
          <a:bodyPr>
            <a:noAutofit/>
          </a:bodyPr>
          <a:lstStyle/>
          <a:p>
            <a:r>
              <a:rPr lang="en-US" sz="2800" dirty="0"/>
              <a:t>But the NHS has patients as well as staff… the ‘Foreign Contagions’ motif</a:t>
            </a:r>
          </a:p>
        </p:txBody>
      </p:sp>
      <p:pic>
        <p:nvPicPr>
          <p:cNvPr id="5" name="Content Placeholder 4" descr="MC1043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1" b="822"/>
          <a:stretch/>
        </p:blipFill>
        <p:spPr>
          <a:xfrm>
            <a:off x="179512" y="80497"/>
            <a:ext cx="4116213" cy="2381729"/>
          </a:xfrm>
        </p:spPr>
      </p:pic>
      <p:sp>
        <p:nvSpPr>
          <p:cNvPr id="6" name="TextBox 5"/>
          <p:cNvSpPr txBox="1"/>
          <p:nvPr/>
        </p:nvSpPr>
        <p:spPr>
          <a:xfrm>
            <a:off x="1901859" y="2427734"/>
            <a:ext cx="9452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Express Syndication Ltd., British Cartoon Archive, University of Kent, Michael Cummings, </a:t>
            </a:r>
            <a:r>
              <a:rPr lang="en-US" sz="1000" i="1" dirty="0">
                <a:latin typeface="+mn-lt"/>
              </a:rPr>
              <a:t>Daily Express</a:t>
            </a:r>
            <a:r>
              <a:rPr lang="en-US" sz="1000" dirty="0">
                <a:latin typeface="+mn-lt"/>
              </a:rPr>
              <a:t>, 17 Jan 1962</a:t>
            </a:r>
          </a:p>
        </p:txBody>
      </p:sp>
      <p:pic>
        <p:nvPicPr>
          <p:cNvPr id="7" name="Picture 6" descr="7101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" t="4162" r="3589" b="2941"/>
          <a:stretch/>
        </p:blipFill>
        <p:spPr>
          <a:xfrm>
            <a:off x="5427344" y="1720212"/>
            <a:ext cx="3609152" cy="2376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2987" y="4096475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Dave Brown, British Cartoon Archive, University of Kent, Dave Brown, </a:t>
            </a:r>
            <a:r>
              <a:rPr lang="en-US" sz="1000" i="1" dirty="0">
                <a:latin typeface="+mn-lt"/>
              </a:rPr>
              <a:t>Independent</a:t>
            </a:r>
            <a:r>
              <a:rPr lang="en-US" sz="1000" dirty="0">
                <a:latin typeface="+mn-lt"/>
              </a:rPr>
              <a:t>, 16 Feb 2005.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4313F2-1661-3B4F-BAB4-B56997358C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" r="3321" b="15785"/>
          <a:stretch/>
        </p:blipFill>
        <p:spPr>
          <a:xfrm>
            <a:off x="251520" y="1995686"/>
            <a:ext cx="1488706" cy="30754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E4CA244-9790-F641-A109-44844DADC44A}"/>
              </a:ext>
            </a:extLst>
          </p:cNvPr>
          <p:cNvSpPr/>
          <p:nvPr/>
        </p:nvSpPr>
        <p:spPr>
          <a:xfrm>
            <a:off x="1727491" y="4752272"/>
            <a:ext cx="15841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1968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9B93FB-36D3-654C-BD46-C07628966B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321" y="2164301"/>
            <a:ext cx="2231816" cy="2929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CA6F985-7AAD-804C-A965-321550DD5670}"/>
              </a:ext>
            </a:extLst>
          </p:cNvPr>
          <p:cNvSpPr/>
          <p:nvPr/>
        </p:nvSpPr>
        <p:spPr>
          <a:xfrm>
            <a:off x="5300770" y="4731176"/>
            <a:ext cx="13548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2008</a:t>
            </a:r>
          </a:p>
        </p:txBody>
      </p:sp>
    </p:spTree>
    <p:extLst>
      <p:ext uri="{BB962C8B-B14F-4D97-AF65-F5344CB8AC3E}">
        <p14:creationId xmlns:p14="http://schemas.microsoft.com/office/powerpoint/2010/main" val="2063105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632FB-A36D-8060-2FBF-009D6D511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3393" y="385044"/>
            <a:ext cx="1872208" cy="857250"/>
          </a:xfrm>
        </p:spPr>
        <p:txBody>
          <a:bodyPr/>
          <a:lstStyle/>
          <a:p>
            <a:r>
              <a:rPr lang="en-GB" sz="2400" dirty="0"/>
              <a:t>And in the Covid Crisis?</a:t>
            </a:r>
          </a:p>
        </p:txBody>
      </p:sp>
      <p:pic>
        <p:nvPicPr>
          <p:cNvPr id="6" name="Content Placeholder 5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0DE0A410-AC2B-4DF6-FA9A-FBF7E78449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082785"/>
            <a:ext cx="5349241" cy="3009922"/>
          </a:xfrm>
        </p:spPr>
      </p:pic>
      <p:pic>
        <p:nvPicPr>
          <p:cNvPr id="8" name="Picture 7" descr="A picture containing text, outdoor, painted, graffiti&#10;&#10;Description automatically generated">
            <a:extLst>
              <a:ext uri="{FF2B5EF4-FFF2-40B4-BE49-F238E27FC236}">
                <a16:creationId xmlns:a16="http://schemas.microsoft.com/office/drawing/2014/main" id="{379F426C-F90C-81AB-4461-4BB210F9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8"/>
          <a:stretch/>
        </p:blipFill>
        <p:spPr>
          <a:xfrm>
            <a:off x="-4293" y="14639"/>
            <a:ext cx="3429000" cy="2114550"/>
          </a:xfrm>
          <a:prstGeom prst="rect">
            <a:avLst/>
          </a:prstGeom>
        </p:spPr>
      </p:pic>
      <p:pic>
        <p:nvPicPr>
          <p:cNvPr id="1026" name="Picture 2" descr="Coronavirus Street Art Spreads Across the World • Inspiring City">
            <a:extLst>
              <a:ext uri="{FF2B5EF4-FFF2-40B4-BE49-F238E27FC236}">
                <a16:creationId xmlns:a16="http://schemas.microsoft.com/office/drawing/2014/main" id="{9BC7E238-6141-4075-34EA-DC48D06092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8"/>
          <a:stretch/>
        </p:blipFill>
        <p:spPr bwMode="auto">
          <a:xfrm>
            <a:off x="5220072" y="0"/>
            <a:ext cx="3737818" cy="24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munities — #PaintTheChange">
            <a:extLst>
              <a:ext uri="{FF2B5EF4-FFF2-40B4-BE49-F238E27FC236}">
                <a16:creationId xmlns:a16="http://schemas.microsoft.com/office/drawing/2014/main" id="{4B6CDAE3-2809-26FD-C400-698D01540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3" y="2129189"/>
            <a:ext cx="4089251" cy="295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82687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6646</TotalTime>
  <Words>808</Words>
  <Application>Microsoft Macintosh PowerPoint</Application>
  <PresentationFormat>On-screen Show (16:9)</PresentationFormat>
  <Paragraphs>51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Courier</vt:lpstr>
      <vt:lpstr>Source Sans Pro</vt:lpstr>
      <vt:lpstr>Times New Roman</vt:lpstr>
      <vt:lpstr>Wingdings</vt:lpstr>
      <vt:lpstr>uni_of_warwick_ruby red_16_9</vt:lpstr>
      <vt:lpstr>1_Custom Design</vt:lpstr>
      <vt:lpstr>Custom Design</vt:lpstr>
      <vt:lpstr>Immigration and the NHS</vt:lpstr>
      <vt:lpstr>Why look at migration through an NHS lens? A few NHS facts…</vt:lpstr>
      <vt:lpstr>This is not new…</vt:lpstr>
      <vt:lpstr>British policy making in mid-century migration: confounding factors</vt:lpstr>
      <vt:lpstr>Migration and the NHS: from ‘civis Britannicus sum’ to the ‘hostile environment’…</vt:lpstr>
      <vt:lpstr>Historical Tropes How have Britons thought about migrants and the NHS from 1948-2018?</vt:lpstr>
      <vt:lpstr>PowerPoint Presentation</vt:lpstr>
      <vt:lpstr>But the NHS has patients as well as staff… the ‘Foreign Contagions’ motif</vt:lpstr>
      <vt:lpstr>And in the Covid Crisis?</vt:lpstr>
      <vt:lpstr>* NHS as a symbol of national values (including ‘tolerance’ and ‘egalitarianism’)  * NHS as site for anti-racist rhetoric and discourse  * NHS as a flashpoint for concerns   about ‘excess’ immigration AND  immigration restriction;    about migrants as undeserving  beneficiaries of welfare state  AND as heroic providers of welfare 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157</cp:revision>
  <cp:lastPrinted>2001-12-07T16:14:49Z</cp:lastPrinted>
  <dcterms:created xsi:type="dcterms:W3CDTF">2016-05-26T09:13:48Z</dcterms:created>
  <dcterms:modified xsi:type="dcterms:W3CDTF">2024-06-15T09:51:32Z</dcterms:modified>
</cp:coreProperties>
</file>