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96327"/>
  </p:normalViewPr>
  <p:slideViewPr>
    <p:cSldViewPr snapToGrid="0">
      <p:cViewPr varScale="1">
        <p:scale>
          <a:sx n="119" d="100"/>
          <a:sy n="119" d="100"/>
        </p:scale>
        <p:origin x="52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F89D9-4ADF-9944-8C80-DDD3F77C1F73}" type="datetimeFigureOut">
              <a:rPr lang="en-GB" smtClean="0"/>
              <a:t>18/11/2024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E4C551-F45A-BD41-AF61-16F3AE619881}" type="slidenum">
              <a:rPr lang="en-GB" smtClean="0"/>
              <a:t>‹#›</a:t>
            </a:fld>
            <a:endParaRPr lang="en-GB"/>
          </a:p>
        </p:txBody>
      </p:sp>
    </p:spTree>
    <p:extLst>
      <p:ext uri="{BB962C8B-B14F-4D97-AF65-F5344CB8AC3E}">
        <p14:creationId xmlns:p14="http://schemas.microsoft.com/office/powerpoint/2010/main" val="2134594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outu.be/hIXhnWUmMvw"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Fun blog on early wire-tapping: https://</a:t>
            </a:r>
            <a:r>
              <a:rPr lang="en-GB" dirty="0" err="1"/>
              <a:t>www.smithsonianmag.com</a:t>
            </a:r>
            <a:r>
              <a:rPr lang="en-GB" dirty="0"/>
              <a:t>/history/brief-history-surveillance-america-180968399/</a:t>
            </a:r>
          </a:p>
          <a:p>
            <a:r>
              <a:rPr lang="en-GB" dirty="0"/>
              <a:t>Historical text: Brian Hochman, </a:t>
            </a:r>
            <a:r>
              <a:rPr lang="en-GB" i="1" dirty="0"/>
              <a:t>The Listeners: A history of Wiretapping in the US</a:t>
            </a:r>
            <a:r>
              <a:rPr lang="en-GB" dirty="0"/>
              <a:t>, Harvard University Press, 2023.</a:t>
            </a:r>
          </a:p>
        </p:txBody>
      </p:sp>
      <p:sp>
        <p:nvSpPr>
          <p:cNvPr id="4" name="Slide Number Placeholder 3"/>
          <p:cNvSpPr>
            <a:spLocks noGrp="1"/>
          </p:cNvSpPr>
          <p:nvPr>
            <p:ph type="sldNum" sz="quarter" idx="5"/>
          </p:nvPr>
        </p:nvSpPr>
        <p:spPr/>
        <p:txBody>
          <a:bodyPr/>
          <a:lstStyle/>
          <a:p>
            <a:fld id="{8DE4C551-F45A-BD41-AF61-16F3AE619881}" type="slidenum">
              <a:rPr lang="en-GB" smtClean="0"/>
              <a:t>4</a:t>
            </a:fld>
            <a:endParaRPr lang="en-GB"/>
          </a:p>
        </p:txBody>
      </p:sp>
    </p:spTree>
    <p:extLst>
      <p:ext uri="{BB962C8B-B14F-4D97-AF65-F5344CB8AC3E}">
        <p14:creationId xmlns:p14="http://schemas.microsoft.com/office/powerpoint/2010/main" val="1001553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a longer video, see: </a:t>
            </a:r>
            <a:r>
              <a:rPr lang="en-GB" b="0" i="0" u="none" strike="noStrike" dirty="0">
                <a:effectLst/>
                <a:latin typeface="YouTube Noto"/>
                <a:hlinkClick r:id="rId3"/>
              </a:rPr>
              <a:t>https://youtu.be/hIXhnWUmMvw</a:t>
            </a:r>
            <a:endParaRPr lang="en-GB" dirty="0"/>
          </a:p>
        </p:txBody>
      </p:sp>
      <p:sp>
        <p:nvSpPr>
          <p:cNvPr id="4" name="Slide Number Placeholder 3"/>
          <p:cNvSpPr>
            <a:spLocks noGrp="1"/>
          </p:cNvSpPr>
          <p:nvPr>
            <p:ph type="sldNum" sz="quarter" idx="5"/>
          </p:nvPr>
        </p:nvSpPr>
        <p:spPr/>
        <p:txBody>
          <a:bodyPr/>
          <a:lstStyle/>
          <a:p>
            <a:fld id="{8DE4C551-F45A-BD41-AF61-16F3AE619881}" type="slidenum">
              <a:rPr lang="en-GB" smtClean="0"/>
              <a:t>5</a:t>
            </a:fld>
            <a:endParaRPr lang="en-GB"/>
          </a:p>
        </p:txBody>
      </p:sp>
    </p:spTree>
    <p:extLst>
      <p:ext uri="{BB962C8B-B14F-4D97-AF65-F5344CB8AC3E}">
        <p14:creationId xmlns:p14="http://schemas.microsoft.com/office/powerpoint/2010/main" val="3040405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9D6F5-A9D4-C22B-732C-A31A172FB93C}"/>
              </a:ext>
            </a:extLst>
          </p:cNvPr>
          <p:cNvSpPr>
            <a:spLocks noGrp="1"/>
          </p:cNvSpPr>
          <p:nvPr>
            <p:ph type="ctrTitle"/>
          </p:nvPr>
        </p:nvSpPr>
        <p:spPr>
          <a:xfrm>
            <a:off x="1524000" y="1122363"/>
            <a:ext cx="9144000" cy="2209393"/>
          </a:xfrm>
        </p:spPr>
        <p:txBody>
          <a:bodyPr anchor="b">
            <a:normAutofit/>
          </a:bodyPr>
          <a:lstStyle>
            <a:lvl1pPr algn="ctr">
              <a:defRPr sz="3600"/>
            </a:lvl1pPr>
          </a:lstStyle>
          <a:p>
            <a:r>
              <a:rPr lang="en-US" dirty="0"/>
              <a:t>Click to edit Master title style</a:t>
            </a:r>
          </a:p>
        </p:txBody>
      </p:sp>
      <p:sp>
        <p:nvSpPr>
          <p:cNvPr id="3" name="Subtitle 2">
            <a:extLst>
              <a:ext uri="{FF2B5EF4-FFF2-40B4-BE49-F238E27FC236}">
                <a16:creationId xmlns:a16="http://schemas.microsoft.com/office/drawing/2014/main" id="{E11AFD6E-3459-290F-1147-F0C47ACEEA5B}"/>
              </a:ext>
            </a:extLst>
          </p:cNvPr>
          <p:cNvSpPr>
            <a:spLocks noGrp="1"/>
          </p:cNvSpPr>
          <p:nvPr>
            <p:ph type="subTitle" idx="1"/>
          </p:nvPr>
        </p:nvSpPr>
        <p:spPr>
          <a:xfrm>
            <a:off x="1524000" y="4346774"/>
            <a:ext cx="9144000" cy="1066890"/>
          </a:xfrm>
        </p:spPr>
        <p:txBody>
          <a:bodyPr anchor="t">
            <a:normAutofit/>
          </a:bodyPr>
          <a:lstStyle>
            <a:lvl1pPr marL="0" indent="0" algn="ctr">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C54674D3-6FB9-5549-B0F2-FD61E82D1FF1}"/>
              </a:ext>
            </a:extLst>
          </p:cNvPr>
          <p:cNvSpPr>
            <a:spLocks noGrp="1"/>
          </p:cNvSpPr>
          <p:nvPr>
            <p:ph type="dt" sz="half" idx="10"/>
          </p:nvPr>
        </p:nvSpPr>
        <p:spPr/>
        <p:txBody>
          <a:bodyPr/>
          <a:lstStyle/>
          <a:p>
            <a:fld id="{1ECB5883-038C-4696-8E27-1811E470D6D4}" type="datetime1">
              <a:rPr lang="en-US" smtClean="0"/>
              <a:t>11/18/24</a:t>
            </a:fld>
            <a:endParaRPr lang="en-US"/>
          </a:p>
        </p:txBody>
      </p:sp>
      <p:sp>
        <p:nvSpPr>
          <p:cNvPr id="5" name="Footer Placeholder 4">
            <a:extLst>
              <a:ext uri="{FF2B5EF4-FFF2-40B4-BE49-F238E27FC236}">
                <a16:creationId xmlns:a16="http://schemas.microsoft.com/office/drawing/2014/main" id="{AB239BBC-C979-2C77-493E-CF5498AEB5D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53813B7E-A51C-D9CD-2189-650A9D63BFF9}"/>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2304647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990AE-F72C-4C2E-E2D0-7A8D7EEF08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41B46D-142E-8C8E-C4F4-B6B1586A6F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4D92E3-36AD-2615-0166-6B73C34F10FA}"/>
              </a:ext>
            </a:extLst>
          </p:cNvPr>
          <p:cNvSpPr>
            <a:spLocks noGrp="1"/>
          </p:cNvSpPr>
          <p:nvPr>
            <p:ph type="dt" sz="half" idx="10"/>
          </p:nvPr>
        </p:nvSpPr>
        <p:spPr/>
        <p:txBody>
          <a:bodyPr/>
          <a:lstStyle/>
          <a:p>
            <a:fld id="{61E8A6D4-154B-4E4D-9001-7A6C328D243E}" type="datetime1">
              <a:rPr lang="en-US" smtClean="0"/>
              <a:t>11/18/24</a:t>
            </a:fld>
            <a:endParaRPr lang="en-US"/>
          </a:p>
        </p:txBody>
      </p:sp>
      <p:sp>
        <p:nvSpPr>
          <p:cNvPr id="5" name="Footer Placeholder 4">
            <a:extLst>
              <a:ext uri="{FF2B5EF4-FFF2-40B4-BE49-F238E27FC236}">
                <a16:creationId xmlns:a16="http://schemas.microsoft.com/office/drawing/2014/main" id="{F10BFB69-319D-2284-2734-217160D396D7}"/>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A6883B0-C775-5BD2-8EC6-A41D19BCA156}"/>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636607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40463-6D41-8D45-088A-540B0D18838A}"/>
              </a:ext>
            </a:extLst>
          </p:cNvPr>
          <p:cNvSpPr>
            <a:spLocks noGrp="1"/>
          </p:cNvSpPr>
          <p:nvPr>
            <p:ph type="title" orient="vert"/>
          </p:nvPr>
        </p:nvSpPr>
        <p:spPr>
          <a:xfrm>
            <a:off x="8724900" y="592281"/>
            <a:ext cx="2628900" cy="558468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5F2276-7F04-F3F7-E3CE-F81C8DC637DC}"/>
              </a:ext>
            </a:extLst>
          </p:cNvPr>
          <p:cNvSpPr>
            <a:spLocks noGrp="1"/>
          </p:cNvSpPr>
          <p:nvPr>
            <p:ph type="body" orient="vert" idx="1"/>
          </p:nvPr>
        </p:nvSpPr>
        <p:spPr>
          <a:xfrm>
            <a:off x="838200" y="592281"/>
            <a:ext cx="7734300" cy="558468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1802BF-9E0C-3251-8FAE-81F07DB05344}"/>
              </a:ext>
            </a:extLst>
          </p:cNvPr>
          <p:cNvSpPr>
            <a:spLocks noGrp="1"/>
          </p:cNvSpPr>
          <p:nvPr>
            <p:ph type="dt" sz="half" idx="10"/>
          </p:nvPr>
        </p:nvSpPr>
        <p:spPr/>
        <p:txBody>
          <a:bodyPr/>
          <a:lstStyle/>
          <a:p>
            <a:fld id="{EF880999-9BD6-4929-BDEC-B84E21C16701}" type="datetime1">
              <a:rPr lang="en-US" smtClean="0"/>
              <a:t>11/18/24</a:t>
            </a:fld>
            <a:endParaRPr lang="en-US"/>
          </a:p>
        </p:txBody>
      </p:sp>
      <p:sp>
        <p:nvSpPr>
          <p:cNvPr id="5" name="Footer Placeholder 4">
            <a:extLst>
              <a:ext uri="{FF2B5EF4-FFF2-40B4-BE49-F238E27FC236}">
                <a16:creationId xmlns:a16="http://schemas.microsoft.com/office/drawing/2014/main" id="{329F1754-5B8F-A9FA-E8B1-06E04CE283D5}"/>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5F01E6A8-5139-ECD4-CC0C-32FFC6741000}"/>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4052751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155F0-A6D4-C39B-394F-0B16E9C9CE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D1860F-B260-57CE-E12B-2C94860319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45C9F-D94D-E5D3-B73A-20621FA536D5}"/>
              </a:ext>
            </a:extLst>
          </p:cNvPr>
          <p:cNvSpPr>
            <a:spLocks noGrp="1"/>
          </p:cNvSpPr>
          <p:nvPr>
            <p:ph type="dt" sz="half" idx="10"/>
          </p:nvPr>
        </p:nvSpPr>
        <p:spPr/>
        <p:txBody>
          <a:bodyPr/>
          <a:lstStyle/>
          <a:p>
            <a:fld id="{579F6069-8263-4296-913A-BC2234E8D32B}" type="datetime1">
              <a:rPr lang="en-US" smtClean="0"/>
              <a:t>11/18/24</a:t>
            </a:fld>
            <a:endParaRPr lang="en-US"/>
          </a:p>
        </p:txBody>
      </p:sp>
      <p:sp>
        <p:nvSpPr>
          <p:cNvPr id="5" name="Footer Placeholder 4">
            <a:extLst>
              <a:ext uri="{FF2B5EF4-FFF2-40B4-BE49-F238E27FC236}">
                <a16:creationId xmlns:a16="http://schemas.microsoft.com/office/drawing/2014/main" id="{E5FAB243-BB42-966A-4708-15C9B11D6885}"/>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5C3A3BD-2CC5-03D3-4CD6-E31A55BA2D23}"/>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366315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D8633-AC3B-E617-1C54-84932DDD72E5}"/>
              </a:ext>
            </a:extLst>
          </p:cNvPr>
          <p:cNvSpPr>
            <a:spLocks noGrp="1"/>
          </p:cNvSpPr>
          <p:nvPr>
            <p:ph type="title"/>
          </p:nvPr>
        </p:nvSpPr>
        <p:spPr>
          <a:xfrm>
            <a:off x="1474236" y="1514688"/>
            <a:ext cx="8584164" cy="3138875"/>
          </a:xfrm>
        </p:spPr>
        <p:txBody>
          <a:bodyPr anchor="b">
            <a:normAutofit/>
          </a:bodyPr>
          <a:lstStyle>
            <a:lvl1pPr>
              <a:defRPr sz="3600" cap="all" spc="300" baseline="0"/>
            </a:lvl1pPr>
          </a:lstStyle>
          <a:p>
            <a:r>
              <a:rPr lang="en-US" dirty="0"/>
              <a:t>Click to edit Master title style</a:t>
            </a:r>
          </a:p>
        </p:txBody>
      </p:sp>
      <p:sp>
        <p:nvSpPr>
          <p:cNvPr id="3" name="Text Placeholder 2">
            <a:extLst>
              <a:ext uri="{FF2B5EF4-FFF2-40B4-BE49-F238E27FC236}">
                <a16:creationId xmlns:a16="http://schemas.microsoft.com/office/drawing/2014/main" id="{CF68C242-ECAB-AEC3-7E9B-F9854AF31CD2}"/>
              </a:ext>
            </a:extLst>
          </p:cNvPr>
          <p:cNvSpPr>
            <a:spLocks noGrp="1"/>
          </p:cNvSpPr>
          <p:nvPr>
            <p:ph type="body" idx="1"/>
          </p:nvPr>
        </p:nvSpPr>
        <p:spPr>
          <a:xfrm>
            <a:off x="1474236" y="4963885"/>
            <a:ext cx="8584165" cy="1125765"/>
          </a:xfrm>
        </p:spPr>
        <p:txBody>
          <a:bodyPr>
            <a:normAutofit/>
          </a:bodyPr>
          <a:lstStyle>
            <a:lvl1pPr marL="0" indent="0">
              <a:buNone/>
              <a:defRPr sz="1600" cap="all" spc="300" baseline="0">
                <a:solidFill>
                  <a:schemeClr val="tx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20D9B82-EEF4-2CD7-61FE-BAFB2B96D641}"/>
              </a:ext>
            </a:extLst>
          </p:cNvPr>
          <p:cNvSpPr>
            <a:spLocks noGrp="1"/>
          </p:cNvSpPr>
          <p:nvPr>
            <p:ph type="dt" sz="half" idx="10"/>
          </p:nvPr>
        </p:nvSpPr>
        <p:spPr/>
        <p:txBody>
          <a:bodyPr/>
          <a:lstStyle/>
          <a:p>
            <a:fld id="{BC9F5005-EC25-4FB9-B19B-2437F0B120D2}" type="datetime1">
              <a:rPr lang="en-US" smtClean="0"/>
              <a:t>11/18/24</a:t>
            </a:fld>
            <a:endParaRPr lang="en-US"/>
          </a:p>
        </p:txBody>
      </p:sp>
      <p:sp>
        <p:nvSpPr>
          <p:cNvPr id="5" name="Footer Placeholder 4">
            <a:extLst>
              <a:ext uri="{FF2B5EF4-FFF2-40B4-BE49-F238E27FC236}">
                <a16:creationId xmlns:a16="http://schemas.microsoft.com/office/drawing/2014/main" id="{59A222B6-F7A8-70A5-B023-FCAD5D7C4BB1}"/>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E85D758-2E38-8A8D-75BC-667F6A23B95B}"/>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465764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60DFF-11BD-F5F4-35D4-1986ABBD3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5D1279-E9A9-702E-144D-61114B788E88}"/>
              </a:ext>
            </a:extLst>
          </p:cNvPr>
          <p:cNvSpPr>
            <a:spLocks noGrp="1"/>
          </p:cNvSpPr>
          <p:nvPr>
            <p:ph sz="half" idx="1"/>
          </p:nvPr>
        </p:nvSpPr>
        <p:spPr>
          <a:xfrm>
            <a:off x="877824" y="2159175"/>
            <a:ext cx="4977453"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4E624-7A76-56EC-FA0D-E2AA8EF9B951}"/>
              </a:ext>
            </a:extLst>
          </p:cNvPr>
          <p:cNvSpPr>
            <a:spLocks noGrp="1"/>
          </p:cNvSpPr>
          <p:nvPr>
            <p:ph sz="half" idx="2"/>
          </p:nvPr>
        </p:nvSpPr>
        <p:spPr>
          <a:xfrm>
            <a:off x="6328391" y="2159175"/>
            <a:ext cx="4985785"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7DF5-30AD-AE47-D516-5CEE82770734}"/>
              </a:ext>
            </a:extLst>
          </p:cNvPr>
          <p:cNvSpPr>
            <a:spLocks noGrp="1"/>
          </p:cNvSpPr>
          <p:nvPr>
            <p:ph type="dt" sz="half" idx="10"/>
          </p:nvPr>
        </p:nvSpPr>
        <p:spPr/>
        <p:txBody>
          <a:bodyPr/>
          <a:lstStyle/>
          <a:p>
            <a:fld id="{0B283B5C-2325-42FF-AF91-C1451D9D66CC}" type="datetime1">
              <a:rPr lang="en-US" smtClean="0"/>
              <a:t>11/18/24</a:t>
            </a:fld>
            <a:endParaRPr lang="en-US"/>
          </a:p>
        </p:txBody>
      </p:sp>
      <p:sp>
        <p:nvSpPr>
          <p:cNvPr id="6" name="Footer Placeholder 5">
            <a:extLst>
              <a:ext uri="{FF2B5EF4-FFF2-40B4-BE49-F238E27FC236}">
                <a16:creationId xmlns:a16="http://schemas.microsoft.com/office/drawing/2014/main" id="{8B05C503-B649-B083-6341-F6E376AF8C72}"/>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1E53EA35-CF5A-DB36-8B14-5C184B6F14D3}"/>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90791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BA3D8-FDD9-329B-BCC6-BBF47F01BEE2}"/>
              </a:ext>
            </a:extLst>
          </p:cNvPr>
          <p:cNvSpPr>
            <a:spLocks noGrp="1"/>
          </p:cNvSpPr>
          <p:nvPr>
            <p:ph type="title"/>
          </p:nvPr>
        </p:nvSpPr>
        <p:spPr>
          <a:xfrm>
            <a:off x="881348" y="602671"/>
            <a:ext cx="10429303" cy="768928"/>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82EEF7DC-0699-CB3C-A7CB-39035D89A4A5}"/>
              </a:ext>
            </a:extLst>
          </p:cNvPr>
          <p:cNvSpPr>
            <a:spLocks noGrp="1"/>
          </p:cNvSpPr>
          <p:nvPr>
            <p:ph type="body" idx="1"/>
          </p:nvPr>
        </p:nvSpPr>
        <p:spPr>
          <a:xfrm>
            <a:off x="881349" y="1696325"/>
            <a:ext cx="4963538" cy="647700"/>
          </a:xfrm>
        </p:spPr>
        <p:txBody>
          <a:bodyPr anchor="b">
            <a:noAutofit/>
          </a:bodyPr>
          <a:lstStyle>
            <a:lvl1pPr marL="0" indent="0">
              <a:buNone/>
              <a:defRPr sz="14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D252EB40-99E1-CCA4-BAFA-F51AA56CF295}"/>
              </a:ext>
            </a:extLst>
          </p:cNvPr>
          <p:cNvSpPr>
            <a:spLocks noGrp="1"/>
          </p:cNvSpPr>
          <p:nvPr>
            <p:ph sz="half" idx="2"/>
          </p:nvPr>
        </p:nvSpPr>
        <p:spPr>
          <a:xfrm>
            <a:off x="881349" y="2344025"/>
            <a:ext cx="4963538"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8979BC-6B50-751D-D569-F360938B05C8}"/>
              </a:ext>
            </a:extLst>
          </p:cNvPr>
          <p:cNvSpPr>
            <a:spLocks noGrp="1"/>
          </p:cNvSpPr>
          <p:nvPr>
            <p:ph type="body" sz="quarter" idx="3"/>
          </p:nvPr>
        </p:nvSpPr>
        <p:spPr>
          <a:xfrm>
            <a:off x="6322669" y="1696325"/>
            <a:ext cx="4987982" cy="647700"/>
          </a:xfrm>
        </p:spPr>
        <p:txBody>
          <a:bodyPr anchor="b">
            <a:noAutofit/>
          </a:bodyPr>
          <a:lstStyle>
            <a:lvl1pPr marL="0" indent="0">
              <a:buNone/>
              <a:defRPr sz="14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A3A26F-230E-2D25-6BDC-6ECA00FAEFD5}"/>
              </a:ext>
            </a:extLst>
          </p:cNvPr>
          <p:cNvSpPr>
            <a:spLocks noGrp="1"/>
          </p:cNvSpPr>
          <p:nvPr>
            <p:ph sz="quarter" idx="4"/>
          </p:nvPr>
        </p:nvSpPr>
        <p:spPr>
          <a:xfrm>
            <a:off x="6322669" y="2344025"/>
            <a:ext cx="4987982" cy="383337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48182A01-DE7C-3BA4-96FF-CDEF2F608FCA}"/>
              </a:ext>
            </a:extLst>
          </p:cNvPr>
          <p:cNvSpPr>
            <a:spLocks noGrp="1"/>
          </p:cNvSpPr>
          <p:nvPr>
            <p:ph type="dt" sz="half" idx="10"/>
          </p:nvPr>
        </p:nvSpPr>
        <p:spPr/>
        <p:txBody>
          <a:bodyPr/>
          <a:lstStyle/>
          <a:p>
            <a:fld id="{0F88DB08-3B01-46DD-99F2-F6F6334EA669}" type="datetime1">
              <a:rPr lang="en-US" smtClean="0"/>
              <a:t>11/18/24</a:t>
            </a:fld>
            <a:endParaRPr lang="en-US"/>
          </a:p>
        </p:txBody>
      </p:sp>
      <p:sp>
        <p:nvSpPr>
          <p:cNvPr id="8" name="Footer Placeholder 7">
            <a:extLst>
              <a:ext uri="{FF2B5EF4-FFF2-40B4-BE49-F238E27FC236}">
                <a16:creationId xmlns:a16="http://schemas.microsoft.com/office/drawing/2014/main" id="{6FCAA828-0166-8ECD-BCE8-654BEFDD7155}"/>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7690C0D2-459A-04AA-FD90-7687D2FE8A9D}"/>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2432627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549F-FA71-857F-E02E-3CB63CE683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569611-F911-D3D4-B613-ACCDA56C45D2}"/>
              </a:ext>
            </a:extLst>
          </p:cNvPr>
          <p:cNvSpPr>
            <a:spLocks noGrp="1"/>
          </p:cNvSpPr>
          <p:nvPr>
            <p:ph type="dt" sz="half" idx="10"/>
          </p:nvPr>
        </p:nvSpPr>
        <p:spPr/>
        <p:txBody>
          <a:bodyPr/>
          <a:lstStyle/>
          <a:p>
            <a:fld id="{5892AC11-ACC3-4129-BBD7-C580BF1A4EE7}" type="datetime1">
              <a:rPr lang="en-US" smtClean="0"/>
              <a:t>11/18/24</a:t>
            </a:fld>
            <a:endParaRPr lang="en-US"/>
          </a:p>
        </p:txBody>
      </p:sp>
      <p:sp>
        <p:nvSpPr>
          <p:cNvPr id="4" name="Footer Placeholder 3">
            <a:extLst>
              <a:ext uri="{FF2B5EF4-FFF2-40B4-BE49-F238E27FC236}">
                <a16:creationId xmlns:a16="http://schemas.microsoft.com/office/drawing/2014/main" id="{F6EA1961-0B6B-8FEB-F2CB-C42E90EF2DFD}"/>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F42AA80E-3139-9F1B-9C3E-2A76628CF4F8}"/>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4232871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F54789-9F96-511A-0FB6-24F6A8418C72}"/>
              </a:ext>
            </a:extLst>
          </p:cNvPr>
          <p:cNvSpPr>
            <a:spLocks noGrp="1"/>
          </p:cNvSpPr>
          <p:nvPr>
            <p:ph type="dt" sz="half" idx="10"/>
          </p:nvPr>
        </p:nvSpPr>
        <p:spPr/>
        <p:txBody>
          <a:bodyPr/>
          <a:lstStyle/>
          <a:p>
            <a:fld id="{6D80F7F3-E406-44E2-93AF-674B3F1A2E51}" type="datetime1">
              <a:rPr lang="en-US" smtClean="0"/>
              <a:t>11/18/24</a:t>
            </a:fld>
            <a:endParaRPr lang="en-US"/>
          </a:p>
        </p:txBody>
      </p:sp>
      <p:sp>
        <p:nvSpPr>
          <p:cNvPr id="3" name="Footer Placeholder 2">
            <a:extLst>
              <a:ext uri="{FF2B5EF4-FFF2-40B4-BE49-F238E27FC236}">
                <a16:creationId xmlns:a16="http://schemas.microsoft.com/office/drawing/2014/main" id="{8B780399-ADEF-8F74-9F59-6AD804C9393E}"/>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95B6A34F-ABAB-9C4E-38A1-C6EEB944B97C}"/>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2354778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E3917-2BF6-1CE2-F34B-49F0D09A1B91}"/>
              </a:ext>
            </a:extLst>
          </p:cNvPr>
          <p:cNvSpPr>
            <a:spLocks noGrp="1"/>
          </p:cNvSpPr>
          <p:nvPr>
            <p:ph type="title"/>
          </p:nvPr>
        </p:nvSpPr>
        <p:spPr>
          <a:xfrm>
            <a:off x="839788" y="807868"/>
            <a:ext cx="3640713" cy="2062594"/>
          </a:xfrm>
        </p:spPr>
        <p:txBody>
          <a:bodyPr anchor="t">
            <a:normAutofit/>
          </a:bodyPr>
          <a:lstStyle>
            <a:lvl1pPr>
              <a:defRPr sz="2800"/>
            </a:lvl1pPr>
          </a:lstStyle>
          <a:p>
            <a:r>
              <a:rPr lang="en-US" dirty="0"/>
              <a:t>Click to edit Master title style</a:t>
            </a:r>
          </a:p>
        </p:txBody>
      </p:sp>
      <p:sp>
        <p:nvSpPr>
          <p:cNvPr id="3" name="Content Placeholder 2">
            <a:extLst>
              <a:ext uri="{FF2B5EF4-FFF2-40B4-BE49-F238E27FC236}">
                <a16:creationId xmlns:a16="http://schemas.microsoft.com/office/drawing/2014/main" id="{40815B8F-A9F3-8583-FFF1-175021F17AF0}"/>
              </a:ext>
            </a:extLst>
          </p:cNvPr>
          <p:cNvSpPr>
            <a:spLocks noGrp="1"/>
          </p:cNvSpPr>
          <p:nvPr>
            <p:ph idx="1"/>
          </p:nvPr>
        </p:nvSpPr>
        <p:spPr>
          <a:xfrm>
            <a:off x="5432898" y="807867"/>
            <a:ext cx="5922489" cy="505318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5D90AFF-A949-CE9E-6B94-C1B619612915}"/>
              </a:ext>
            </a:extLst>
          </p:cNvPr>
          <p:cNvSpPr>
            <a:spLocks noGrp="1"/>
          </p:cNvSpPr>
          <p:nvPr>
            <p:ph type="body" sz="half" idx="2"/>
          </p:nvPr>
        </p:nvSpPr>
        <p:spPr>
          <a:xfrm>
            <a:off x="839788" y="3000652"/>
            <a:ext cx="3640713"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95267E-088F-FB9A-9469-551890F29F01}"/>
              </a:ext>
            </a:extLst>
          </p:cNvPr>
          <p:cNvSpPr>
            <a:spLocks noGrp="1"/>
          </p:cNvSpPr>
          <p:nvPr>
            <p:ph type="dt" sz="half" idx="10"/>
          </p:nvPr>
        </p:nvSpPr>
        <p:spPr/>
        <p:txBody>
          <a:bodyPr/>
          <a:lstStyle/>
          <a:p>
            <a:fld id="{2FB1DD93-7C9D-4E53-81F0-DDE57FEA7EDB}" type="datetime1">
              <a:rPr lang="en-US" smtClean="0"/>
              <a:t>11/18/24</a:t>
            </a:fld>
            <a:endParaRPr lang="en-US"/>
          </a:p>
        </p:txBody>
      </p:sp>
      <p:sp>
        <p:nvSpPr>
          <p:cNvPr id="6" name="Footer Placeholder 5">
            <a:extLst>
              <a:ext uri="{FF2B5EF4-FFF2-40B4-BE49-F238E27FC236}">
                <a16:creationId xmlns:a16="http://schemas.microsoft.com/office/drawing/2014/main" id="{38EA3FFC-B3A6-C0B6-5DAE-70BE0D6FBD69}"/>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08D35F-BC2E-8D14-060F-449CBAF7C0D2}"/>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654523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09ED-ED97-A3CE-5569-77B45F41450A}"/>
              </a:ext>
            </a:extLst>
          </p:cNvPr>
          <p:cNvSpPr>
            <a:spLocks noGrp="1"/>
          </p:cNvSpPr>
          <p:nvPr>
            <p:ph type="title"/>
          </p:nvPr>
        </p:nvSpPr>
        <p:spPr>
          <a:xfrm>
            <a:off x="839788" y="820881"/>
            <a:ext cx="3639312" cy="2062595"/>
          </a:xfrm>
        </p:spPr>
        <p:txBody>
          <a:bodyPr anchor="t">
            <a:normAutofit/>
          </a:bodyPr>
          <a:lstStyle>
            <a:lvl1pPr>
              <a:defRPr sz="2800"/>
            </a:lvl1pPr>
          </a:lstStyle>
          <a:p>
            <a:r>
              <a:rPr lang="en-US" dirty="0"/>
              <a:t>Click to edit Master title style</a:t>
            </a:r>
          </a:p>
        </p:txBody>
      </p:sp>
      <p:sp>
        <p:nvSpPr>
          <p:cNvPr id="3" name="Picture Placeholder 2">
            <a:extLst>
              <a:ext uri="{FF2B5EF4-FFF2-40B4-BE49-F238E27FC236}">
                <a16:creationId xmlns:a16="http://schemas.microsoft.com/office/drawing/2014/main" id="{0683BB3A-9E24-DE4C-9619-1502F1B6F389}"/>
              </a:ext>
            </a:extLst>
          </p:cNvPr>
          <p:cNvSpPr>
            <a:spLocks noGrp="1"/>
          </p:cNvSpPr>
          <p:nvPr>
            <p:ph type="pic" idx="1"/>
          </p:nvPr>
        </p:nvSpPr>
        <p:spPr>
          <a:xfrm>
            <a:off x="5247408" y="919595"/>
            <a:ext cx="6107979" cy="501361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B4CE1F-29E0-88BB-8489-E58236B8B17B}"/>
              </a:ext>
            </a:extLst>
          </p:cNvPr>
          <p:cNvSpPr>
            <a:spLocks noGrp="1"/>
          </p:cNvSpPr>
          <p:nvPr>
            <p:ph type="body" sz="half" idx="2"/>
          </p:nvPr>
        </p:nvSpPr>
        <p:spPr>
          <a:xfrm>
            <a:off x="839788" y="3000652"/>
            <a:ext cx="3643889"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724B7212-6816-FFD1-50B2-58844AD38E26}"/>
              </a:ext>
            </a:extLst>
          </p:cNvPr>
          <p:cNvSpPr>
            <a:spLocks noGrp="1"/>
          </p:cNvSpPr>
          <p:nvPr>
            <p:ph type="dt" sz="half" idx="10"/>
          </p:nvPr>
        </p:nvSpPr>
        <p:spPr/>
        <p:txBody>
          <a:bodyPr/>
          <a:lstStyle/>
          <a:p>
            <a:fld id="{3DF7BC28-59DE-4F83-B4A1-497203279FAD}" type="datetime1">
              <a:rPr lang="en-US" smtClean="0"/>
              <a:t>11/18/24</a:t>
            </a:fld>
            <a:endParaRPr lang="en-US"/>
          </a:p>
        </p:txBody>
      </p:sp>
      <p:sp>
        <p:nvSpPr>
          <p:cNvPr id="6" name="Footer Placeholder 5">
            <a:extLst>
              <a:ext uri="{FF2B5EF4-FFF2-40B4-BE49-F238E27FC236}">
                <a16:creationId xmlns:a16="http://schemas.microsoft.com/office/drawing/2014/main" id="{A2417744-5A24-B7B7-5FD6-E98E60832F2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14CDA4D1-A71D-A7A6-3D0C-294E5D280BE8}"/>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1649410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5858A62-FE72-978B-BE71-05908D82E1A4}"/>
              </a:ext>
            </a:extLst>
          </p:cNvPr>
          <p:cNvSpPr/>
          <p:nvPr/>
        </p:nvSpPr>
        <p:spPr>
          <a:xfrm>
            <a:off x="0" y="0"/>
            <a:ext cx="12192000" cy="6860161"/>
          </a:xfrm>
          <a:prstGeom prst="rect">
            <a:avLst/>
          </a:prstGeom>
          <a:solidFill>
            <a:schemeClr val="bg2">
              <a:lumMod val="75000"/>
              <a:alpha val="15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5BFA14B7-4740-5D9F-6489-BAD00C3E0D68}"/>
              </a:ext>
            </a:extLst>
          </p:cNvPr>
          <p:cNvSpPr>
            <a:spLocks noGrp="1"/>
          </p:cNvSpPr>
          <p:nvPr>
            <p:ph type="title"/>
          </p:nvPr>
        </p:nvSpPr>
        <p:spPr>
          <a:xfrm>
            <a:off x="871108" y="588245"/>
            <a:ext cx="10449784" cy="1265928"/>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7790487F-803F-C5AF-BD93-39C0FC738963}"/>
              </a:ext>
            </a:extLst>
          </p:cNvPr>
          <p:cNvSpPr>
            <a:spLocks noGrp="1"/>
          </p:cNvSpPr>
          <p:nvPr>
            <p:ph type="body" idx="1"/>
          </p:nvPr>
        </p:nvSpPr>
        <p:spPr>
          <a:xfrm>
            <a:off x="877824" y="2157984"/>
            <a:ext cx="10442448" cy="390381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86FCEF-4EDF-C2EF-7D81-FEFF7042F350}"/>
              </a:ext>
            </a:extLst>
          </p:cNvPr>
          <p:cNvSpPr>
            <a:spLocks noGrp="1"/>
          </p:cNvSpPr>
          <p:nvPr>
            <p:ph type="dt" sz="half" idx="2"/>
          </p:nvPr>
        </p:nvSpPr>
        <p:spPr>
          <a:xfrm>
            <a:off x="877824" y="6356350"/>
            <a:ext cx="2743200" cy="365125"/>
          </a:xfrm>
          <a:prstGeom prst="rect">
            <a:avLst/>
          </a:prstGeom>
        </p:spPr>
        <p:txBody>
          <a:bodyPr vert="horz" lIns="91440" tIns="45720" rIns="91440" bIns="45720" rtlCol="0" anchor="ctr"/>
          <a:lstStyle>
            <a:lvl1pPr algn="l">
              <a:defRPr sz="800" cap="all" spc="300" baseline="0">
                <a:solidFill>
                  <a:schemeClr val="tx2"/>
                </a:solidFill>
              </a:defRPr>
            </a:lvl1pPr>
          </a:lstStyle>
          <a:p>
            <a:fld id="{0BDC4764-F656-4735-9820-9886F8DF1D6A}" type="datetime1">
              <a:rPr lang="en-US" smtClean="0"/>
              <a:t>11/18/24</a:t>
            </a:fld>
            <a:endParaRPr lang="en-US" dirty="0"/>
          </a:p>
        </p:txBody>
      </p:sp>
      <p:sp>
        <p:nvSpPr>
          <p:cNvPr id="5" name="Footer Placeholder 4">
            <a:extLst>
              <a:ext uri="{FF2B5EF4-FFF2-40B4-BE49-F238E27FC236}">
                <a16:creationId xmlns:a16="http://schemas.microsoft.com/office/drawing/2014/main" id="{9A4663BC-4D46-C74D-DDF2-9D25B4D96F9B}"/>
              </a:ext>
            </a:extLst>
          </p:cNvPr>
          <p:cNvSpPr>
            <a:spLocks noGrp="1"/>
          </p:cNvSpPr>
          <p:nvPr>
            <p:ph type="ftr" sz="quarter" idx="3"/>
          </p:nvPr>
        </p:nvSpPr>
        <p:spPr>
          <a:xfrm>
            <a:off x="7132320" y="6356350"/>
            <a:ext cx="4297680" cy="365125"/>
          </a:xfrm>
          <a:prstGeom prst="rect">
            <a:avLst/>
          </a:prstGeom>
        </p:spPr>
        <p:txBody>
          <a:bodyPr vert="horz" lIns="91440" tIns="45720" rIns="91440" bIns="45720" rtlCol="0" anchor="ctr"/>
          <a:lstStyle>
            <a:lvl1pPr algn="r">
              <a:defRPr sz="800" cap="all" spc="300" baseline="0">
                <a:solidFill>
                  <a:schemeClr val="tx2"/>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B71B4EAE-CB5C-D14B-77EF-7B155FA68353}"/>
              </a:ext>
            </a:extLst>
          </p:cNvPr>
          <p:cNvSpPr>
            <a:spLocks noGrp="1"/>
          </p:cNvSpPr>
          <p:nvPr>
            <p:ph type="sldNum" sz="quarter" idx="4"/>
          </p:nvPr>
        </p:nvSpPr>
        <p:spPr>
          <a:xfrm>
            <a:off x="11429999" y="6356350"/>
            <a:ext cx="521207" cy="365125"/>
          </a:xfrm>
          <a:prstGeom prst="rect">
            <a:avLst/>
          </a:prstGeom>
        </p:spPr>
        <p:txBody>
          <a:bodyPr vert="horz" lIns="91440" tIns="45720" rIns="91440" bIns="45720" rtlCol="0" anchor="ctr"/>
          <a:lstStyle>
            <a:lvl1pPr algn="r">
              <a:defRPr sz="1400">
                <a:solidFill>
                  <a:schemeClr val="tx2"/>
                </a:solidFill>
                <a:latin typeface="+mj-lt"/>
              </a:defRPr>
            </a:lvl1pPr>
          </a:lstStyle>
          <a:p>
            <a:fld id="{C68AC1EC-23E2-4F0E-A5A4-674EC8DB954E}" type="slidenum">
              <a:rPr lang="en-US" smtClean="0"/>
              <a:pPr/>
              <a:t>‹#›</a:t>
            </a:fld>
            <a:endParaRPr lang="en-US"/>
          </a:p>
        </p:txBody>
      </p:sp>
    </p:spTree>
    <p:extLst>
      <p:ext uri="{BB962C8B-B14F-4D97-AF65-F5344CB8AC3E}">
        <p14:creationId xmlns:p14="http://schemas.microsoft.com/office/powerpoint/2010/main" val="397568408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hdr="0"/>
  <p:txStyles>
    <p:titleStyle>
      <a:lvl1pPr algn="l" defTabSz="914400" rtl="0" eaLnBrk="1" latinLnBrk="0" hangingPunct="1">
        <a:lnSpc>
          <a:spcPct val="100000"/>
        </a:lnSpc>
        <a:spcBef>
          <a:spcPct val="0"/>
        </a:spcBef>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2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r.bivins@warwick.ac.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JsntlJZ9h1U"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medium.com/@hzelin/how-an-analysis-of-my-own-data-from-a-2-hour-time-period-reflects-issues-of-surveillance-78394dfb1e8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www.archdaily.com/937611/the-architecture-of-surveillance-the-panopticon-prison" TargetMode="External"/><Relationship Id="rId4" Type="http://schemas.openxmlformats.org/officeDocument/2006/relationships/hyperlink" Target="https://commons.wikimedia.org/wiki/File:Bansky_one_nation_under_cctv.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youtu.be/hIXhnWUmMvw" TargetMode="External"/><Relationship Id="rId5" Type="http://schemas.openxmlformats.org/officeDocument/2006/relationships/image" Target="../media/image7.png"/><Relationship Id="rId4" Type="http://schemas.openxmlformats.org/officeDocument/2006/relationships/hyperlink" Target="https://www.youtube.com/watch?v=fwNYjshqZ1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057641C-FC79-6C30-BA46-AE9DA2A917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7956B81-191B-BE8B-6B7B-EB66DCC90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75000"/>
              <a:alpha val="15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DA5DC6-93D7-C23B-17F5-7A1EE0C71B26}"/>
              </a:ext>
            </a:extLst>
          </p:cNvPr>
          <p:cNvSpPr>
            <a:spLocks noGrp="1"/>
          </p:cNvSpPr>
          <p:nvPr>
            <p:ph type="ctrTitle"/>
          </p:nvPr>
        </p:nvSpPr>
        <p:spPr>
          <a:xfrm>
            <a:off x="8149093" y="1133921"/>
            <a:ext cx="3361414" cy="2960097"/>
          </a:xfrm>
        </p:spPr>
        <p:txBody>
          <a:bodyPr anchor="ctr">
            <a:normAutofit/>
          </a:bodyPr>
          <a:lstStyle/>
          <a:p>
            <a:r>
              <a:rPr lang="en-GB" sz="2800"/>
              <a:t>Surveillance Capitalism</a:t>
            </a:r>
          </a:p>
        </p:txBody>
      </p:sp>
      <p:sp>
        <p:nvSpPr>
          <p:cNvPr id="3" name="Subtitle 2">
            <a:extLst>
              <a:ext uri="{FF2B5EF4-FFF2-40B4-BE49-F238E27FC236}">
                <a16:creationId xmlns:a16="http://schemas.microsoft.com/office/drawing/2014/main" id="{20329735-EA4D-59FB-56ED-0FB2C314EA72}"/>
              </a:ext>
            </a:extLst>
          </p:cNvPr>
          <p:cNvSpPr>
            <a:spLocks noGrp="1"/>
          </p:cNvSpPr>
          <p:nvPr>
            <p:ph type="subTitle" idx="1"/>
          </p:nvPr>
        </p:nvSpPr>
        <p:spPr>
          <a:xfrm>
            <a:off x="8149092" y="3429000"/>
            <a:ext cx="3361414" cy="1897928"/>
          </a:xfrm>
        </p:spPr>
        <p:txBody>
          <a:bodyPr anchor="ctr">
            <a:normAutofit/>
          </a:bodyPr>
          <a:lstStyle/>
          <a:p>
            <a:r>
              <a:rPr lang="en-GB" sz="1200" b="1" dirty="0"/>
              <a:t>Seeing like a super corporation?</a:t>
            </a:r>
          </a:p>
          <a:p>
            <a:r>
              <a:rPr lang="en-GB" sz="1200" b="1" dirty="0"/>
              <a:t>Roberta Bivins</a:t>
            </a:r>
          </a:p>
          <a:p>
            <a:r>
              <a:rPr lang="en-GB" sz="1200" b="1" dirty="0">
                <a:hlinkClick r:id="rId2"/>
              </a:rPr>
              <a:t>r.bivins@warwick.ac.uk</a:t>
            </a:r>
            <a:endParaRPr lang="en-GB" sz="1200" b="1" dirty="0"/>
          </a:p>
          <a:p>
            <a:r>
              <a:rPr lang="en-GB" sz="1200" b="1" dirty="0"/>
              <a:t>FAB3.54</a:t>
            </a:r>
          </a:p>
        </p:txBody>
      </p:sp>
      <p:pic>
        <p:nvPicPr>
          <p:cNvPr id="4" name="Picture 3">
            <a:extLst>
              <a:ext uri="{FF2B5EF4-FFF2-40B4-BE49-F238E27FC236}">
                <a16:creationId xmlns:a16="http://schemas.microsoft.com/office/drawing/2014/main" id="{564268AB-3030-F2EF-0B04-C4299C871D42}"/>
              </a:ext>
            </a:extLst>
          </p:cNvPr>
          <p:cNvPicPr>
            <a:picLocks noChangeAspect="1"/>
          </p:cNvPicPr>
          <p:nvPr/>
        </p:nvPicPr>
        <p:blipFill rotWithShape="1">
          <a:blip r:embed="rId3"/>
          <a:srcRect t="8263" r="-2" b="-2"/>
          <a:stretch/>
        </p:blipFill>
        <p:spPr>
          <a:xfrm>
            <a:off x="-8136" y="10"/>
            <a:ext cx="7475735" cy="6857990"/>
          </a:xfrm>
          <a:prstGeom prst="rect">
            <a:avLst/>
          </a:prstGeom>
        </p:spPr>
      </p:pic>
      <p:sp>
        <p:nvSpPr>
          <p:cNvPr id="13" name="Freeform: Shape 12">
            <a:extLst>
              <a:ext uri="{FF2B5EF4-FFF2-40B4-BE49-F238E27FC236}">
                <a16:creationId xmlns:a16="http://schemas.microsoft.com/office/drawing/2014/main" id="{A510BCB0-B387-8ACC-7C90-6A401D53E8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526579" y="407055"/>
            <a:ext cx="665421" cy="1044872"/>
          </a:xfrm>
          <a:custGeom>
            <a:avLst/>
            <a:gdLst>
              <a:gd name="connsiteX0" fmla="*/ 622356 w 665421"/>
              <a:gd name="connsiteY0" fmla="*/ 1043845 h 1044872"/>
              <a:gd name="connsiteX1" fmla="*/ 665421 w 665421"/>
              <a:gd name="connsiteY1" fmla="*/ 1036298 h 1044872"/>
              <a:gd name="connsiteX2" fmla="*/ 665421 w 665421"/>
              <a:gd name="connsiteY2" fmla="*/ 10333 h 1044872"/>
              <a:gd name="connsiteX3" fmla="*/ 597828 w 665421"/>
              <a:gd name="connsiteY3" fmla="*/ 1988 h 1044872"/>
              <a:gd name="connsiteX4" fmla="*/ 363250 w 665421"/>
              <a:gd name="connsiteY4" fmla="*/ 25517 h 1044872"/>
              <a:gd name="connsiteX5" fmla="*/ 262 w 665421"/>
              <a:gd name="connsiteY5" fmla="*/ 497483 h 1044872"/>
              <a:gd name="connsiteX6" fmla="*/ 269181 w 665421"/>
              <a:gd name="connsiteY6" fmla="*/ 959508 h 1044872"/>
              <a:gd name="connsiteX7" fmla="*/ 622356 w 665421"/>
              <a:gd name="connsiteY7" fmla="*/ 1043845 h 104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21" h="1044872">
                <a:moveTo>
                  <a:pt x="622356" y="1043845"/>
                </a:moveTo>
                <a:lnTo>
                  <a:pt x="665421" y="1036298"/>
                </a:lnTo>
                <a:lnTo>
                  <a:pt x="665421" y="10333"/>
                </a:lnTo>
                <a:lnTo>
                  <a:pt x="597828" y="1988"/>
                </a:lnTo>
                <a:cubicBezTo>
                  <a:pt x="515657" y="-3894"/>
                  <a:pt x="433167" y="3083"/>
                  <a:pt x="363250" y="25517"/>
                </a:cubicBezTo>
                <a:cubicBezTo>
                  <a:pt x="176805" y="85342"/>
                  <a:pt x="7722" y="263720"/>
                  <a:pt x="262" y="497483"/>
                </a:cubicBezTo>
                <a:cubicBezTo>
                  <a:pt x="-7198" y="731246"/>
                  <a:pt x="145855" y="876837"/>
                  <a:pt x="269181" y="959508"/>
                </a:cubicBezTo>
                <a:cubicBezTo>
                  <a:pt x="349348" y="1020009"/>
                  <a:pt x="496316" y="1051060"/>
                  <a:pt x="622356" y="1043845"/>
                </a:cubicBezTo>
                <a:close/>
              </a:path>
            </a:pathLst>
          </a:custGeom>
          <a:solidFill>
            <a:schemeClr val="accent2">
              <a:lumMod val="40000"/>
              <a:lumOff val="60000"/>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1C8E3EAE-776E-2B5B-E7BA-43B90F068C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1110" y="5460700"/>
            <a:ext cx="279167" cy="263379"/>
          </a:xfrm>
          <a:custGeom>
            <a:avLst/>
            <a:gdLst>
              <a:gd name="connsiteX0" fmla="*/ 66240 w 1495757"/>
              <a:gd name="connsiteY0" fmla="*/ 1054656 h 1666165"/>
              <a:gd name="connsiteX1" fmla="*/ 228925 w 1495757"/>
              <a:gd name="connsiteY1" fmla="*/ 1307098 h 1666165"/>
              <a:gd name="connsiteX2" fmla="*/ 397220 w 1495757"/>
              <a:gd name="connsiteY2" fmla="*/ 1542710 h 1666165"/>
              <a:gd name="connsiteX3" fmla="*/ 834785 w 1495757"/>
              <a:gd name="connsiteY3" fmla="*/ 1666126 h 1666165"/>
              <a:gd name="connsiteX4" fmla="*/ 1339669 w 1495757"/>
              <a:gd name="connsiteY4" fmla="*/ 1531491 h 1666165"/>
              <a:gd name="connsiteX5" fmla="*/ 1446255 w 1495757"/>
              <a:gd name="connsiteY5" fmla="*/ 1189292 h 1666165"/>
              <a:gd name="connsiteX6" fmla="*/ 1491134 w 1495757"/>
              <a:gd name="connsiteY6" fmla="*/ 779775 h 1666165"/>
              <a:gd name="connsiteX7" fmla="*/ 1339669 w 1495757"/>
              <a:gd name="connsiteY7" fmla="*/ 420747 h 1666165"/>
              <a:gd name="connsiteX8" fmla="*/ 1148935 w 1495757"/>
              <a:gd name="connsiteY8" fmla="*/ 123427 h 1666165"/>
              <a:gd name="connsiteX9" fmla="*/ 941372 w 1495757"/>
              <a:gd name="connsiteY9" fmla="*/ 11 h 1666165"/>
              <a:gd name="connsiteX10" fmla="*/ 554294 w 1495757"/>
              <a:gd name="connsiteY10" fmla="*/ 129037 h 1666165"/>
              <a:gd name="connsiteX11" fmla="*/ 189656 w 1495757"/>
              <a:gd name="connsiteY11" fmla="*/ 375869 h 1666165"/>
              <a:gd name="connsiteX12" fmla="*/ 15752 w 1495757"/>
              <a:gd name="connsiteY12" fmla="*/ 594652 h 1666165"/>
              <a:gd name="connsiteX13" fmla="*/ 15752 w 1495757"/>
              <a:gd name="connsiteY13" fmla="*/ 880752 h 1666165"/>
              <a:gd name="connsiteX14" fmla="*/ 66240 w 1495757"/>
              <a:gd name="connsiteY14" fmla="*/ 1054656 h 1666165"/>
              <a:gd name="connsiteX0" fmla="*/ 56549 w 1486066"/>
              <a:gd name="connsiteY0" fmla="*/ 1054656 h 1666165"/>
              <a:gd name="connsiteX1" fmla="*/ 219234 w 1486066"/>
              <a:gd name="connsiteY1" fmla="*/ 1307098 h 1666165"/>
              <a:gd name="connsiteX2" fmla="*/ 387529 w 1486066"/>
              <a:gd name="connsiteY2" fmla="*/ 1542710 h 1666165"/>
              <a:gd name="connsiteX3" fmla="*/ 825094 w 1486066"/>
              <a:gd name="connsiteY3" fmla="*/ 1666126 h 1666165"/>
              <a:gd name="connsiteX4" fmla="*/ 1329978 w 1486066"/>
              <a:gd name="connsiteY4" fmla="*/ 1531491 h 1666165"/>
              <a:gd name="connsiteX5" fmla="*/ 1436564 w 1486066"/>
              <a:gd name="connsiteY5" fmla="*/ 1189292 h 1666165"/>
              <a:gd name="connsiteX6" fmla="*/ 1481443 w 1486066"/>
              <a:gd name="connsiteY6" fmla="*/ 779775 h 1666165"/>
              <a:gd name="connsiteX7" fmla="*/ 1329978 w 1486066"/>
              <a:gd name="connsiteY7" fmla="*/ 420747 h 1666165"/>
              <a:gd name="connsiteX8" fmla="*/ 1139244 w 1486066"/>
              <a:gd name="connsiteY8" fmla="*/ 123427 h 1666165"/>
              <a:gd name="connsiteX9" fmla="*/ 931681 w 1486066"/>
              <a:gd name="connsiteY9" fmla="*/ 11 h 1666165"/>
              <a:gd name="connsiteX10" fmla="*/ 544603 w 1486066"/>
              <a:gd name="connsiteY10" fmla="*/ 129037 h 1666165"/>
              <a:gd name="connsiteX11" fmla="*/ 179965 w 1486066"/>
              <a:gd name="connsiteY11" fmla="*/ 375869 h 1666165"/>
              <a:gd name="connsiteX12" fmla="*/ 6061 w 1486066"/>
              <a:gd name="connsiteY12" fmla="*/ 594652 h 1666165"/>
              <a:gd name="connsiteX13" fmla="*/ 56549 w 1486066"/>
              <a:gd name="connsiteY13" fmla="*/ 1054656 h 1666165"/>
              <a:gd name="connsiteX0" fmla="*/ 0 w 1480005"/>
              <a:gd name="connsiteY0" fmla="*/ 594652 h 1666165"/>
              <a:gd name="connsiteX1" fmla="*/ 213173 w 1480005"/>
              <a:gd name="connsiteY1" fmla="*/ 1307098 h 1666165"/>
              <a:gd name="connsiteX2" fmla="*/ 381468 w 1480005"/>
              <a:gd name="connsiteY2" fmla="*/ 1542710 h 1666165"/>
              <a:gd name="connsiteX3" fmla="*/ 819033 w 1480005"/>
              <a:gd name="connsiteY3" fmla="*/ 1666126 h 1666165"/>
              <a:gd name="connsiteX4" fmla="*/ 1323917 w 1480005"/>
              <a:gd name="connsiteY4" fmla="*/ 1531491 h 1666165"/>
              <a:gd name="connsiteX5" fmla="*/ 1430503 w 1480005"/>
              <a:gd name="connsiteY5" fmla="*/ 1189292 h 1666165"/>
              <a:gd name="connsiteX6" fmla="*/ 1475382 w 1480005"/>
              <a:gd name="connsiteY6" fmla="*/ 779775 h 1666165"/>
              <a:gd name="connsiteX7" fmla="*/ 1323917 w 1480005"/>
              <a:gd name="connsiteY7" fmla="*/ 420747 h 1666165"/>
              <a:gd name="connsiteX8" fmla="*/ 1133183 w 1480005"/>
              <a:gd name="connsiteY8" fmla="*/ 123427 h 1666165"/>
              <a:gd name="connsiteX9" fmla="*/ 925620 w 1480005"/>
              <a:gd name="connsiteY9" fmla="*/ 11 h 1666165"/>
              <a:gd name="connsiteX10" fmla="*/ 538542 w 1480005"/>
              <a:gd name="connsiteY10" fmla="*/ 129037 h 1666165"/>
              <a:gd name="connsiteX11" fmla="*/ 173904 w 1480005"/>
              <a:gd name="connsiteY11" fmla="*/ 375869 h 1666165"/>
              <a:gd name="connsiteX12" fmla="*/ 0 w 1480005"/>
              <a:gd name="connsiteY12" fmla="*/ 594652 h 1666165"/>
              <a:gd name="connsiteX0" fmla="*/ 14219 w 1494224"/>
              <a:gd name="connsiteY0" fmla="*/ 594652 h 1666165"/>
              <a:gd name="connsiteX1" fmla="*/ 227392 w 1494224"/>
              <a:gd name="connsiteY1" fmla="*/ 1307098 h 1666165"/>
              <a:gd name="connsiteX2" fmla="*/ 395687 w 1494224"/>
              <a:gd name="connsiteY2" fmla="*/ 1542710 h 1666165"/>
              <a:gd name="connsiteX3" fmla="*/ 833252 w 1494224"/>
              <a:gd name="connsiteY3" fmla="*/ 1666126 h 1666165"/>
              <a:gd name="connsiteX4" fmla="*/ 1338136 w 1494224"/>
              <a:gd name="connsiteY4" fmla="*/ 1531491 h 1666165"/>
              <a:gd name="connsiteX5" fmla="*/ 1444722 w 1494224"/>
              <a:gd name="connsiteY5" fmla="*/ 1189292 h 1666165"/>
              <a:gd name="connsiteX6" fmla="*/ 1489601 w 1494224"/>
              <a:gd name="connsiteY6" fmla="*/ 779775 h 1666165"/>
              <a:gd name="connsiteX7" fmla="*/ 1338136 w 1494224"/>
              <a:gd name="connsiteY7" fmla="*/ 420747 h 1666165"/>
              <a:gd name="connsiteX8" fmla="*/ 1147402 w 1494224"/>
              <a:gd name="connsiteY8" fmla="*/ 123427 h 1666165"/>
              <a:gd name="connsiteX9" fmla="*/ 939839 w 1494224"/>
              <a:gd name="connsiteY9" fmla="*/ 11 h 1666165"/>
              <a:gd name="connsiteX10" fmla="*/ 552761 w 1494224"/>
              <a:gd name="connsiteY10" fmla="*/ 129037 h 1666165"/>
              <a:gd name="connsiteX11" fmla="*/ 188123 w 1494224"/>
              <a:gd name="connsiteY11" fmla="*/ 375869 h 1666165"/>
              <a:gd name="connsiteX12" fmla="*/ 14219 w 1494224"/>
              <a:gd name="connsiteY12" fmla="*/ 594652 h 1666165"/>
              <a:gd name="connsiteX0" fmla="*/ 9077 w 1489082"/>
              <a:gd name="connsiteY0" fmla="*/ 594652 h 1666165"/>
              <a:gd name="connsiteX1" fmla="*/ 222250 w 1489082"/>
              <a:gd name="connsiteY1" fmla="*/ 1307098 h 1666165"/>
              <a:gd name="connsiteX2" fmla="*/ 390545 w 1489082"/>
              <a:gd name="connsiteY2" fmla="*/ 1542710 h 1666165"/>
              <a:gd name="connsiteX3" fmla="*/ 828110 w 1489082"/>
              <a:gd name="connsiteY3" fmla="*/ 1666126 h 1666165"/>
              <a:gd name="connsiteX4" fmla="*/ 1332994 w 1489082"/>
              <a:gd name="connsiteY4" fmla="*/ 1531491 h 1666165"/>
              <a:gd name="connsiteX5" fmla="*/ 1439580 w 1489082"/>
              <a:gd name="connsiteY5" fmla="*/ 1189292 h 1666165"/>
              <a:gd name="connsiteX6" fmla="*/ 1484459 w 1489082"/>
              <a:gd name="connsiteY6" fmla="*/ 779775 h 1666165"/>
              <a:gd name="connsiteX7" fmla="*/ 1332994 w 1489082"/>
              <a:gd name="connsiteY7" fmla="*/ 420747 h 1666165"/>
              <a:gd name="connsiteX8" fmla="*/ 1142260 w 1489082"/>
              <a:gd name="connsiteY8" fmla="*/ 123427 h 1666165"/>
              <a:gd name="connsiteX9" fmla="*/ 934697 w 1489082"/>
              <a:gd name="connsiteY9" fmla="*/ 11 h 1666165"/>
              <a:gd name="connsiteX10" fmla="*/ 547619 w 1489082"/>
              <a:gd name="connsiteY10" fmla="*/ 129037 h 1666165"/>
              <a:gd name="connsiteX11" fmla="*/ 9077 w 1489082"/>
              <a:gd name="connsiteY11" fmla="*/ 594652 h 1666165"/>
              <a:gd name="connsiteX0" fmla="*/ 9077 w 1501902"/>
              <a:gd name="connsiteY0" fmla="*/ 594652 h 1666165"/>
              <a:gd name="connsiteX1" fmla="*/ 222250 w 1501902"/>
              <a:gd name="connsiteY1" fmla="*/ 1307098 h 1666165"/>
              <a:gd name="connsiteX2" fmla="*/ 390545 w 1501902"/>
              <a:gd name="connsiteY2" fmla="*/ 1542710 h 1666165"/>
              <a:gd name="connsiteX3" fmla="*/ 828110 w 1501902"/>
              <a:gd name="connsiteY3" fmla="*/ 1666126 h 1666165"/>
              <a:gd name="connsiteX4" fmla="*/ 1332994 w 1501902"/>
              <a:gd name="connsiteY4" fmla="*/ 1531491 h 1666165"/>
              <a:gd name="connsiteX5" fmla="*/ 1439580 w 1501902"/>
              <a:gd name="connsiteY5" fmla="*/ 1189292 h 1666165"/>
              <a:gd name="connsiteX6" fmla="*/ 1484459 w 1501902"/>
              <a:gd name="connsiteY6" fmla="*/ 779775 h 1666165"/>
              <a:gd name="connsiteX7" fmla="*/ 1142260 w 1501902"/>
              <a:gd name="connsiteY7" fmla="*/ 123427 h 1666165"/>
              <a:gd name="connsiteX8" fmla="*/ 934697 w 1501902"/>
              <a:gd name="connsiteY8" fmla="*/ 11 h 1666165"/>
              <a:gd name="connsiteX9" fmla="*/ 547619 w 1501902"/>
              <a:gd name="connsiteY9" fmla="*/ 129037 h 1666165"/>
              <a:gd name="connsiteX10" fmla="*/ 9077 w 1501902"/>
              <a:gd name="connsiteY10" fmla="*/ 594652 h 1666165"/>
              <a:gd name="connsiteX0" fmla="*/ 9077 w 1491891"/>
              <a:gd name="connsiteY0" fmla="*/ 594652 h 1666165"/>
              <a:gd name="connsiteX1" fmla="*/ 222250 w 1491891"/>
              <a:gd name="connsiteY1" fmla="*/ 1307098 h 1666165"/>
              <a:gd name="connsiteX2" fmla="*/ 390545 w 1491891"/>
              <a:gd name="connsiteY2" fmla="*/ 1542710 h 1666165"/>
              <a:gd name="connsiteX3" fmla="*/ 828110 w 1491891"/>
              <a:gd name="connsiteY3" fmla="*/ 1666126 h 1666165"/>
              <a:gd name="connsiteX4" fmla="*/ 1332994 w 1491891"/>
              <a:gd name="connsiteY4" fmla="*/ 1531491 h 1666165"/>
              <a:gd name="connsiteX5" fmla="*/ 1484459 w 1491891"/>
              <a:gd name="connsiteY5" fmla="*/ 779775 h 1666165"/>
              <a:gd name="connsiteX6" fmla="*/ 1142260 w 1491891"/>
              <a:gd name="connsiteY6" fmla="*/ 123427 h 1666165"/>
              <a:gd name="connsiteX7" fmla="*/ 934697 w 1491891"/>
              <a:gd name="connsiteY7" fmla="*/ 11 h 1666165"/>
              <a:gd name="connsiteX8" fmla="*/ 547619 w 1491891"/>
              <a:gd name="connsiteY8" fmla="*/ 129037 h 1666165"/>
              <a:gd name="connsiteX9" fmla="*/ 9077 w 1491891"/>
              <a:gd name="connsiteY9" fmla="*/ 594652 h 1666165"/>
              <a:gd name="connsiteX0" fmla="*/ 10852 w 1493666"/>
              <a:gd name="connsiteY0" fmla="*/ 594652 h 1666169"/>
              <a:gd name="connsiteX1" fmla="*/ 183580 w 1493666"/>
              <a:gd name="connsiteY1" fmla="*/ 1268412 h 1666169"/>
              <a:gd name="connsiteX2" fmla="*/ 392320 w 1493666"/>
              <a:gd name="connsiteY2" fmla="*/ 1542710 h 1666169"/>
              <a:gd name="connsiteX3" fmla="*/ 829885 w 1493666"/>
              <a:gd name="connsiteY3" fmla="*/ 1666126 h 1666169"/>
              <a:gd name="connsiteX4" fmla="*/ 1334769 w 1493666"/>
              <a:gd name="connsiteY4" fmla="*/ 1531491 h 1666169"/>
              <a:gd name="connsiteX5" fmla="*/ 1486234 w 1493666"/>
              <a:gd name="connsiteY5" fmla="*/ 779775 h 1666169"/>
              <a:gd name="connsiteX6" fmla="*/ 1144035 w 1493666"/>
              <a:gd name="connsiteY6" fmla="*/ 123427 h 1666169"/>
              <a:gd name="connsiteX7" fmla="*/ 936472 w 1493666"/>
              <a:gd name="connsiteY7" fmla="*/ 11 h 1666169"/>
              <a:gd name="connsiteX8" fmla="*/ 549394 w 1493666"/>
              <a:gd name="connsiteY8" fmla="*/ 129037 h 1666169"/>
              <a:gd name="connsiteX9" fmla="*/ 10852 w 1493666"/>
              <a:gd name="connsiteY9" fmla="*/ 594652 h 1666169"/>
              <a:gd name="connsiteX0" fmla="*/ 13894 w 1496708"/>
              <a:gd name="connsiteY0" fmla="*/ 594652 h 1666169"/>
              <a:gd name="connsiteX1" fmla="*/ 140902 w 1496708"/>
              <a:gd name="connsiteY1" fmla="*/ 1268412 h 1666169"/>
              <a:gd name="connsiteX2" fmla="*/ 395362 w 1496708"/>
              <a:gd name="connsiteY2" fmla="*/ 1542710 h 1666169"/>
              <a:gd name="connsiteX3" fmla="*/ 832927 w 1496708"/>
              <a:gd name="connsiteY3" fmla="*/ 1666126 h 1666169"/>
              <a:gd name="connsiteX4" fmla="*/ 1337811 w 1496708"/>
              <a:gd name="connsiteY4" fmla="*/ 1531491 h 1666169"/>
              <a:gd name="connsiteX5" fmla="*/ 1489276 w 1496708"/>
              <a:gd name="connsiteY5" fmla="*/ 779775 h 1666169"/>
              <a:gd name="connsiteX6" fmla="*/ 1147077 w 1496708"/>
              <a:gd name="connsiteY6" fmla="*/ 123427 h 1666169"/>
              <a:gd name="connsiteX7" fmla="*/ 939514 w 1496708"/>
              <a:gd name="connsiteY7" fmla="*/ 11 h 1666169"/>
              <a:gd name="connsiteX8" fmla="*/ 552436 w 1496708"/>
              <a:gd name="connsiteY8" fmla="*/ 129037 h 1666169"/>
              <a:gd name="connsiteX9" fmla="*/ 13894 w 1496708"/>
              <a:gd name="connsiteY9" fmla="*/ 594652 h 1666169"/>
              <a:gd name="connsiteX0" fmla="*/ 13894 w 1493356"/>
              <a:gd name="connsiteY0" fmla="*/ 594652 h 1666169"/>
              <a:gd name="connsiteX1" fmla="*/ 140902 w 1493356"/>
              <a:gd name="connsiteY1" fmla="*/ 1268412 h 1666169"/>
              <a:gd name="connsiteX2" fmla="*/ 395362 w 1493356"/>
              <a:gd name="connsiteY2" fmla="*/ 1542710 h 1666169"/>
              <a:gd name="connsiteX3" fmla="*/ 832927 w 1493356"/>
              <a:gd name="connsiteY3" fmla="*/ 1666126 h 1666169"/>
              <a:gd name="connsiteX4" fmla="*/ 1337811 w 1493356"/>
              <a:gd name="connsiteY4" fmla="*/ 1531491 h 1666169"/>
              <a:gd name="connsiteX5" fmla="*/ 1489276 w 1493356"/>
              <a:gd name="connsiteY5" fmla="*/ 779775 h 1666169"/>
              <a:gd name="connsiteX6" fmla="*/ 1210382 w 1493356"/>
              <a:gd name="connsiteY6" fmla="*/ 123427 h 1666169"/>
              <a:gd name="connsiteX7" fmla="*/ 939514 w 1493356"/>
              <a:gd name="connsiteY7" fmla="*/ 11 h 1666169"/>
              <a:gd name="connsiteX8" fmla="*/ 552436 w 1493356"/>
              <a:gd name="connsiteY8" fmla="*/ 129037 h 1666169"/>
              <a:gd name="connsiteX9" fmla="*/ 13894 w 1493356"/>
              <a:gd name="connsiteY9" fmla="*/ 594652 h 1666169"/>
              <a:gd name="connsiteX0" fmla="*/ 13894 w 1492733"/>
              <a:gd name="connsiteY0" fmla="*/ 594652 h 1666935"/>
              <a:gd name="connsiteX1" fmla="*/ 140902 w 1492733"/>
              <a:gd name="connsiteY1" fmla="*/ 1268412 h 1666935"/>
              <a:gd name="connsiteX2" fmla="*/ 395362 w 1492733"/>
              <a:gd name="connsiteY2" fmla="*/ 1542710 h 1666935"/>
              <a:gd name="connsiteX3" fmla="*/ 832927 w 1492733"/>
              <a:gd name="connsiteY3" fmla="*/ 1666126 h 1666935"/>
              <a:gd name="connsiteX4" fmla="*/ 1330777 w 1492733"/>
              <a:gd name="connsiteY4" fmla="*/ 1489288 h 1666935"/>
              <a:gd name="connsiteX5" fmla="*/ 1489276 w 1492733"/>
              <a:gd name="connsiteY5" fmla="*/ 779775 h 1666935"/>
              <a:gd name="connsiteX6" fmla="*/ 1210382 w 1492733"/>
              <a:gd name="connsiteY6" fmla="*/ 123427 h 1666935"/>
              <a:gd name="connsiteX7" fmla="*/ 939514 w 1492733"/>
              <a:gd name="connsiteY7" fmla="*/ 11 h 1666935"/>
              <a:gd name="connsiteX8" fmla="*/ 552436 w 1492733"/>
              <a:gd name="connsiteY8" fmla="*/ 129037 h 1666935"/>
              <a:gd name="connsiteX9" fmla="*/ 13894 w 1492733"/>
              <a:gd name="connsiteY9" fmla="*/ 594652 h 1666935"/>
              <a:gd name="connsiteX0" fmla="*/ 13894 w 1492733"/>
              <a:gd name="connsiteY0" fmla="*/ 539375 h 1611658"/>
              <a:gd name="connsiteX1" fmla="*/ 140902 w 1492733"/>
              <a:gd name="connsiteY1" fmla="*/ 1213135 h 1611658"/>
              <a:gd name="connsiteX2" fmla="*/ 395362 w 1492733"/>
              <a:gd name="connsiteY2" fmla="*/ 1487433 h 1611658"/>
              <a:gd name="connsiteX3" fmla="*/ 832927 w 1492733"/>
              <a:gd name="connsiteY3" fmla="*/ 1610849 h 1611658"/>
              <a:gd name="connsiteX4" fmla="*/ 1330777 w 1492733"/>
              <a:gd name="connsiteY4" fmla="*/ 1434011 h 1611658"/>
              <a:gd name="connsiteX5" fmla="*/ 1489276 w 1492733"/>
              <a:gd name="connsiteY5" fmla="*/ 724498 h 1611658"/>
              <a:gd name="connsiteX6" fmla="*/ 1210382 w 1492733"/>
              <a:gd name="connsiteY6" fmla="*/ 68150 h 1611658"/>
              <a:gd name="connsiteX7" fmla="*/ 552436 w 1492733"/>
              <a:gd name="connsiteY7" fmla="*/ 73760 h 1611658"/>
              <a:gd name="connsiteX8" fmla="*/ 13894 w 1492733"/>
              <a:gd name="connsiteY8" fmla="*/ 539375 h 1611658"/>
              <a:gd name="connsiteX0" fmla="*/ 22437 w 1501276"/>
              <a:gd name="connsiteY0" fmla="*/ 539375 h 1620865"/>
              <a:gd name="connsiteX1" fmla="*/ 149445 w 1501276"/>
              <a:gd name="connsiteY1" fmla="*/ 1213135 h 1620865"/>
              <a:gd name="connsiteX2" fmla="*/ 841470 w 1501276"/>
              <a:gd name="connsiteY2" fmla="*/ 1610849 h 1620865"/>
              <a:gd name="connsiteX3" fmla="*/ 1339320 w 1501276"/>
              <a:gd name="connsiteY3" fmla="*/ 1434011 h 1620865"/>
              <a:gd name="connsiteX4" fmla="*/ 1497819 w 1501276"/>
              <a:gd name="connsiteY4" fmla="*/ 724498 h 1620865"/>
              <a:gd name="connsiteX5" fmla="*/ 1218925 w 1501276"/>
              <a:gd name="connsiteY5" fmla="*/ 68150 h 1620865"/>
              <a:gd name="connsiteX6" fmla="*/ 560979 w 1501276"/>
              <a:gd name="connsiteY6" fmla="*/ 73760 h 1620865"/>
              <a:gd name="connsiteX7" fmla="*/ 22437 w 1501276"/>
              <a:gd name="connsiteY7" fmla="*/ 539375 h 1620865"/>
              <a:gd name="connsiteX0" fmla="*/ 18441 w 1498582"/>
              <a:gd name="connsiteY0" fmla="*/ 539375 h 1620866"/>
              <a:gd name="connsiteX1" fmla="*/ 145449 w 1498582"/>
              <a:gd name="connsiteY1" fmla="*/ 1213135 h 1620866"/>
              <a:gd name="connsiteX2" fmla="*/ 672288 w 1498582"/>
              <a:gd name="connsiteY2" fmla="*/ 1610850 h 1620866"/>
              <a:gd name="connsiteX3" fmla="*/ 1335324 w 1498582"/>
              <a:gd name="connsiteY3" fmla="*/ 1434011 h 1620866"/>
              <a:gd name="connsiteX4" fmla="*/ 1493823 w 1498582"/>
              <a:gd name="connsiteY4" fmla="*/ 724498 h 1620866"/>
              <a:gd name="connsiteX5" fmla="*/ 1214929 w 1498582"/>
              <a:gd name="connsiteY5" fmla="*/ 68150 h 1620866"/>
              <a:gd name="connsiteX6" fmla="*/ 556983 w 1498582"/>
              <a:gd name="connsiteY6" fmla="*/ 73760 h 1620866"/>
              <a:gd name="connsiteX7" fmla="*/ 18441 w 1498582"/>
              <a:gd name="connsiteY7" fmla="*/ 539375 h 1620866"/>
              <a:gd name="connsiteX0" fmla="*/ 18441 w 1502750"/>
              <a:gd name="connsiteY0" fmla="*/ 539375 h 1618556"/>
              <a:gd name="connsiteX1" fmla="*/ 145449 w 1502750"/>
              <a:gd name="connsiteY1" fmla="*/ 1213135 h 1618556"/>
              <a:gd name="connsiteX2" fmla="*/ 672288 w 1502750"/>
              <a:gd name="connsiteY2" fmla="*/ 1610850 h 1618556"/>
              <a:gd name="connsiteX3" fmla="*/ 1361406 w 1502750"/>
              <a:gd name="connsiteY3" fmla="*/ 1416622 h 1618556"/>
              <a:gd name="connsiteX4" fmla="*/ 1493823 w 1502750"/>
              <a:gd name="connsiteY4" fmla="*/ 724498 h 1618556"/>
              <a:gd name="connsiteX5" fmla="*/ 1214929 w 1502750"/>
              <a:gd name="connsiteY5" fmla="*/ 68150 h 1618556"/>
              <a:gd name="connsiteX6" fmla="*/ 556983 w 1502750"/>
              <a:gd name="connsiteY6" fmla="*/ 73760 h 1618556"/>
              <a:gd name="connsiteX7" fmla="*/ 18441 w 1502750"/>
              <a:gd name="connsiteY7" fmla="*/ 539375 h 1618556"/>
              <a:gd name="connsiteX0" fmla="*/ 18441 w 1502157"/>
              <a:gd name="connsiteY0" fmla="*/ 500120 h 1579301"/>
              <a:gd name="connsiteX1" fmla="*/ 145449 w 1502157"/>
              <a:gd name="connsiteY1" fmla="*/ 1173880 h 1579301"/>
              <a:gd name="connsiteX2" fmla="*/ 672288 w 1502157"/>
              <a:gd name="connsiteY2" fmla="*/ 1571595 h 1579301"/>
              <a:gd name="connsiteX3" fmla="*/ 1361406 w 1502157"/>
              <a:gd name="connsiteY3" fmla="*/ 1377367 h 1579301"/>
              <a:gd name="connsiteX4" fmla="*/ 1493823 w 1502157"/>
              <a:gd name="connsiteY4" fmla="*/ 685243 h 1579301"/>
              <a:gd name="connsiteX5" fmla="*/ 1223623 w 1502157"/>
              <a:gd name="connsiteY5" fmla="*/ 107141 h 1579301"/>
              <a:gd name="connsiteX6" fmla="*/ 556983 w 1502157"/>
              <a:gd name="connsiteY6" fmla="*/ 34505 h 1579301"/>
              <a:gd name="connsiteX7" fmla="*/ 18441 w 1502157"/>
              <a:gd name="connsiteY7" fmla="*/ 500120 h 157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157" h="1579301">
                <a:moveTo>
                  <a:pt x="18441" y="500120"/>
                </a:moveTo>
                <a:cubicBezTo>
                  <a:pt x="-35787" y="696463"/>
                  <a:pt x="36475" y="995301"/>
                  <a:pt x="145449" y="1173880"/>
                </a:cubicBezTo>
                <a:cubicBezTo>
                  <a:pt x="254423" y="1352459"/>
                  <a:pt x="469629" y="1537681"/>
                  <a:pt x="672288" y="1571595"/>
                </a:cubicBezTo>
                <a:cubicBezTo>
                  <a:pt x="874948" y="1605510"/>
                  <a:pt x="1224484" y="1525092"/>
                  <a:pt x="1361406" y="1377367"/>
                </a:cubicBezTo>
                <a:cubicBezTo>
                  <a:pt x="1498328" y="1229642"/>
                  <a:pt x="1516787" y="896947"/>
                  <a:pt x="1493823" y="685243"/>
                </a:cubicBezTo>
                <a:cubicBezTo>
                  <a:pt x="1470859" y="473539"/>
                  <a:pt x="1315250" y="237102"/>
                  <a:pt x="1223623" y="107141"/>
                </a:cubicBezTo>
                <a:cubicBezTo>
                  <a:pt x="1067483" y="-1315"/>
                  <a:pt x="757847" y="-30991"/>
                  <a:pt x="556983" y="34505"/>
                </a:cubicBezTo>
                <a:cubicBezTo>
                  <a:pt x="356119" y="100002"/>
                  <a:pt x="72669" y="303777"/>
                  <a:pt x="18441" y="50012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5AB17EA0-0B5E-F8E8-9F36-43DBF47373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07019" flipH="1">
            <a:off x="6878058" y="5802435"/>
            <a:ext cx="1497295" cy="634271"/>
          </a:xfrm>
          <a:custGeom>
            <a:avLst/>
            <a:gdLst>
              <a:gd name="connsiteX0" fmla="*/ 1581291 w 2857990"/>
              <a:gd name="connsiteY0" fmla="*/ 8826 h 1204311"/>
              <a:gd name="connsiteX1" fmla="*/ 801137 w 2857990"/>
              <a:gd name="connsiteY1" fmla="*/ 108293 h 1204311"/>
              <a:gd name="connsiteX2" fmla="*/ 18370 w 2857990"/>
              <a:gd name="connsiteY2" fmla="*/ 754421 h 1204311"/>
              <a:gd name="connsiteX3" fmla="*/ 449552 w 2857990"/>
              <a:gd name="connsiteY3" fmla="*/ 932464 h 1204311"/>
              <a:gd name="connsiteX4" fmla="*/ 699738 w 2857990"/>
              <a:gd name="connsiteY4" fmla="*/ 964852 h 1204311"/>
              <a:gd name="connsiteX5" fmla="*/ 837825 w 2857990"/>
              <a:gd name="connsiteY5" fmla="*/ 984075 h 1204311"/>
              <a:gd name="connsiteX6" fmla="*/ 2857990 w 2857990"/>
              <a:gd name="connsiteY6" fmla="*/ 1204311 h 1204311"/>
              <a:gd name="connsiteX7" fmla="*/ 2857523 w 2857990"/>
              <a:gd name="connsiteY7" fmla="*/ 1157953 h 1204311"/>
              <a:gd name="connsiteX8" fmla="*/ 2632851 w 2857990"/>
              <a:gd name="connsiteY8" fmla="*/ 723381 h 1204311"/>
              <a:gd name="connsiteX9" fmla="*/ 1828135 w 2857990"/>
              <a:gd name="connsiteY9" fmla="*/ 60927 h 1204311"/>
              <a:gd name="connsiteX10" fmla="*/ 1581291 w 2857990"/>
              <a:gd name="connsiteY10" fmla="*/ 8826 h 1204311"/>
              <a:gd name="connsiteX0" fmla="*/ 1581291 w 2857990"/>
              <a:gd name="connsiteY0" fmla="*/ 8826 h 1204311"/>
              <a:gd name="connsiteX1" fmla="*/ 801137 w 2857990"/>
              <a:gd name="connsiteY1" fmla="*/ 108293 h 1204311"/>
              <a:gd name="connsiteX2" fmla="*/ 18370 w 2857990"/>
              <a:gd name="connsiteY2" fmla="*/ 754421 h 1204311"/>
              <a:gd name="connsiteX3" fmla="*/ 449552 w 2857990"/>
              <a:gd name="connsiteY3" fmla="*/ 932464 h 1204311"/>
              <a:gd name="connsiteX4" fmla="*/ 837825 w 2857990"/>
              <a:gd name="connsiteY4" fmla="*/ 984075 h 1204311"/>
              <a:gd name="connsiteX5" fmla="*/ 2857990 w 2857990"/>
              <a:gd name="connsiteY5" fmla="*/ 1204311 h 1204311"/>
              <a:gd name="connsiteX6" fmla="*/ 2857523 w 2857990"/>
              <a:gd name="connsiteY6" fmla="*/ 1157953 h 1204311"/>
              <a:gd name="connsiteX7" fmla="*/ 2632851 w 2857990"/>
              <a:gd name="connsiteY7" fmla="*/ 723381 h 1204311"/>
              <a:gd name="connsiteX8" fmla="*/ 1828135 w 2857990"/>
              <a:gd name="connsiteY8" fmla="*/ 60927 h 1204311"/>
              <a:gd name="connsiteX9" fmla="*/ 1581291 w 2857990"/>
              <a:gd name="connsiteY9" fmla="*/ 8826 h 1204311"/>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857523 w 2858024"/>
              <a:gd name="connsiteY6" fmla="*/ 1157953 h 1207869"/>
              <a:gd name="connsiteX7" fmla="*/ 2632851 w 2858024"/>
              <a:gd name="connsiteY7" fmla="*/ 723381 h 1207869"/>
              <a:gd name="connsiteX8" fmla="*/ 1828135 w 2858024"/>
              <a:gd name="connsiteY8" fmla="*/ 60927 h 1207869"/>
              <a:gd name="connsiteX9" fmla="*/ 1581291 w 2858024"/>
              <a:gd name="connsiteY9"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832178 w 2858024"/>
              <a:gd name="connsiteY6" fmla="*/ 1129946 h 1207869"/>
              <a:gd name="connsiteX7" fmla="*/ 2632851 w 2858024"/>
              <a:gd name="connsiteY7" fmla="*/ 723381 h 1207869"/>
              <a:gd name="connsiteX8" fmla="*/ 1828135 w 2858024"/>
              <a:gd name="connsiteY8" fmla="*/ 60927 h 1207869"/>
              <a:gd name="connsiteX9" fmla="*/ 1581291 w 2858024"/>
              <a:gd name="connsiteY9" fmla="*/ 8826 h 1207869"/>
              <a:gd name="connsiteX0" fmla="*/ 1581291 w 2974264"/>
              <a:gd name="connsiteY0" fmla="*/ 8826 h 1207869"/>
              <a:gd name="connsiteX1" fmla="*/ 801137 w 2974264"/>
              <a:gd name="connsiteY1" fmla="*/ 108293 h 1207869"/>
              <a:gd name="connsiteX2" fmla="*/ 18370 w 2974264"/>
              <a:gd name="connsiteY2" fmla="*/ 754421 h 1207869"/>
              <a:gd name="connsiteX3" fmla="*/ 449552 w 2974264"/>
              <a:gd name="connsiteY3" fmla="*/ 932464 h 1207869"/>
              <a:gd name="connsiteX4" fmla="*/ 837825 w 2974264"/>
              <a:gd name="connsiteY4" fmla="*/ 984075 h 1207869"/>
              <a:gd name="connsiteX5" fmla="*/ 2857990 w 2974264"/>
              <a:gd name="connsiteY5" fmla="*/ 1204311 h 1207869"/>
              <a:gd name="connsiteX6" fmla="*/ 2632851 w 2974264"/>
              <a:gd name="connsiteY6" fmla="*/ 723381 h 1207869"/>
              <a:gd name="connsiteX7" fmla="*/ 1828135 w 2974264"/>
              <a:gd name="connsiteY7" fmla="*/ 60927 h 1207869"/>
              <a:gd name="connsiteX8" fmla="*/ 1581291 w 2974264"/>
              <a:gd name="connsiteY8"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632851 w 2858024"/>
              <a:gd name="connsiteY6" fmla="*/ 723381 h 1207869"/>
              <a:gd name="connsiteX7" fmla="*/ 1828135 w 2858024"/>
              <a:gd name="connsiteY7" fmla="*/ 60927 h 1207869"/>
              <a:gd name="connsiteX8" fmla="*/ 1581291 w 2858024"/>
              <a:gd name="connsiteY8"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632851 w 2858024"/>
              <a:gd name="connsiteY6" fmla="*/ 723381 h 1207869"/>
              <a:gd name="connsiteX7" fmla="*/ 1828135 w 2858024"/>
              <a:gd name="connsiteY7" fmla="*/ 60927 h 1207869"/>
              <a:gd name="connsiteX8" fmla="*/ 1581291 w 2858024"/>
              <a:gd name="connsiteY8"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632851 w 2858024"/>
              <a:gd name="connsiteY6" fmla="*/ 723381 h 1207869"/>
              <a:gd name="connsiteX7" fmla="*/ 1828135 w 2858024"/>
              <a:gd name="connsiteY7" fmla="*/ 60927 h 1207869"/>
              <a:gd name="connsiteX8" fmla="*/ 1581291 w 2858024"/>
              <a:gd name="connsiteY8" fmla="*/ 8826 h 1207869"/>
              <a:gd name="connsiteX0" fmla="*/ 1581291 w 2858025"/>
              <a:gd name="connsiteY0" fmla="*/ 8826 h 1210692"/>
              <a:gd name="connsiteX1" fmla="*/ 801137 w 2858025"/>
              <a:gd name="connsiteY1" fmla="*/ 108293 h 1210692"/>
              <a:gd name="connsiteX2" fmla="*/ 18370 w 2858025"/>
              <a:gd name="connsiteY2" fmla="*/ 754421 h 1210692"/>
              <a:gd name="connsiteX3" fmla="*/ 449552 w 2858025"/>
              <a:gd name="connsiteY3" fmla="*/ 932464 h 1210692"/>
              <a:gd name="connsiteX4" fmla="*/ 837825 w 2858025"/>
              <a:gd name="connsiteY4" fmla="*/ 984075 h 1210692"/>
              <a:gd name="connsiteX5" fmla="*/ 2857990 w 2858025"/>
              <a:gd name="connsiteY5" fmla="*/ 1204311 h 1210692"/>
              <a:gd name="connsiteX6" fmla="*/ 2632851 w 2858025"/>
              <a:gd name="connsiteY6" fmla="*/ 723381 h 1210692"/>
              <a:gd name="connsiteX7" fmla="*/ 1828135 w 2858025"/>
              <a:gd name="connsiteY7" fmla="*/ 60927 h 1210692"/>
              <a:gd name="connsiteX8" fmla="*/ 1581291 w 2858025"/>
              <a:gd name="connsiteY8" fmla="*/ 8826 h 1210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025" h="1210692">
                <a:moveTo>
                  <a:pt x="1581291" y="8826"/>
                </a:moveTo>
                <a:cubicBezTo>
                  <a:pt x="1320211" y="-19359"/>
                  <a:pt x="1027358" y="21606"/>
                  <a:pt x="801137" y="108293"/>
                </a:cubicBezTo>
                <a:cubicBezTo>
                  <a:pt x="499509" y="223875"/>
                  <a:pt x="76968" y="617059"/>
                  <a:pt x="18370" y="754421"/>
                </a:cubicBezTo>
                <a:cubicBezTo>
                  <a:pt x="-40228" y="891782"/>
                  <a:pt x="25491" y="874045"/>
                  <a:pt x="449552" y="932464"/>
                </a:cubicBezTo>
                <a:lnTo>
                  <a:pt x="837825" y="984075"/>
                </a:lnTo>
                <a:cubicBezTo>
                  <a:pt x="1511213" y="1057487"/>
                  <a:pt x="2866061" y="1247790"/>
                  <a:pt x="2857990" y="1204311"/>
                </a:cubicBezTo>
                <a:cubicBezTo>
                  <a:pt x="2831541" y="1079608"/>
                  <a:pt x="2776287" y="926648"/>
                  <a:pt x="2632851" y="723381"/>
                </a:cubicBezTo>
                <a:cubicBezTo>
                  <a:pt x="2463226" y="526022"/>
                  <a:pt x="2133422" y="163442"/>
                  <a:pt x="1828135" y="60927"/>
                </a:cubicBezTo>
                <a:cubicBezTo>
                  <a:pt x="1751813" y="35298"/>
                  <a:pt x="1668317" y="18220"/>
                  <a:pt x="1581291" y="8826"/>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534328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6EFC0-BDB0-061C-5030-5E973EEF36D8}"/>
              </a:ext>
            </a:extLst>
          </p:cNvPr>
          <p:cNvSpPr>
            <a:spLocks noGrp="1"/>
          </p:cNvSpPr>
          <p:nvPr>
            <p:ph type="title"/>
          </p:nvPr>
        </p:nvSpPr>
        <p:spPr>
          <a:xfrm>
            <a:off x="94735" y="240560"/>
            <a:ext cx="4637903" cy="6115790"/>
          </a:xfrm>
        </p:spPr>
        <p:txBody>
          <a:bodyPr>
            <a:normAutofit/>
          </a:bodyPr>
          <a:lstStyle/>
          <a:p>
            <a:r>
              <a:rPr lang="en-GB" dirty="0">
                <a:solidFill>
                  <a:schemeClr val="tx1"/>
                </a:solidFill>
              </a:rPr>
              <a:t>‘</a:t>
            </a:r>
            <a:r>
              <a:rPr lang="en-GB" b="0" i="0" dirty="0">
                <a:solidFill>
                  <a:schemeClr val="tx1"/>
                </a:solidFill>
                <a:effectLst/>
                <a:latin typeface="arial" panose="020B0604020202020204" pitchFamily="34" charset="0"/>
              </a:rPr>
              <a:t>Private eyes</a:t>
            </a:r>
            <a:br>
              <a:rPr lang="en-GB" dirty="0">
                <a:solidFill>
                  <a:schemeClr val="tx1"/>
                </a:solidFill>
              </a:rPr>
            </a:br>
            <a:r>
              <a:rPr lang="en-GB" b="0" i="0" dirty="0">
                <a:solidFill>
                  <a:schemeClr val="tx1"/>
                </a:solidFill>
                <a:effectLst/>
                <a:latin typeface="arial" panose="020B0604020202020204" pitchFamily="34" charset="0"/>
              </a:rPr>
              <a:t>They're watching you</a:t>
            </a:r>
            <a:br>
              <a:rPr lang="en-GB" dirty="0">
                <a:solidFill>
                  <a:schemeClr val="tx1"/>
                </a:solidFill>
              </a:rPr>
            </a:br>
            <a:r>
              <a:rPr lang="en-GB" b="0" i="0" dirty="0">
                <a:solidFill>
                  <a:schemeClr val="tx1"/>
                </a:solidFill>
                <a:effectLst/>
                <a:latin typeface="arial" panose="020B0604020202020204" pitchFamily="34" charset="0"/>
              </a:rPr>
              <a:t>They see your every move</a:t>
            </a:r>
            <a:br>
              <a:rPr lang="en-GB" dirty="0">
                <a:solidFill>
                  <a:schemeClr val="tx1"/>
                </a:solidFill>
              </a:rPr>
            </a:br>
            <a:r>
              <a:rPr lang="en-GB" b="0" i="0" dirty="0">
                <a:solidFill>
                  <a:schemeClr val="tx1"/>
                </a:solidFill>
                <a:effectLst/>
                <a:latin typeface="arial" panose="020B0604020202020204" pitchFamily="34" charset="0"/>
              </a:rPr>
              <a:t>Private eyes</a:t>
            </a:r>
            <a:br>
              <a:rPr lang="en-GB" dirty="0">
                <a:solidFill>
                  <a:schemeClr val="tx1"/>
                </a:solidFill>
              </a:rPr>
            </a:br>
            <a:r>
              <a:rPr lang="en-GB" b="0" i="0" dirty="0">
                <a:solidFill>
                  <a:schemeClr val="tx1"/>
                </a:solidFill>
                <a:effectLst/>
                <a:latin typeface="arial" panose="020B0604020202020204" pitchFamily="34" charset="0"/>
              </a:rPr>
              <a:t>They're watching you</a:t>
            </a:r>
            <a:br>
              <a:rPr lang="en-GB" dirty="0">
                <a:solidFill>
                  <a:schemeClr val="tx1"/>
                </a:solidFill>
              </a:rPr>
            </a:br>
            <a:r>
              <a:rPr lang="en-GB" b="0" i="0" dirty="0">
                <a:solidFill>
                  <a:schemeClr val="tx1"/>
                </a:solidFill>
                <a:effectLst/>
                <a:latin typeface="arial" panose="020B0604020202020204" pitchFamily="34" charset="0"/>
              </a:rPr>
              <a:t>Private eyes</a:t>
            </a:r>
            <a:br>
              <a:rPr lang="en-GB" dirty="0">
                <a:solidFill>
                  <a:schemeClr val="tx1"/>
                </a:solidFill>
              </a:rPr>
            </a:br>
            <a:r>
              <a:rPr lang="en-GB" b="0" i="0" dirty="0">
                <a:solidFill>
                  <a:schemeClr val="tx1"/>
                </a:solidFill>
                <a:effectLst/>
                <a:latin typeface="arial" panose="020B0604020202020204" pitchFamily="34" charset="0"/>
              </a:rPr>
              <a:t>They're watching you watching</a:t>
            </a:r>
            <a:br>
              <a:rPr lang="en-GB" dirty="0">
                <a:solidFill>
                  <a:schemeClr val="tx1"/>
                </a:solidFill>
              </a:rPr>
            </a:br>
            <a:r>
              <a:rPr lang="en-GB" b="0" i="0" dirty="0">
                <a:solidFill>
                  <a:schemeClr val="tx1"/>
                </a:solidFill>
                <a:effectLst/>
                <a:latin typeface="arial" panose="020B0604020202020204" pitchFamily="34" charset="0"/>
              </a:rPr>
              <a:t>You watching you watching you…’ </a:t>
            </a:r>
            <a:br>
              <a:rPr lang="en-GB" b="0" i="0" dirty="0">
                <a:solidFill>
                  <a:schemeClr val="tx1"/>
                </a:solidFill>
                <a:effectLst/>
                <a:latin typeface="arial" panose="020B0604020202020204" pitchFamily="34" charset="0"/>
              </a:rPr>
            </a:br>
            <a:r>
              <a:rPr lang="en-GB" b="0" i="0" dirty="0">
                <a:solidFill>
                  <a:schemeClr val="tx1"/>
                </a:solidFill>
                <a:effectLst/>
                <a:latin typeface="arial" panose="020B0604020202020204" pitchFamily="34" charset="0"/>
              </a:rPr>
              <a:t>Hall and Oates, 1981</a:t>
            </a:r>
            <a:endParaRPr lang="en-GB" dirty="0">
              <a:solidFill>
                <a:schemeClr val="tx1"/>
              </a:solidFill>
            </a:endParaRPr>
          </a:p>
        </p:txBody>
      </p:sp>
      <p:pic>
        <p:nvPicPr>
          <p:cNvPr id="8" name="Content Placeholder 7" descr="Detail from the colourful painting 'Patients waiting to see the doctor', with figures representing their fears. This oil painting by Rosemary Carson, 1997 shows a pointillist group of figures standing in a row, with vaguely skeletal figures floating above them, reaching down into their minds'. &#10;&#10;">
            <a:extLst>
              <a:ext uri="{FF2B5EF4-FFF2-40B4-BE49-F238E27FC236}">
                <a16:creationId xmlns:a16="http://schemas.microsoft.com/office/drawing/2014/main" id="{BF378586-4164-F716-5F1E-73F4688E0B69}"/>
              </a:ext>
            </a:extLst>
          </p:cNvPr>
          <p:cNvPicPr>
            <a:picLocks noGrp="1" noChangeAspect="1"/>
          </p:cNvPicPr>
          <p:nvPr>
            <p:ph idx="1"/>
          </p:nvPr>
        </p:nvPicPr>
        <p:blipFill>
          <a:blip r:embed="rId2"/>
          <a:stretch>
            <a:fillRect/>
          </a:stretch>
        </p:blipFill>
        <p:spPr>
          <a:xfrm>
            <a:off x="4485503" y="240560"/>
            <a:ext cx="7611762" cy="5971517"/>
          </a:xfrm>
        </p:spPr>
      </p:pic>
      <p:sp>
        <p:nvSpPr>
          <p:cNvPr id="4" name="Date Placeholder 3">
            <a:extLst>
              <a:ext uri="{FF2B5EF4-FFF2-40B4-BE49-F238E27FC236}">
                <a16:creationId xmlns:a16="http://schemas.microsoft.com/office/drawing/2014/main" id="{506DA3AE-B9C9-8482-EC54-9F6D08F46F05}"/>
              </a:ext>
            </a:extLst>
          </p:cNvPr>
          <p:cNvSpPr>
            <a:spLocks noGrp="1"/>
          </p:cNvSpPr>
          <p:nvPr>
            <p:ph type="dt" sz="half" idx="10"/>
          </p:nvPr>
        </p:nvSpPr>
        <p:spPr/>
        <p:txBody>
          <a:bodyPr/>
          <a:lstStyle/>
          <a:p>
            <a:fld id="{579F6069-8263-4296-913A-BC2234E8D32B}" type="datetime1">
              <a:rPr lang="en-US" smtClean="0"/>
              <a:t>11/18/24</a:t>
            </a:fld>
            <a:endParaRPr lang="en-US"/>
          </a:p>
        </p:txBody>
      </p:sp>
      <p:sp>
        <p:nvSpPr>
          <p:cNvPr id="5" name="Footer Placeholder 4">
            <a:extLst>
              <a:ext uri="{FF2B5EF4-FFF2-40B4-BE49-F238E27FC236}">
                <a16:creationId xmlns:a16="http://schemas.microsoft.com/office/drawing/2014/main" id="{18D50E9C-3BDC-6408-EE12-95AB26D2C6BD}"/>
              </a:ext>
            </a:extLst>
          </p:cNvPr>
          <p:cNvSpPr>
            <a:spLocks noGrp="1"/>
          </p:cNvSpPr>
          <p:nvPr>
            <p:ph type="ftr" sz="quarter" idx="11"/>
          </p:nvPr>
        </p:nvSpPr>
        <p:spPr>
          <a:xfrm>
            <a:off x="4485503" y="6356350"/>
            <a:ext cx="7216346" cy="365125"/>
          </a:xfrm>
        </p:spPr>
        <p:txBody>
          <a:bodyPr/>
          <a:lstStyle/>
          <a:p>
            <a:r>
              <a:rPr lang="en-US" dirty="0">
                <a:hlinkClick r:id="rId3"/>
              </a:rPr>
              <a:t>https://www.youtube.com/watch?v=JsntlJZ9h1U</a:t>
            </a:r>
            <a:endParaRPr lang="en-US" dirty="0"/>
          </a:p>
        </p:txBody>
      </p:sp>
      <p:sp>
        <p:nvSpPr>
          <p:cNvPr id="6" name="Slide Number Placeholder 5">
            <a:extLst>
              <a:ext uri="{FF2B5EF4-FFF2-40B4-BE49-F238E27FC236}">
                <a16:creationId xmlns:a16="http://schemas.microsoft.com/office/drawing/2014/main" id="{85FA7ECF-BC6E-3119-1FD5-458CF0029F63}"/>
              </a:ext>
            </a:extLst>
          </p:cNvPr>
          <p:cNvSpPr>
            <a:spLocks noGrp="1"/>
          </p:cNvSpPr>
          <p:nvPr>
            <p:ph type="sldNum" sz="quarter" idx="12"/>
          </p:nvPr>
        </p:nvSpPr>
        <p:spPr/>
        <p:txBody>
          <a:bodyPr/>
          <a:lstStyle/>
          <a:p>
            <a:fld id="{C68AC1EC-23E2-4F0E-A5A4-674EC8DB954E}" type="slidenum">
              <a:rPr lang="en-US" smtClean="0"/>
              <a:t>2</a:t>
            </a:fld>
            <a:endParaRPr lang="en-US"/>
          </a:p>
        </p:txBody>
      </p:sp>
      <p:sp>
        <p:nvSpPr>
          <p:cNvPr id="3" name="TextBox 2">
            <a:extLst>
              <a:ext uri="{FF2B5EF4-FFF2-40B4-BE49-F238E27FC236}">
                <a16:creationId xmlns:a16="http://schemas.microsoft.com/office/drawing/2014/main" id="{AD7CBCAB-7226-0179-38DF-B8219A9F6F39}"/>
              </a:ext>
            </a:extLst>
          </p:cNvPr>
          <p:cNvSpPr txBox="1"/>
          <p:nvPr/>
        </p:nvSpPr>
        <p:spPr>
          <a:xfrm>
            <a:off x="4485503" y="3757806"/>
            <a:ext cx="7611762" cy="2291432"/>
          </a:xfrm>
          <a:prstGeom prst="rect">
            <a:avLst/>
          </a:prstGeom>
          <a:solidFill>
            <a:srgbClr val="FFC000"/>
          </a:solidFill>
        </p:spPr>
        <p:txBody>
          <a:bodyPr wrap="square" rtlCol="0">
            <a:spAutoFit/>
          </a:bodyPr>
          <a:lstStyle/>
          <a:p>
            <a:r>
              <a:rPr lang="en-GB" dirty="0"/>
              <a:t>Chris Wiley, Cambridge Analytica: </a:t>
            </a:r>
            <a:r>
              <a:rPr lang="en-GB" b="0" i="1" dirty="0">
                <a:solidFill>
                  <a:srgbClr val="242424"/>
                </a:solidFill>
                <a:effectLst/>
                <a:latin typeface="source-serif-pro"/>
              </a:rPr>
              <a:t>“We knew so much about so many individuals that we could understand their inner demons and we could figure out how to target those demons, how to target their fear, how to target their anger, how to target their paranoia, and with those targets we could trigger those emotions, and by triggering those emotions we could then manipulate them into clicking on a website, joining a group, telling them what kind of things to read, telling them what kind of people to hang out with, even telling them who to vote for.” </a:t>
            </a:r>
            <a:endParaRPr lang="en-GB" dirty="0"/>
          </a:p>
        </p:txBody>
      </p:sp>
    </p:spTree>
    <p:extLst>
      <p:ext uri="{BB962C8B-B14F-4D97-AF65-F5344CB8AC3E}">
        <p14:creationId xmlns:p14="http://schemas.microsoft.com/office/powerpoint/2010/main" val="418270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255CF-0450-553C-39D9-D97570E3D80D}"/>
              </a:ext>
            </a:extLst>
          </p:cNvPr>
          <p:cNvSpPr>
            <a:spLocks noGrp="1"/>
          </p:cNvSpPr>
          <p:nvPr>
            <p:ph type="title"/>
          </p:nvPr>
        </p:nvSpPr>
        <p:spPr>
          <a:xfrm>
            <a:off x="291480" y="-158714"/>
            <a:ext cx="2178681" cy="6155151"/>
          </a:xfrm>
        </p:spPr>
        <p:txBody>
          <a:bodyPr>
            <a:normAutofit fontScale="90000"/>
          </a:bodyPr>
          <a:lstStyle/>
          <a:p>
            <a:r>
              <a:rPr lang="en-GB" dirty="0"/>
              <a:t>What is Surveillance Capitalism?</a:t>
            </a:r>
            <a:br>
              <a:rPr lang="en-GB" dirty="0"/>
            </a:br>
            <a:r>
              <a:rPr lang="en-GB" dirty="0"/>
              <a:t> </a:t>
            </a:r>
            <a:br>
              <a:rPr lang="en-GB" dirty="0"/>
            </a:br>
            <a:r>
              <a:rPr lang="en-GB" dirty="0"/>
              <a:t>Who does it look ‘at’?</a:t>
            </a:r>
            <a:br>
              <a:rPr lang="en-GB" dirty="0"/>
            </a:br>
            <a:br>
              <a:rPr lang="en-GB" dirty="0"/>
            </a:br>
            <a:r>
              <a:rPr lang="en-GB" dirty="0"/>
              <a:t>What does it ‘see? </a:t>
            </a:r>
            <a:br>
              <a:rPr lang="en-GB" dirty="0"/>
            </a:br>
            <a:br>
              <a:rPr lang="en-GB" dirty="0"/>
            </a:br>
            <a:r>
              <a:rPr lang="en-GB" dirty="0"/>
              <a:t>And who, exactly,  is looking?</a:t>
            </a:r>
          </a:p>
        </p:txBody>
      </p:sp>
      <p:sp>
        <p:nvSpPr>
          <p:cNvPr id="4" name="Date Placeholder 3">
            <a:extLst>
              <a:ext uri="{FF2B5EF4-FFF2-40B4-BE49-F238E27FC236}">
                <a16:creationId xmlns:a16="http://schemas.microsoft.com/office/drawing/2014/main" id="{A884890C-8B9A-81BA-D98A-94CD561CBC64}"/>
              </a:ext>
            </a:extLst>
          </p:cNvPr>
          <p:cNvSpPr>
            <a:spLocks noGrp="1"/>
          </p:cNvSpPr>
          <p:nvPr>
            <p:ph type="dt" sz="half" idx="10"/>
          </p:nvPr>
        </p:nvSpPr>
        <p:spPr/>
        <p:txBody>
          <a:bodyPr/>
          <a:lstStyle/>
          <a:p>
            <a:fld id="{579F6069-8263-4296-913A-BC2234E8D32B}" type="datetime1">
              <a:rPr lang="en-US" smtClean="0"/>
              <a:t>11/18/24</a:t>
            </a:fld>
            <a:endParaRPr lang="en-US"/>
          </a:p>
        </p:txBody>
      </p:sp>
      <p:sp>
        <p:nvSpPr>
          <p:cNvPr id="5" name="Footer Placeholder 4">
            <a:extLst>
              <a:ext uri="{FF2B5EF4-FFF2-40B4-BE49-F238E27FC236}">
                <a16:creationId xmlns:a16="http://schemas.microsoft.com/office/drawing/2014/main" id="{1AC3872A-D628-8970-0AB6-F29371E2D9A7}"/>
              </a:ext>
            </a:extLst>
          </p:cNvPr>
          <p:cNvSpPr>
            <a:spLocks noGrp="1"/>
          </p:cNvSpPr>
          <p:nvPr>
            <p:ph type="ftr" sz="quarter" idx="11"/>
          </p:nvPr>
        </p:nvSpPr>
        <p:spPr>
          <a:xfrm>
            <a:off x="6957297" y="6018627"/>
            <a:ext cx="4297680" cy="839374"/>
          </a:xfrm>
        </p:spPr>
        <p:txBody>
          <a:bodyPr/>
          <a:lstStyle/>
          <a:p>
            <a:r>
              <a:rPr lang="en-US" dirty="0">
                <a:hlinkClick r:id="rId2"/>
              </a:rPr>
              <a:t>https://medium.com/@hzelin/how-an-analysis-of-my-own-data-from-a-2-hour-time-period-reflects-issues-of-surveillance-78394dfb1e83</a:t>
            </a:r>
            <a:r>
              <a:rPr lang="en-US" dirty="0"/>
              <a:t> (accessed 18 Nov 2023_</a:t>
            </a:r>
          </a:p>
        </p:txBody>
      </p:sp>
      <p:sp>
        <p:nvSpPr>
          <p:cNvPr id="6" name="Slide Number Placeholder 5">
            <a:extLst>
              <a:ext uri="{FF2B5EF4-FFF2-40B4-BE49-F238E27FC236}">
                <a16:creationId xmlns:a16="http://schemas.microsoft.com/office/drawing/2014/main" id="{91729190-3FC4-A79E-0F26-58687BA6DE6D}"/>
              </a:ext>
            </a:extLst>
          </p:cNvPr>
          <p:cNvSpPr>
            <a:spLocks noGrp="1"/>
          </p:cNvSpPr>
          <p:nvPr>
            <p:ph type="sldNum" sz="quarter" idx="12"/>
          </p:nvPr>
        </p:nvSpPr>
        <p:spPr/>
        <p:txBody>
          <a:bodyPr/>
          <a:lstStyle/>
          <a:p>
            <a:fld id="{C68AC1EC-23E2-4F0E-A5A4-674EC8DB954E}" type="slidenum">
              <a:rPr lang="en-US" smtClean="0"/>
              <a:t>3</a:t>
            </a:fld>
            <a:endParaRPr lang="en-US"/>
          </a:p>
        </p:txBody>
      </p:sp>
      <p:pic>
        <p:nvPicPr>
          <p:cNvPr id="1026" name="Picture 2">
            <a:extLst>
              <a:ext uri="{FF2B5EF4-FFF2-40B4-BE49-F238E27FC236}">
                <a16:creationId xmlns:a16="http://schemas.microsoft.com/office/drawing/2014/main" id="{1B9BEA91-362E-00AF-5484-128FF09897BA}"/>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916" b="48310"/>
          <a:stretch/>
        </p:blipFill>
        <p:spPr bwMode="auto">
          <a:xfrm>
            <a:off x="2705869" y="0"/>
            <a:ext cx="5057670" cy="59964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9B1BE3E-6E09-0729-2281-2D6BBB6B64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1644" r="3572" b="884"/>
          <a:stretch/>
        </p:blipFill>
        <p:spPr bwMode="auto">
          <a:xfrm>
            <a:off x="7763539" y="1106257"/>
            <a:ext cx="4390886" cy="491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334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A6E00-8153-855C-5F25-025274FC8E63}"/>
              </a:ext>
            </a:extLst>
          </p:cNvPr>
          <p:cNvSpPr>
            <a:spLocks noGrp="1"/>
          </p:cNvSpPr>
          <p:nvPr>
            <p:ph type="title"/>
          </p:nvPr>
        </p:nvSpPr>
        <p:spPr>
          <a:xfrm>
            <a:off x="90270" y="233669"/>
            <a:ext cx="6430433" cy="1265927"/>
          </a:xfrm>
        </p:spPr>
        <p:txBody>
          <a:bodyPr>
            <a:normAutofit/>
          </a:bodyPr>
          <a:lstStyle/>
          <a:p>
            <a:r>
              <a:rPr lang="en-GB" dirty="0"/>
              <a:t>What’s OLD </a:t>
            </a:r>
            <a:br>
              <a:rPr lang="en-GB" dirty="0"/>
            </a:br>
            <a:r>
              <a:rPr lang="en-GB" dirty="0"/>
              <a:t>about surveillance capitalism?</a:t>
            </a:r>
          </a:p>
        </p:txBody>
      </p:sp>
      <p:pic>
        <p:nvPicPr>
          <p:cNvPr id="8" name="Content Placeholder 7" descr="The image depicts the dark and decaying interior of Autumn Prison in France, built along Jeremy Bentham's design of a panopticon. a shaft of light illuminates three tiers of prison cell doors in the round building. we are seeing it from the POV of a prison guard standing at its centre. Photo taken by ">
            <a:extLst>
              <a:ext uri="{FF2B5EF4-FFF2-40B4-BE49-F238E27FC236}">
                <a16:creationId xmlns:a16="http://schemas.microsoft.com/office/drawing/2014/main" id="{747F38B1-92A7-8A45-C718-C9AA8A56EDB5}"/>
              </a:ext>
            </a:extLst>
          </p:cNvPr>
          <p:cNvPicPr>
            <a:picLocks noGrp="1" noChangeAspect="1"/>
          </p:cNvPicPr>
          <p:nvPr>
            <p:ph idx="1"/>
          </p:nvPr>
        </p:nvPicPr>
        <p:blipFill>
          <a:blip r:embed="rId3"/>
          <a:stretch>
            <a:fillRect/>
          </a:stretch>
        </p:blipFill>
        <p:spPr>
          <a:xfrm>
            <a:off x="90270" y="1488457"/>
            <a:ext cx="5833956" cy="4032689"/>
          </a:xfrm>
        </p:spPr>
      </p:pic>
      <p:sp>
        <p:nvSpPr>
          <p:cNvPr id="4" name="Date Placeholder 3">
            <a:extLst>
              <a:ext uri="{FF2B5EF4-FFF2-40B4-BE49-F238E27FC236}">
                <a16:creationId xmlns:a16="http://schemas.microsoft.com/office/drawing/2014/main" id="{AFE114D2-D6F7-3841-A1BA-17447A709352}"/>
              </a:ext>
            </a:extLst>
          </p:cNvPr>
          <p:cNvSpPr>
            <a:spLocks noGrp="1"/>
          </p:cNvSpPr>
          <p:nvPr>
            <p:ph type="dt" sz="half" idx="10"/>
          </p:nvPr>
        </p:nvSpPr>
        <p:spPr/>
        <p:txBody>
          <a:bodyPr/>
          <a:lstStyle/>
          <a:p>
            <a:fld id="{579F6069-8263-4296-913A-BC2234E8D32B}" type="datetime1">
              <a:rPr lang="en-US" smtClean="0"/>
              <a:t>11/18/24</a:t>
            </a:fld>
            <a:endParaRPr lang="en-US"/>
          </a:p>
        </p:txBody>
      </p:sp>
      <p:sp>
        <p:nvSpPr>
          <p:cNvPr id="5" name="Footer Placeholder 4">
            <a:extLst>
              <a:ext uri="{FF2B5EF4-FFF2-40B4-BE49-F238E27FC236}">
                <a16:creationId xmlns:a16="http://schemas.microsoft.com/office/drawing/2014/main" id="{A99F80DA-7A82-43BC-C7FF-6732366C8F52}"/>
              </a:ext>
            </a:extLst>
          </p:cNvPr>
          <p:cNvSpPr>
            <a:spLocks noGrp="1"/>
          </p:cNvSpPr>
          <p:nvPr>
            <p:ph type="ftr" sz="quarter" idx="11"/>
          </p:nvPr>
        </p:nvSpPr>
        <p:spPr>
          <a:xfrm>
            <a:off x="4308953" y="6492875"/>
            <a:ext cx="7381649" cy="365125"/>
          </a:xfrm>
        </p:spPr>
        <p:txBody>
          <a:bodyPr/>
          <a:lstStyle/>
          <a:p>
            <a:r>
              <a:rPr lang="en-US" dirty="0"/>
              <a:t>Image taken by </a:t>
            </a:r>
            <a:r>
              <a:rPr lang="en-US" dirty="0" err="1"/>
              <a:t>oogiboig</a:t>
            </a:r>
            <a:r>
              <a:rPr lang="en-US" dirty="0"/>
              <a:t>, of Banksy ‘One Nation Under CCTV’, Wikimedia Commons.</a:t>
            </a:r>
          </a:p>
          <a:p>
            <a:r>
              <a:rPr lang="en-US" dirty="0">
                <a:hlinkClick r:id="rId4"/>
              </a:rPr>
              <a:t>https://commons.wikimedia.org/wiki/File:Bansky_one_nation_under_cctv.jpg,</a:t>
            </a:r>
            <a:r>
              <a:rPr lang="en-US" dirty="0"/>
              <a:t> accessed 18 </a:t>
            </a:r>
            <a:r>
              <a:rPr lang="en-US" dirty="0" err="1"/>
              <a:t>nov</a:t>
            </a:r>
            <a:r>
              <a:rPr lang="en-US" dirty="0"/>
              <a:t> 2023</a:t>
            </a:r>
          </a:p>
        </p:txBody>
      </p:sp>
      <p:sp>
        <p:nvSpPr>
          <p:cNvPr id="6" name="Slide Number Placeholder 5">
            <a:extLst>
              <a:ext uri="{FF2B5EF4-FFF2-40B4-BE49-F238E27FC236}">
                <a16:creationId xmlns:a16="http://schemas.microsoft.com/office/drawing/2014/main" id="{C1DFD3C6-E862-FB63-0409-7BE1D52651BE}"/>
              </a:ext>
            </a:extLst>
          </p:cNvPr>
          <p:cNvSpPr>
            <a:spLocks noGrp="1"/>
          </p:cNvSpPr>
          <p:nvPr>
            <p:ph type="sldNum" sz="quarter" idx="12"/>
          </p:nvPr>
        </p:nvSpPr>
        <p:spPr/>
        <p:txBody>
          <a:bodyPr/>
          <a:lstStyle/>
          <a:p>
            <a:fld id="{C68AC1EC-23E2-4F0E-A5A4-674EC8DB954E}" type="slidenum">
              <a:rPr lang="en-US" smtClean="0"/>
              <a:t>4</a:t>
            </a:fld>
            <a:endParaRPr lang="en-US"/>
          </a:p>
        </p:txBody>
      </p:sp>
      <p:sp>
        <p:nvSpPr>
          <p:cNvPr id="12" name="TextBox 11">
            <a:extLst>
              <a:ext uri="{FF2B5EF4-FFF2-40B4-BE49-F238E27FC236}">
                <a16:creationId xmlns:a16="http://schemas.microsoft.com/office/drawing/2014/main" id="{0F6F4E20-FF01-F813-5F32-0BDC416A0C8C}"/>
              </a:ext>
            </a:extLst>
          </p:cNvPr>
          <p:cNvSpPr txBox="1"/>
          <p:nvPr/>
        </p:nvSpPr>
        <p:spPr>
          <a:xfrm>
            <a:off x="90271" y="5552846"/>
            <a:ext cx="5604145" cy="1200329"/>
          </a:xfrm>
          <a:prstGeom prst="rect">
            <a:avLst/>
          </a:prstGeom>
          <a:noFill/>
        </p:spPr>
        <p:txBody>
          <a:bodyPr wrap="square">
            <a:spAutoFit/>
          </a:bodyPr>
          <a:lstStyle/>
          <a:p>
            <a:r>
              <a:rPr lang="en-GB" dirty="0"/>
              <a:t>Photo taken by Romain </a:t>
            </a:r>
            <a:r>
              <a:rPr lang="en-GB" dirty="0" err="1"/>
              <a:t>Veillon</a:t>
            </a:r>
            <a:r>
              <a:rPr lang="en-GB" dirty="0"/>
              <a:t>, </a:t>
            </a:r>
            <a:r>
              <a:rPr lang="en-GB" dirty="0">
                <a:hlinkClick r:id="rId5"/>
              </a:rPr>
              <a:t>https://www.archdaily.com/937611/the-architecture-of-surveillance-the-panopticon-prison</a:t>
            </a:r>
            <a:r>
              <a:rPr lang="en-GB" dirty="0"/>
              <a:t> (accessed 18 Nov 2023)</a:t>
            </a:r>
          </a:p>
        </p:txBody>
      </p:sp>
      <p:pic>
        <p:nvPicPr>
          <p:cNvPr id="2052" name="Picture 4" descr="Image of Banksy's 'One Nation Under CCTV' graffito: a small child in a red hoodie and backpack paints the slogan on the side wall of a terrace of shops under the watchful eye of a real CCTV camera. A painted security guard and dog stand by, apparently recording the child's work on a mobile phone. To the left of the photo, we see the tall shape of the BT Tower against a blue sky. This 2007 piece was painted over in 2009.">
            <a:extLst>
              <a:ext uri="{FF2B5EF4-FFF2-40B4-BE49-F238E27FC236}">
                <a16:creationId xmlns:a16="http://schemas.microsoft.com/office/drawing/2014/main" id="{26BE8238-26E6-C437-5937-732732AE354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3" t="480" r="5474" b="-480"/>
          <a:stretch/>
        </p:blipFill>
        <p:spPr bwMode="auto">
          <a:xfrm>
            <a:off x="5959748" y="30871"/>
            <a:ext cx="6137051" cy="433526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51C82DD-F47F-A68F-D583-7BECA57F03C3}"/>
              </a:ext>
            </a:extLst>
          </p:cNvPr>
          <p:cNvSpPr txBox="1"/>
          <p:nvPr/>
        </p:nvSpPr>
        <p:spPr>
          <a:xfrm>
            <a:off x="6096000" y="4335267"/>
            <a:ext cx="5604145" cy="646331"/>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Q. When was the first law enacted protecting the privacy of electronic communication?  </a:t>
            </a:r>
          </a:p>
        </p:txBody>
      </p:sp>
      <p:sp>
        <p:nvSpPr>
          <p:cNvPr id="16" name="TextBox 15">
            <a:extLst>
              <a:ext uri="{FF2B5EF4-FFF2-40B4-BE49-F238E27FC236}">
                <a16:creationId xmlns:a16="http://schemas.microsoft.com/office/drawing/2014/main" id="{F512D08E-B422-5046-6858-210CF9BCB74C}"/>
              </a:ext>
            </a:extLst>
          </p:cNvPr>
          <p:cNvSpPr txBox="1"/>
          <p:nvPr/>
        </p:nvSpPr>
        <p:spPr>
          <a:xfrm>
            <a:off x="6105342" y="4925705"/>
            <a:ext cx="5845864" cy="1477328"/>
          </a:xfrm>
          <a:prstGeom prst="rect">
            <a:avLst/>
          </a:prstGeom>
          <a:solidFill>
            <a:srgbClr val="FFC000"/>
          </a:solidFill>
        </p:spPr>
        <p:txBody>
          <a:bodyPr wrap="square" rtlCol="0">
            <a:spAutoFit/>
          </a:bodyPr>
          <a:lstStyle/>
          <a:p>
            <a:r>
              <a:rPr lang="en-GB" b="1" dirty="0"/>
              <a:t>1862</a:t>
            </a:r>
            <a:r>
              <a:rPr lang="en-GB" dirty="0"/>
              <a:t>, in California. What kind of privacy did it protect? The privacy of corporate intel (from wiretapping of the telegraph lines). First conviction? </a:t>
            </a:r>
            <a:r>
              <a:rPr lang="en-GB" b="1" dirty="0"/>
              <a:t>1864</a:t>
            </a:r>
            <a:r>
              <a:rPr lang="en-GB" dirty="0"/>
              <a:t>.</a:t>
            </a:r>
          </a:p>
          <a:p>
            <a:r>
              <a:rPr lang="en-GB" b="1" dirty="0"/>
              <a:t>By 1930s</a:t>
            </a:r>
            <a:r>
              <a:rPr lang="en-GB" dirty="0"/>
              <a:t>, corporate use of wiretapping in union busting became public.</a:t>
            </a:r>
          </a:p>
        </p:txBody>
      </p:sp>
    </p:spTree>
    <p:extLst>
      <p:ext uri="{BB962C8B-B14F-4D97-AF65-F5344CB8AC3E}">
        <p14:creationId xmlns:p14="http://schemas.microsoft.com/office/powerpoint/2010/main" val="301263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DC21A-581B-0577-013B-D2983178BC70}"/>
              </a:ext>
            </a:extLst>
          </p:cNvPr>
          <p:cNvSpPr>
            <a:spLocks noGrp="1"/>
          </p:cNvSpPr>
          <p:nvPr>
            <p:ph type="title"/>
          </p:nvPr>
        </p:nvSpPr>
        <p:spPr>
          <a:xfrm>
            <a:off x="157124" y="100760"/>
            <a:ext cx="10449784" cy="1265928"/>
          </a:xfrm>
        </p:spPr>
        <p:txBody>
          <a:bodyPr/>
          <a:lstStyle/>
          <a:p>
            <a:r>
              <a:rPr lang="en-GB" dirty="0"/>
              <a:t>And what is NEW about it?</a:t>
            </a:r>
          </a:p>
        </p:txBody>
      </p:sp>
      <p:pic>
        <p:nvPicPr>
          <p:cNvPr id="8" name="Content Placeholder 7" descr="A person holding a microphone&#10;&#10;Description automatically generated">
            <a:extLst>
              <a:ext uri="{FF2B5EF4-FFF2-40B4-BE49-F238E27FC236}">
                <a16:creationId xmlns:a16="http://schemas.microsoft.com/office/drawing/2014/main" id="{D840B03B-3F31-5CC8-1405-F76E60D16B72}"/>
              </a:ext>
            </a:extLst>
          </p:cNvPr>
          <p:cNvPicPr>
            <a:picLocks noGrp="1" noChangeAspect="1"/>
          </p:cNvPicPr>
          <p:nvPr>
            <p:ph idx="1"/>
          </p:nvPr>
        </p:nvPicPr>
        <p:blipFill>
          <a:blip r:embed="rId3"/>
          <a:stretch>
            <a:fillRect/>
          </a:stretch>
        </p:blipFill>
        <p:spPr>
          <a:xfrm>
            <a:off x="129037" y="1554244"/>
            <a:ext cx="5966963" cy="3748179"/>
          </a:xfrm>
        </p:spPr>
      </p:pic>
      <p:sp>
        <p:nvSpPr>
          <p:cNvPr id="4" name="Date Placeholder 3">
            <a:extLst>
              <a:ext uri="{FF2B5EF4-FFF2-40B4-BE49-F238E27FC236}">
                <a16:creationId xmlns:a16="http://schemas.microsoft.com/office/drawing/2014/main" id="{1A37C7C2-F203-5011-6B64-A1C2B66E214E}"/>
              </a:ext>
            </a:extLst>
          </p:cNvPr>
          <p:cNvSpPr>
            <a:spLocks noGrp="1"/>
          </p:cNvSpPr>
          <p:nvPr>
            <p:ph type="dt" sz="half" idx="10"/>
          </p:nvPr>
        </p:nvSpPr>
        <p:spPr/>
        <p:txBody>
          <a:bodyPr/>
          <a:lstStyle/>
          <a:p>
            <a:fld id="{579F6069-8263-4296-913A-BC2234E8D32B}" type="datetime1">
              <a:rPr lang="en-US" smtClean="0"/>
              <a:t>11/18/24</a:t>
            </a:fld>
            <a:endParaRPr lang="en-US"/>
          </a:p>
        </p:txBody>
      </p:sp>
      <p:sp>
        <p:nvSpPr>
          <p:cNvPr id="5" name="Footer Placeholder 4">
            <a:extLst>
              <a:ext uri="{FF2B5EF4-FFF2-40B4-BE49-F238E27FC236}">
                <a16:creationId xmlns:a16="http://schemas.microsoft.com/office/drawing/2014/main" id="{E49E255C-1C8A-5F10-1A47-B76AC40BBC8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6796E79-2778-0BE4-C770-10D150CFEF1C}"/>
              </a:ext>
            </a:extLst>
          </p:cNvPr>
          <p:cNvSpPr>
            <a:spLocks noGrp="1"/>
          </p:cNvSpPr>
          <p:nvPr>
            <p:ph type="sldNum" sz="quarter" idx="12"/>
          </p:nvPr>
        </p:nvSpPr>
        <p:spPr/>
        <p:txBody>
          <a:bodyPr/>
          <a:lstStyle/>
          <a:p>
            <a:fld id="{C68AC1EC-23E2-4F0E-A5A4-674EC8DB954E}" type="slidenum">
              <a:rPr lang="en-US" smtClean="0"/>
              <a:t>5</a:t>
            </a:fld>
            <a:endParaRPr lang="en-US"/>
          </a:p>
        </p:txBody>
      </p:sp>
      <p:sp>
        <p:nvSpPr>
          <p:cNvPr id="9" name="TextBox 8">
            <a:extLst>
              <a:ext uri="{FF2B5EF4-FFF2-40B4-BE49-F238E27FC236}">
                <a16:creationId xmlns:a16="http://schemas.microsoft.com/office/drawing/2014/main" id="{9E330142-E8C6-C497-5DC1-FB864ED69796}"/>
              </a:ext>
            </a:extLst>
          </p:cNvPr>
          <p:cNvSpPr txBox="1"/>
          <p:nvPr/>
        </p:nvSpPr>
        <p:spPr>
          <a:xfrm>
            <a:off x="157124" y="5359074"/>
            <a:ext cx="5079019" cy="369332"/>
          </a:xfrm>
          <a:prstGeom prst="rect">
            <a:avLst/>
          </a:prstGeom>
          <a:noFill/>
        </p:spPr>
        <p:txBody>
          <a:bodyPr wrap="none" rtlCol="0">
            <a:spAutoFit/>
          </a:bodyPr>
          <a:lstStyle/>
          <a:p>
            <a:r>
              <a:rPr lang="en-GB" dirty="0"/>
              <a:t>Shoshana </a:t>
            </a:r>
            <a:r>
              <a:rPr lang="en-GB" dirty="0" err="1"/>
              <a:t>Zuboff</a:t>
            </a:r>
            <a:r>
              <a:rPr lang="en-GB" dirty="0"/>
              <a:t>: </a:t>
            </a:r>
            <a:r>
              <a:rPr lang="en-GB" dirty="0">
                <a:hlinkClick r:id="rId4"/>
              </a:rPr>
              <a:t>What is Surveillance Capitalism</a:t>
            </a:r>
            <a:endParaRPr lang="en-GB" dirty="0"/>
          </a:p>
        </p:txBody>
      </p:sp>
      <p:pic>
        <p:nvPicPr>
          <p:cNvPr id="12" name="Picture 11" descr="A screenshot of a computer screen&#10;&#10;Description automatically generated">
            <a:extLst>
              <a:ext uri="{FF2B5EF4-FFF2-40B4-BE49-F238E27FC236}">
                <a16:creationId xmlns:a16="http://schemas.microsoft.com/office/drawing/2014/main" id="{854DD08F-1F0E-0F3F-E383-AB8789B06C23}"/>
              </a:ext>
            </a:extLst>
          </p:cNvPr>
          <p:cNvPicPr>
            <a:picLocks noChangeAspect="1"/>
          </p:cNvPicPr>
          <p:nvPr/>
        </p:nvPicPr>
        <p:blipFill>
          <a:blip r:embed="rId5"/>
          <a:stretch>
            <a:fillRect/>
          </a:stretch>
        </p:blipFill>
        <p:spPr>
          <a:xfrm>
            <a:off x="6250488" y="1554244"/>
            <a:ext cx="5700718" cy="3748179"/>
          </a:xfrm>
          <a:prstGeom prst="rect">
            <a:avLst/>
          </a:prstGeom>
        </p:spPr>
      </p:pic>
      <p:sp>
        <p:nvSpPr>
          <p:cNvPr id="13" name="TextBox 12">
            <a:extLst>
              <a:ext uri="{FF2B5EF4-FFF2-40B4-BE49-F238E27FC236}">
                <a16:creationId xmlns:a16="http://schemas.microsoft.com/office/drawing/2014/main" id="{1AE6B8C9-6E14-D983-DF7A-5AEBA0C2B888}"/>
              </a:ext>
            </a:extLst>
          </p:cNvPr>
          <p:cNvSpPr txBox="1"/>
          <p:nvPr/>
        </p:nvSpPr>
        <p:spPr>
          <a:xfrm>
            <a:off x="6250488" y="5460054"/>
            <a:ext cx="5523978" cy="646331"/>
          </a:xfrm>
          <a:prstGeom prst="rect">
            <a:avLst/>
          </a:prstGeom>
          <a:noFill/>
        </p:spPr>
        <p:txBody>
          <a:bodyPr wrap="square" rtlCol="0">
            <a:spAutoFit/>
          </a:bodyPr>
          <a:lstStyle/>
          <a:p>
            <a:r>
              <a:rPr lang="en-GB" dirty="0"/>
              <a:t>Shoshana Zuboff ‘</a:t>
            </a:r>
            <a:r>
              <a:rPr lang="en-GB" dirty="0">
                <a:hlinkClick r:id="rId6"/>
              </a:rPr>
              <a:t>On Surveillance Capitalism’</a:t>
            </a:r>
            <a:r>
              <a:rPr lang="en-GB" dirty="0"/>
              <a:t>  00:00-12:21</a:t>
            </a:r>
          </a:p>
        </p:txBody>
      </p:sp>
    </p:spTree>
    <p:extLst>
      <p:ext uri="{BB962C8B-B14F-4D97-AF65-F5344CB8AC3E}">
        <p14:creationId xmlns:p14="http://schemas.microsoft.com/office/powerpoint/2010/main" val="3238064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C96B8-BB4F-4C80-E332-974ED5CD3C05}"/>
              </a:ext>
            </a:extLst>
          </p:cNvPr>
          <p:cNvSpPr>
            <a:spLocks noGrp="1"/>
          </p:cNvSpPr>
          <p:nvPr>
            <p:ph type="title"/>
          </p:nvPr>
        </p:nvSpPr>
        <p:spPr>
          <a:xfrm>
            <a:off x="532905" y="223120"/>
            <a:ext cx="10449784" cy="701936"/>
          </a:xfrm>
        </p:spPr>
        <p:txBody>
          <a:bodyPr>
            <a:normAutofit/>
          </a:bodyPr>
          <a:lstStyle/>
          <a:p>
            <a:r>
              <a:rPr lang="en-GB" sz="3600" dirty="0"/>
              <a:t>So what’s wrong with ‘surveillance capitalism’? </a:t>
            </a:r>
          </a:p>
        </p:txBody>
      </p:sp>
      <p:sp>
        <p:nvSpPr>
          <p:cNvPr id="3" name="Content Placeholder 2">
            <a:extLst>
              <a:ext uri="{FF2B5EF4-FFF2-40B4-BE49-F238E27FC236}">
                <a16:creationId xmlns:a16="http://schemas.microsoft.com/office/drawing/2014/main" id="{FF41DC5A-140F-E5C7-0E82-F8BCEDEB8521}"/>
              </a:ext>
            </a:extLst>
          </p:cNvPr>
          <p:cNvSpPr>
            <a:spLocks noGrp="1"/>
          </p:cNvSpPr>
          <p:nvPr>
            <p:ph sz="half" idx="1"/>
          </p:nvPr>
        </p:nvSpPr>
        <p:spPr>
          <a:xfrm>
            <a:off x="532905" y="1785231"/>
            <a:ext cx="4977453" cy="4017787"/>
          </a:xfrm>
        </p:spPr>
        <p:txBody>
          <a:bodyPr>
            <a:normAutofit/>
          </a:bodyPr>
          <a:lstStyle/>
          <a:p>
            <a:r>
              <a:rPr lang="en-GB" sz="3200" dirty="0"/>
              <a:t>Extractive by design?</a:t>
            </a:r>
          </a:p>
          <a:p>
            <a:r>
              <a:rPr lang="en-GB" sz="3200" dirty="0"/>
              <a:t>Dis-</a:t>
            </a:r>
            <a:r>
              <a:rPr lang="en-GB" sz="3200" dirty="0" err="1"/>
              <a:t>abling</a:t>
            </a:r>
            <a:r>
              <a:rPr lang="en-GB" sz="3200" dirty="0"/>
              <a:t> by design?</a:t>
            </a:r>
          </a:p>
          <a:p>
            <a:r>
              <a:rPr lang="en-GB" sz="3200" dirty="0"/>
              <a:t>Invasive by design?</a:t>
            </a:r>
          </a:p>
          <a:p>
            <a:r>
              <a:rPr lang="en-GB" sz="3200" dirty="0"/>
              <a:t>Deceptive by design?</a:t>
            </a:r>
          </a:p>
          <a:p>
            <a:endParaRPr lang="en-GB" sz="3200" dirty="0"/>
          </a:p>
          <a:p>
            <a:pPr marL="0" indent="0">
              <a:buNone/>
            </a:pPr>
            <a:endParaRPr lang="en-GB" sz="3200" dirty="0"/>
          </a:p>
        </p:txBody>
      </p:sp>
      <p:sp>
        <p:nvSpPr>
          <p:cNvPr id="4" name="Date Placeholder 3">
            <a:extLst>
              <a:ext uri="{FF2B5EF4-FFF2-40B4-BE49-F238E27FC236}">
                <a16:creationId xmlns:a16="http://schemas.microsoft.com/office/drawing/2014/main" id="{25C0A438-41B2-5255-E2E3-C0F23EAD67B8}"/>
              </a:ext>
            </a:extLst>
          </p:cNvPr>
          <p:cNvSpPr>
            <a:spLocks noGrp="1"/>
          </p:cNvSpPr>
          <p:nvPr>
            <p:ph type="dt" sz="half" idx="10"/>
          </p:nvPr>
        </p:nvSpPr>
        <p:spPr/>
        <p:txBody>
          <a:bodyPr/>
          <a:lstStyle/>
          <a:p>
            <a:fld id="{579F6069-8263-4296-913A-BC2234E8D32B}" type="datetime1">
              <a:rPr lang="en-US" smtClean="0"/>
              <a:t>11/18/24</a:t>
            </a:fld>
            <a:endParaRPr lang="en-US"/>
          </a:p>
        </p:txBody>
      </p:sp>
      <p:sp>
        <p:nvSpPr>
          <p:cNvPr id="5" name="Footer Placeholder 4">
            <a:extLst>
              <a:ext uri="{FF2B5EF4-FFF2-40B4-BE49-F238E27FC236}">
                <a16:creationId xmlns:a16="http://schemas.microsoft.com/office/drawing/2014/main" id="{8DDB4C89-38E5-3248-B7E7-837672A224D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F167194-2230-F804-8EB4-2022BA70E280}"/>
              </a:ext>
            </a:extLst>
          </p:cNvPr>
          <p:cNvSpPr>
            <a:spLocks noGrp="1"/>
          </p:cNvSpPr>
          <p:nvPr>
            <p:ph type="sldNum" sz="quarter" idx="12"/>
          </p:nvPr>
        </p:nvSpPr>
        <p:spPr/>
        <p:txBody>
          <a:bodyPr/>
          <a:lstStyle/>
          <a:p>
            <a:fld id="{C68AC1EC-23E2-4F0E-A5A4-674EC8DB954E}" type="slidenum">
              <a:rPr lang="en-US" smtClean="0"/>
              <a:t>6</a:t>
            </a:fld>
            <a:endParaRPr lang="en-US"/>
          </a:p>
        </p:txBody>
      </p:sp>
      <p:pic>
        <p:nvPicPr>
          <p:cNvPr id="4098" name="Picture 2" descr="There is a tsunami of data headed our way | Information Strategy">
            <a:extLst>
              <a:ext uri="{FF2B5EF4-FFF2-40B4-BE49-F238E27FC236}">
                <a16:creationId xmlns:a16="http://schemas.microsoft.com/office/drawing/2014/main" id="{0A051BAD-A7FD-7A92-44F2-9065BE2FA7CD}"/>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47989" y="1399445"/>
            <a:ext cx="6946634" cy="3761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728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07291-71D3-C8C7-0B9E-69224B1AFE09}"/>
              </a:ext>
            </a:extLst>
          </p:cNvPr>
          <p:cNvSpPr>
            <a:spLocks noGrp="1"/>
          </p:cNvSpPr>
          <p:nvPr>
            <p:ph type="title"/>
          </p:nvPr>
        </p:nvSpPr>
        <p:spPr>
          <a:xfrm>
            <a:off x="871108" y="588245"/>
            <a:ext cx="10890832" cy="864774"/>
          </a:xfrm>
        </p:spPr>
        <p:txBody>
          <a:bodyPr/>
          <a:lstStyle/>
          <a:p>
            <a:r>
              <a:rPr lang="en-GB" dirty="0"/>
              <a:t>And what are the risks/benefits of ‘surveillance capitalism’?</a:t>
            </a:r>
          </a:p>
        </p:txBody>
      </p:sp>
      <p:sp>
        <p:nvSpPr>
          <p:cNvPr id="3" name="Content Placeholder 2">
            <a:extLst>
              <a:ext uri="{FF2B5EF4-FFF2-40B4-BE49-F238E27FC236}">
                <a16:creationId xmlns:a16="http://schemas.microsoft.com/office/drawing/2014/main" id="{488BE74E-6F28-A2A1-4B2F-64F09A675E57}"/>
              </a:ext>
            </a:extLst>
          </p:cNvPr>
          <p:cNvSpPr>
            <a:spLocks noGrp="1"/>
          </p:cNvSpPr>
          <p:nvPr>
            <p:ph sz="half" idx="1"/>
          </p:nvPr>
        </p:nvSpPr>
        <p:spPr>
          <a:xfrm>
            <a:off x="163841" y="2096367"/>
            <a:ext cx="4977453" cy="4017787"/>
          </a:xfrm>
        </p:spPr>
        <p:txBody>
          <a:bodyPr>
            <a:normAutofit/>
          </a:bodyPr>
          <a:lstStyle/>
          <a:p>
            <a:r>
              <a:rPr lang="en-GB" sz="1800" dirty="0"/>
              <a:t>If repurposed by the state?</a:t>
            </a:r>
          </a:p>
        </p:txBody>
      </p:sp>
      <p:sp>
        <p:nvSpPr>
          <p:cNvPr id="4" name="Content Placeholder 3">
            <a:extLst>
              <a:ext uri="{FF2B5EF4-FFF2-40B4-BE49-F238E27FC236}">
                <a16:creationId xmlns:a16="http://schemas.microsoft.com/office/drawing/2014/main" id="{DF0F546B-AF0F-45BC-45AD-26A0D3330FE7}"/>
              </a:ext>
            </a:extLst>
          </p:cNvPr>
          <p:cNvSpPr>
            <a:spLocks noGrp="1"/>
          </p:cNvSpPr>
          <p:nvPr>
            <p:ph sz="half" idx="2"/>
          </p:nvPr>
        </p:nvSpPr>
        <p:spPr>
          <a:xfrm>
            <a:off x="3597632" y="2096366"/>
            <a:ext cx="4985785" cy="4017787"/>
          </a:xfrm>
        </p:spPr>
        <p:txBody>
          <a:bodyPr>
            <a:normAutofit/>
          </a:bodyPr>
          <a:lstStyle/>
          <a:p>
            <a:r>
              <a:rPr lang="en-GB" sz="1800" dirty="0"/>
              <a:t>If monopolised by corporate entities?</a:t>
            </a:r>
          </a:p>
        </p:txBody>
      </p:sp>
      <p:sp>
        <p:nvSpPr>
          <p:cNvPr id="5" name="Date Placeholder 4">
            <a:extLst>
              <a:ext uri="{FF2B5EF4-FFF2-40B4-BE49-F238E27FC236}">
                <a16:creationId xmlns:a16="http://schemas.microsoft.com/office/drawing/2014/main" id="{B3383F2C-AD66-0DDA-9802-439DF9295987}"/>
              </a:ext>
            </a:extLst>
          </p:cNvPr>
          <p:cNvSpPr>
            <a:spLocks noGrp="1"/>
          </p:cNvSpPr>
          <p:nvPr>
            <p:ph type="dt" sz="half" idx="10"/>
          </p:nvPr>
        </p:nvSpPr>
        <p:spPr/>
        <p:txBody>
          <a:bodyPr/>
          <a:lstStyle/>
          <a:p>
            <a:fld id="{0B283B5C-2325-42FF-AF91-C1451D9D66CC}" type="datetime1">
              <a:rPr lang="en-US" smtClean="0"/>
              <a:t>11/18/24</a:t>
            </a:fld>
            <a:endParaRPr lang="en-US"/>
          </a:p>
        </p:txBody>
      </p:sp>
      <p:sp>
        <p:nvSpPr>
          <p:cNvPr id="6" name="Footer Placeholder 5">
            <a:extLst>
              <a:ext uri="{FF2B5EF4-FFF2-40B4-BE49-F238E27FC236}">
                <a16:creationId xmlns:a16="http://schemas.microsoft.com/office/drawing/2014/main" id="{C37564FB-180D-8BD8-1AB8-F47DD49DCB8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CD1052A-8C1C-F4AA-755A-5EEBF738093A}"/>
              </a:ext>
            </a:extLst>
          </p:cNvPr>
          <p:cNvSpPr>
            <a:spLocks noGrp="1"/>
          </p:cNvSpPr>
          <p:nvPr>
            <p:ph type="sldNum" sz="quarter" idx="12"/>
          </p:nvPr>
        </p:nvSpPr>
        <p:spPr/>
        <p:txBody>
          <a:bodyPr/>
          <a:lstStyle/>
          <a:p>
            <a:fld id="{C68AC1EC-23E2-4F0E-A5A4-674EC8DB954E}" type="slidenum">
              <a:rPr lang="en-US" smtClean="0"/>
              <a:t>7</a:t>
            </a:fld>
            <a:endParaRPr lang="en-US"/>
          </a:p>
        </p:txBody>
      </p:sp>
      <p:sp>
        <p:nvSpPr>
          <p:cNvPr id="8" name="TextBox 7">
            <a:extLst>
              <a:ext uri="{FF2B5EF4-FFF2-40B4-BE49-F238E27FC236}">
                <a16:creationId xmlns:a16="http://schemas.microsoft.com/office/drawing/2014/main" id="{E91E20C8-090B-1FFE-8FC1-331C926706EB}"/>
              </a:ext>
            </a:extLst>
          </p:cNvPr>
          <p:cNvSpPr txBox="1"/>
          <p:nvPr/>
        </p:nvSpPr>
        <p:spPr>
          <a:xfrm>
            <a:off x="7979678" y="2125935"/>
            <a:ext cx="4048481" cy="369332"/>
          </a:xfrm>
          <a:prstGeom prst="rect">
            <a:avLst/>
          </a:prstGeom>
          <a:noFill/>
        </p:spPr>
        <p:txBody>
          <a:bodyPr wrap="none" rtlCol="0">
            <a:spAutoFit/>
          </a:bodyPr>
          <a:lstStyle/>
          <a:p>
            <a:pPr marL="285750" indent="-285750">
              <a:buFont typeface="Arial" panose="020B0604020202020204" pitchFamily="34" charset="0"/>
              <a:buChar char="•"/>
            </a:pPr>
            <a:r>
              <a:rPr lang="en-GB" dirty="0"/>
              <a:t>If repurposed to attain  ‘public goods’</a:t>
            </a:r>
          </a:p>
        </p:txBody>
      </p:sp>
      <p:pic>
        <p:nvPicPr>
          <p:cNvPr id="3074" name="Picture 2" descr="Read the privacy policy: police can easily get your data from third parties  - Vox">
            <a:extLst>
              <a:ext uri="{FF2B5EF4-FFF2-40B4-BE49-F238E27FC236}">
                <a16:creationId xmlns:a16="http://schemas.microsoft.com/office/drawing/2014/main" id="{19168E05-3B8C-E5E5-5518-44821E5BAA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103" r="14322"/>
          <a:stretch/>
        </p:blipFill>
        <p:spPr bwMode="auto">
          <a:xfrm>
            <a:off x="0" y="2906170"/>
            <a:ext cx="3430451" cy="258023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New Media M.A. Research Blog | Media Studies, University of Amsterdam |  Facebook's 'Rosetta' System: A Form of Safety Implementation or Data  Exploitation?">
            <a:extLst>
              <a:ext uri="{FF2B5EF4-FFF2-40B4-BE49-F238E27FC236}">
                <a16:creationId xmlns:a16="http://schemas.microsoft.com/office/drawing/2014/main" id="{AF17BFDD-F86C-6D86-4C2F-FADFFA704C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693" r="8609"/>
          <a:stretch/>
        </p:blipFill>
        <p:spPr bwMode="auto">
          <a:xfrm>
            <a:off x="3430451" y="2906170"/>
            <a:ext cx="4368327" cy="258023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Gene Editing Market Size and Share | Industry Statistics - 2030">
            <a:extLst>
              <a:ext uri="{FF2B5EF4-FFF2-40B4-BE49-F238E27FC236}">
                <a16:creationId xmlns:a16="http://schemas.microsoft.com/office/drawing/2014/main" id="{769B1757-C5F0-9DDC-7C63-9A1AEBAE61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8778" y="2906170"/>
            <a:ext cx="4393222" cy="258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631741"/>
      </p:ext>
    </p:extLst>
  </p:cSld>
  <p:clrMapOvr>
    <a:masterClrMapping/>
  </p:clrMapOvr>
</p:sld>
</file>

<file path=ppt/theme/theme1.xml><?xml version="1.0" encoding="utf-8"?>
<a:theme xmlns:a="http://schemas.openxmlformats.org/drawingml/2006/main" name="BohoVogueVTI">
  <a:themeElements>
    <a:clrScheme name="AnalogousFromLightSeedRightStep">
      <a:dk1>
        <a:srgbClr val="000000"/>
      </a:dk1>
      <a:lt1>
        <a:srgbClr val="FFFFFF"/>
      </a:lt1>
      <a:dk2>
        <a:srgbClr val="323820"/>
      </a:dk2>
      <a:lt2>
        <a:srgbClr val="E2E6E8"/>
      </a:lt2>
      <a:accent1>
        <a:srgbClr val="BE9A86"/>
      </a:accent1>
      <a:accent2>
        <a:srgbClr val="ADA176"/>
      </a:accent2>
      <a:accent3>
        <a:srgbClr val="A0A77F"/>
      </a:accent3>
      <a:accent4>
        <a:srgbClr val="8AAB75"/>
      </a:accent4>
      <a:accent5>
        <a:srgbClr val="81AD82"/>
      </a:accent5>
      <a:accent6>
        <a:srgbClr val="77AE8F"/>
      </a:accent6>
      <a:hlink>
        <a:srgbClr val="5B879F"/>
      </a:hlink>
      <a:folHlink>
        <a:srgbClr val="7F7F7F"/>
      </a:folHlink>
    </a:clrScheme>
    <a:fontScheme name="Walbaum Display_Aptos">
      <a:majorFont>
        <a:latin typeface="Walbaum Display"/>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ohoVogueVTI" id="{8022F7FC-316B-4DD9-B9EB-BB68CC0DFA6F}" vid="{544DD2C6-9D23-4092-AACF-F55CEAA65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1912</TotalTime>
  <Words>514</Words>
  <Application>Microsoft Macintosh PowerPoint</Application>
  <PresentationFormat>Widescreen</PresentationFormat>
  <Paragraphs>47</Paragraphs>
  <Slides>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Aptos Light</vt:lpstr>
      <vt:lpstr>arial</vt:lpstr>
      <vt:lpstr>arial</vt:lpstr>
      <vt:lpstr>Calibri</vt:lpstr>
      <vt:lpstr>source-serif-pro</vt:lpstr>
      <vt:lpstr>Walbaum Display</vt:lpstr>
      <vt:lpstr>YouTube Noto</vt:lpstr>
      <vt:lpstr>BohoVogueVTI</vt:lpstr>
      <vt:lpstr>Surveillance Capitalism</vt:lpstr>
      <vt:lpstr>‘Private eyes They're watching you They see your every move Private eyes They're watching you Private eyes They're watching you watching You watching you watching you…’  Hall and Oates, 1981</vt:lpstr>
      <vt:lpstr>What is Surveillance Capitalism?   Who does it look ‘at’?  What does it ‘see?   And who, exactly,  is looking?</vt:lpstr>
      <vt:lpstr>What’s OLD  about surveillance capitalism?</vt:lpstr>
      <vt:lpstr>And what is NEW about it?</vt:lpstr>
      <vt:lpstr>So what’s wrong with ‘surveillance capitalism’? </vt:lpstr>
      <vt:lpstr>And what are the risks/benefits of ‘surveillance capitalism’?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Surveillance Capitalism</dc:title>
  <dc:creator>Bivins, Roberta</dc:creator>
  <cp:lastModifiedBy>Bivins, Roberta</cp:lastModifiedBy>
  <cp:revision>5</cp:revision>
  <dcterms:created xsi:type="dcterms:W3CDTF">2023-11-16T08:15:59Z</dcterms:created>
  <dcterms:modified xsi:type="dcterms:W3CDTF">2024-11-18T10:42:59Z</dcterms:modified>
</cp:coreProperties>
</file>