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2"/>
  </p:notesMasterIdLst>
  <p:handoutMasterIdLst>
    <p:handoutMasterId r:id="rId23"/>
  </p:handoutMasterIdLst>
  <p:sldIdLst>
    <p:sldId id="270" r:id="rId4"/>
    <p:sldId id="282" r:id="rId5"/>
    <p:sldId id="299" r:id="rId6"/>
    <p:sldId id="284" r:id="rId7"/>
    <p:sldId id="316" r:id="rId8"/>
    <p:sldId id="321" r:id="rId9"/>
    <p:sldId id="322" r:id="rId10"/>
    <p:sldId id="323" r:id="rId11"/>
    <p:sldId id="301" r:id="rId12"/>
    <p:sldId id="305" r:id="rId13"/>
    <p:sldId id="306" r:id="rId14"/>
    <p:sldId id="303" r:id="rId15"/>
    <p:sldId id="302" r:id="rId16"/>
    <p:sldId id="304" r:id="rId17"/>
    <p:sldId id="307" r:id="rId18"/>
    <p:sldId id="311" r:id="rId19"/>
    <p:sldId id="310" r:id="rId20"/>
    <p:sldId id="289" r:id="rId21"/>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72" autoAdjust="0"/>
    <p:restoredTop sz="90979"/>
  </p:normalViewPr>
  <p:slideViewPr>
    <p:cSldViewPr showGuides="1">
      <p:cViewPr>
        <p:scale>
          <a:sx n="251" d="100"/>
          <a:sy n="251" d="100"/>
        </p:scale>
        <p:origin x="2312" y="224"/>
      </p:cViewPr>
      <p:guideLst>
        <p:guide orient="horz" pos="1620"/>
        <p:guide pos="2880"/>
      </p:guideLst>
    </p:cSldViewPr>
  </p:slideViewPr>
  <p:notesTextViewPr>
    <p:cViewPr>
      <p:scale>
        <a:sx n="1" d="1"/>
        <a:sy n="1" d="1"/>
      </p:scale>
      <p:origin x="0" y="0"/>
    </p:cViewPr>
  </p:notesTextViewPr>
  <p:sorterViewPr>
    <p:cViewPr>
      <p:scale>
        <a:sx n="146" d="100"/>
        <a:sy n="14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Times New Roman" pitchFamily="18" charset="0"/>
                <a:ea typeface="+mn-ea"/>
                <a:cs typeface="+mn-cs"/>
              </a:rPr>
              <a:t>ON WAR WORK IN BRITAIN: No. 6 FROM INDIA TO PLAY HER PART IN BRITAIN'S MEDICAL SERVICE In the Prince of Wales' Hospital, </a:t>
            </a:r>
            <a:r>
              <a:rPr lang="en-US" sz="1200" b="0" i="0" kern="1200" dirty="0" err="1" smtClean="0">
                <a:solidFill>
                  <a:schemeClr val="tx1"/>
                </a:solidFill>
                <a:effectLst/>
                <a:latin typeface="Times New Roman" pitchFamily="18" charset="0"/>
                <a:ea typeface="+mn-ea"/>
                <a:cs typeface="+mn-cs"/>
              </a:rPr>
              <a:t>Tottenham</a:t>
            </a:r>
            <a:r>
              <a:rPr lang="en-US" sz="1200" b="0" i="0" kern="1200" dirty="0" smtClean="0">
                <a:solidFill>
                  <a:schemeClr val="tx1"/>
                </a:solidFill>
                <a:effectLst/>
                <a:latin typeface="Times New Roman" pitchFamily="18" charset="0"/>
                <a:ea typeface="+mn-ea"/>
                <a:cs typeface="+mn-cs"/>
              </a:rPr>
              <a:t>, London, twenty-year-old Miss </a:t>
            </a:r>
            <a:r>
              <a:rPr lang="en-US" sz="1200" b="0" i="0" kern="1200" dirty="0" err="1" smtClean="0">
                <a:solidFill>
                  <a:schemeClr val="tx1"/>
                </a:solidFill>
                <a:effectLst/>
                <a:latin typeface="Times New Roman" pitchFamily="18" charset="0"/>
                <a:ea typeface="+mn-ea"/>
                <a:cs typeface="+mn-cs"/>
              </a:rPr>
              <a:t>Dogdo</a:t>
            </a:r>
            <a:r>
              <a:rPr lang="en-US" sz="1200" b="0" i="0" kern="1200" dirty="0" smtClean="0">
                <a:solidFill>
                  <a:schemeClr val="tx1"/>
                </a:solidFill>
                <a:effectLst/>
                <a:latin typeface="Times New Roman" pitchFamily="18" charset="0"/>
                <a:ea typeface="+mn-ea"/>
                <a:cs typeface="+mn-cs"/>
              </a:rPr>
              <a:t> </a:t>
            </a:r>
            <a:r>
              <a:rPr lang="en-US" sz="1200" b="0" i="0" kern="1200" dirty="0" err="1" smtClean="0">
                <a:solidFill>
                  <a:schemeClr val="tx1"/>
                </a:solidFill>
                <a:effectLst/>
                <a:latin typeface="Times New Roman" pitchFamily="18" charset="0"/>
                <a:ea typeface="+mn-ea"/>
                <a:cs typeface="+mn-cs"/>
              </a:rPr>
              <a:t>Ardeshir</a:t>
            </a:r>
            <a:r>
              <a:rPr lang="en-US" sz="1200" b="0" i="0" kern="1200" dirty="0" smtClean="0">
                <a:solidFill>
                  <a:schemeClr val="tx1"/>
                </a:solidFill>
                <a:effectLst/>
                <a:latin typeface="Times New Roman" pitchFamily="18" charset="0"/>
                <a:ea typeface="+mn-ea"/>
                <a:cs typeface="+mn-cs"/>
              </a:rPr>
              <a:t>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a Parsee, is taking a four-year course as a probationer nurse. Now in her second year, Nurse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lives in the nurses' quarters with the other nurses, takes part in the ordinary routine of the hospital, attends three lectures a week and studies in her off-duty time. In this photograph Nurse </a:t>
            </a:r>
            <a:r>
              <a:rPr lang="en-US" sz="1200" b="0" i="0" kern="1200" dirty="0" err="1" smtClean="0">
                <a:solidFill>
                  <a:schemeClr val="tx1"/>
                </a:solidFill>
                <a:effectLst/>
                <a:latin typeface="Times New Roman" pitchFamily="18" charset="0"/>
                <a:ea typeface="+mn-ea"/>
                <a:cs typeface="+mn-cs"/>
              </a:rPr>
              <a:t>Jilla</a:t>
            </a:r>
            <a:r>
              <a:rPr lang="en-US" sz="1200" b="0" i="0" kern="1200" dirty="0" smtClean="0">
                <a:solidFill>
                  <a:schemeClr val="tx1"/>
                </a:solidFill>
                <a:effectLst/>
                <a:latin typeface="Times New Roman" pitchFamily="18" charset="0"/>
                <a:ea typeface="+mn-ea"/>
                <a:cs typeface="+mn-cs"/>
              </a:rPr>
              <a:t> is seen adding to her experience by taking a turn of duty in the out-patients' department. She is assisting a doctor who is giving nasal treatment to a patient.</a:t>
            </a:r>
            <a:endParaRPr lang="en-GB" dirty="0" smtClean="0"/>
          </a:p>
          <a:p>
            <a:endParaRPr lang="fr-FR" sz="1200" b="1" i="0" kern="1200" dirty="0" smtClean="0">
              <a:solidFill>
                <a:schemeClr val="tx1"/>
              </a:solidFill>
              <a:effectLst/>
              <a:latin typeface="+mn-lt"/>
              <a:ea typeface="+mn-ea"/>
              <a:cs typeface="+mn-cs"/>
            </a:endParaRPr>
          </a:p>
          <a:p>
            <a:endParaRPr lang="fr-FR" sz="1200" b="1" i="0" kern="1200" dirty="0" smtClean="0">
              <a:solidFill>
                <a:schemeClr val="tx1"/>
              </a:solidFill>
              <a:effectLst/>
              <a:latin typeface="+mn-lt"/>
              <a:ea typeface="+mn-ea"/>
              <a:cs typeface="+mn-cs"/>
            </a:endParaRPr>
          </a:p>
          <a:p>
            <a:r>
              <a:rPr lang="fr-FR" sz="1200" b="1" i="0" kern="1200" dirty="0" smtClean="0">
                <a:solidFill>
                  <a:schemeClr val="tx1"/>
                </a:solidFill>
                <a:effectLst/>
                <a:latin typeface="+mn-lt"/>
                <a:ea typeface="+mn-ea"/>
                <a:cs typeface="+mn-cs"/>
              </a:rPr>
              <a:t>COLONIAL IMMIGRANTS</a:t>
            </a:r>
          </a:p>
          <a:p>
            <a:r>
              <a:rPr lang="fr-FR" sz="1200" b="0" i="0" kern="1200" dirty="0" smtClean="0">
                <a:solidFill>
                  <a:schemeClr val="tx1"/>
                </a:solidFill>
                <a:effectLst/>
                <a:latin typeface="+mn-lt"/>
                <a:ea typeface="+mn-ea"/>
                <a:cs typeface="+mn-cs"/>
              </a:rPr>
              <a:t>HC Deb 05 </a:t>
            </a:r>
            <a:r>
              <a:rPr lang="fr-FR" sz="1200" b="0" i="0" kern="1200" dirty="0" err="1" smtClean="0">
                <a:solidFill>
                  <a:schemeClr val="tx1"/>
                </a:solidFill>
                <a:effectLst/>
                <a:latin typeface="+mn-lt"/>
                <a:ea typeface="+mn-ea"/>
                <a:cs typeface="+mn-cs"/>
              </a:rPr>
              <a:t>November</a:t>
            </a:r>
            <a:r>
              <a:rPr lang="fr-FR" sz="1200" b="0" i="0" kern="1200" dirty="0" smtClean="0">
                <a:solidFill>
                  <a:schemeClr val="tx1"/>
                </a:solidFill>
                <a:effectLst/>
                <a:latin typeface="+mn-lt"/>
                <a:ea typeface="+mn-ea"/>
                <a:cs typeface="+mn-cs"/>
              </a:rPr>
              <a:t> 1954 vol 532 cc821-32</a:t>
            </a:r>
          </a:p>
          <a:p>
            <a:endParaRPr lang="en-GB" dirty="0"/>
          </a:p>
        </p:txBody>
      </p:sp>
      <p:sp>
        <p:nvSpPr>
          <p:cNvPr id="4" name="Slide Number Placeholder 3"/>
          <p:cNvSpPr>
            <a:spLocks noGrp="1"/>
          </p:cNvSpPr>
          <p:nvPr>
            <p:ph type="sldNum" sz="quarter" idx="10"/>
          </p:nvPr>
        </p:nvSpPr>
        <p:spPr/>
        <p:txBody>
          <a:bodyPr/>
          <a:lstStyle/>
          <a:p>
            <a:fld id="{CE780A5D-B3B9-4259-9291-3F84E4426326}" type="slidenum">
              <a:rPr lang="en-GB" smtClean="0"/>
              <a:t>2</a:t>
            </a:fld>
            <a:endParaRPr lang="en-GB"/>
          </a:p>
        </p:txBody>
      </p:sp>
    </p:spTree>
    <p:extLst>
      <p:ext uri="{BB962C8B-B14F-4D97-AF65-F5344CB8AC3E}">
        <p14:creationId xmlns:p14="http://schemas.microsoft.com/office/powerpoint/2010/main" val="1224410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B9A1-8AB8-4C97-AFD1-79DC68630A0C}" type="slidenum">
              <a:rPr lang="en-US" altLang="en-US"/>
              <a:pPr/>
              <a:t>6</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ltLang="en-US"/>
              <a:t>IMAGE FROM JAN 4 DAILY MIRROR</a:t>
            </a:r>
          </a:p>
          <a:p>
            <a:r>
              <a:rPr lang="en-US" altLang="en-US"/>
              <a:t>QUOTE FROM Daily Mirror letters, Jan 1</a:t>
            </a:r>
          </a:p>
        </p:txBody>
      </p:sp>
    </p:spTree>
    <p:extLst>
      <p:ext uri="{BB962C8B-B14F-4D97-AF65-F5344CB8AC3E}">
        <p14:creationId xmlns:p14="http://schemas.microsoft.com/office/powerpoint/2010/main" val="1004325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14</a:t>
            </a:fld>
            <a:endParaRPr lang="en-GB" altLang="en-US"/>
          </a:p>
        </p:txBody>
      </p:sp>
    </p:spTree>
    <p:extLst>
      <p:ext uri="{BB962C8B-B14F-4D97-AF65-F5344CB8AC3E}">
        <p14:creationId xmlns:p14="http://schemas.microsoft.com/office/powerpoint/2010/main" val="828752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5725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485900"/>
            <a:ext cx="3810000" cy="3086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1485900"/>
            <a:ext cx="3810000" cy="3086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4686300"/>
            <a:ext cx="1905000" cy="3429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4686300"/>
            <a:ext cx="2895600" cy="3429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4686300"/>
            <a:ext cx="1905000" cy="342900"/>
          </a:xfrm>
        </p:spPr>
        <p:txBody>
          <a:bodyPr/>
          <a:lstStyle>
            <a:lvl1pPr>
              <a:defRPr/>
            </a:lvl1pPr>
          </a:lstStyle>
          <a:p>
            <a:fld id="{200F41AF-AA5D-4621-827F-3E0CB170B049}" type="slidenum">
              <a:rPr lang="en-US" altLang="en-US"/>
              <a:pPr/>
              <a:t>‹#›</a:t>
            </a:fld>
            <a:endParaRPr lang="en-US" altLang="en-US"/>
          </a:p>
        </p:txBody>
      </p:sp>
    </p:spTree>
    <p:extLst>
      <p:ext uri="{BB962C8B-B14F-4D97-AF65-F5344CB8AC3E}">
        <p14:creationId xmlns:p14="http://schemas.microsoft.com/office/powerpoint/2010/main" val="697825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01/02/2017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01/02/2017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18723899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01/02/2017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01/02/2017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01/02/2017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01/02/2017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01/02/2017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01/02/2017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01/02/2017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01/02/2017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01/02/2017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01/02/2017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01/02/2017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01/02/2017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3" Type="http://schemas.openxmlformats.org/officeDocument/2006/relationships/image" Target="../media/image5.jpeg"/><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8" r:id="rId13"/>
  </p:sldLayoutIdLst>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01/02/2017</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01/02/2017</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jpeg"/><Relationship Id="rId3" Type="http://schemas.microsoft.com/office/2007/relationships/hdphoto" Target="../media/hdphoto2.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microsoft.com/office/2007/relationships/hdphoto" Target="../media/hdphoto3.wdp"/><Relationship Id="rId6" Type="http://schemas.openxmlformats.org/officeDocument/2006/relationships/image" Target="../media/image25.jpeg"/><Relationship Id="rId7" Type="http://schemas.microsoft.com/office/2007/relationships/hdphoto" Target="../media/hdphoto4.wdp"/><Relationship Id="rId8" Type="http://schemas.openxmlformats.org/officeDocument/2006/relationships/image" Target="../media/image26.jpeg"/><Relationship Id="rId9" Type="http://schemas.microsoft.com/office/2007/relationships/hdphoto" Target="../media/hdphoto5.wdp"/><Relationship Id="rId10" Type="http://schemas.openxmlformats.org/officeDocument/2006/relationships/image" Target="../media/image27.jpeg"/><Relationship Id="rId11" Type="http://schemas.microsoft.com/office/2007/relationships/hdphoto" Target="../media/hdphoto6.wdp"/><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8.tiff"/></Relationships>
</file>

<file path=ppt/slides/_rels/slide16.xml.rels><?xml version="1.0" encoding="UTF-8" standalone="yes"?>
<Relationships xmlns="http://schemas.openxmlformats.org/package/2006/relationships"><Relationship Id="rId3" Type="http://schemas.microsoft.com/office/2007/relationships/hdphoto" Target="../media/hdphoto7.wdp"/><Relationship Id="rId4" Type="http://schemas.openxmlformats.org/officeDocument/2006/relationships/image" Target="../media/image30.jpeg"/><Relationship Id="rId5" Type="http://schemas.microsoft.com/office/2007/relationships/hdphoto" Target="../media/hdphoto8.wdp"/><Relationship Id="rId6" Type="http://schemas.openxmlformats.org/officeDocument/2006/relationships/image" Target="../media/image31.jpeg"/><Relationship Id="rId7" Type="http://schemas.microsoft.com/office/2007/relationships/hdphoto" Target="../media/hdphoto9.wdp"/><Relationship Id="rId1" Type="http://schemas.openxmlformats.org/officeDocument/2006/relationships/slideLayout" Target="../slideLayouts/slideLayout5.xml"/><Relationship Id="rId2" Type="http://schemas.openxmlformats.org/officeDocument/2006/relationships/image" Target="../media/image2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4" Type="http://schemas.openxmlformats.org/officeDocument/2006/relationships/image" Target="../media/image10.tiff"/><Relationship Id="rId5" Type="http://schemas.openxmlformats.org/officeDocument/2006/relationships/image" Target="../media/image11.tiff"/><Relationship Id="rId1" Type="http://schemas.openxmlformats.org/officeDocument/2006/relationships/slideLayout" Target="../slideLayouts/slideLayout5.xml"/><Relationship Id="rId2" Type="http://schemas.openxmlformats.org/officeDocument/2006/relationships/image" Target="../media/image8.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 Id="rId3"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jpeg"/><Relationship Id="rId5" Type="http://schemas.openxmlformats.org/officeDocument/2006/relationships/image" Target="../media/image16.tiff"/><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jpg"/><Relationship Id="rId3"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0.tiff"/><Relationship Id="rId1" Type="http://schemas.openxmlformats.org/officeDocument/2006/relationships/slideLayout" Target="../slideLayouts/slideLayout3.xml"/><Relationship Id="rId2" Type="http://schemas.openxmlformats.org/officeDocument/2006/relationships/image" Target="../media/image1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14" y="2067694"/>
            <a:ext cx="6760840" cy="1080120"/>
          </a:xfrm>
        </p:spPr>
        <p:txBody>
          <a:bodyPr/>
          <a:lstStyle/>
          <a:p>
            <a:r>
              <a:rPr lang="en-US" sz="3200" dirty="0"/>
              <a:t>Screening Suspects and Suspect Screening: Illness, Immigration, and the National Health Service in Britain</a:t>
            </a:r>
            <a:endParaRPr lang="en-GB" sz="3200" dirty="0"/>
          </a:p>
        </p:txBody>
      </p:sp>
      <p:sp>
        <p:nvSpPr>
          <p:cNvPr id="3" name="Subtitle 2"/>
          <p:cNvSpPr>
            <a:spLocks noGrp="1"/>
          </p:cNvSpPr>
          <p:nvPr>
            <p:ph type="subTitle" idx="1"/>
          </p:nvPr>
        </p:nvSpPr>
        <p:spPr>
          <a:xfrm>
            <a:off x="259432" y="3507854"/>
            <a:ext cx="6400800" cy="792088"/>
          </a:xfrm>
        </p:spPr>
        <p:txBody>
          <a:bodyPr/>
          <a:lstStyle/>
          <a:p>
            <a:pPr>
              <a:spcBef>
                <a:spcPts val="0"/>
              </a:spcBef>
            </a:pPr>
            <a:r>
              <a:rPr lang="en-GB" sz="1800" dirty="0" smtClean="0"/>
              <a:t>Professor Roberta Bivins</a:t>
            </a:r>
          </a:p>
          <a:p>
            <a:pPr>
              <a:spcBef>
                <a:spcPts val="0"/>
              </a:spcBef>
            </a:pPr>
            <a:r>
              <a:rPr lang="en-GB" sz="1800" dirty="0" smtClean="0"/>
              <a:t>Centre for the History of Medicine</a:t>
            </a:r>
          </a:p>
          <a:p>
            <a:pPr>
              <a:spcBef>
                <a:spcPts val="0"/>
              </a:spcBef>
            </a:pPr>
            <a:r>
              <a:rPr lang="en-GB" sz="1800" dirty="0" smtClean="0"/>
              <a:t>University of Warwick</a:t>
            </a:r>
          </a:p>
          <a:p>
            <a:r>
              <a:rPr lang="en-GB" dirty="0" err="1">
                <a:solidFill>
                  <a:srgbClr val="C00000"/>
                </a:solidFill>
              </a:rPr>
              <a:t>p</a:t>
            </a:r>
            <a:r>
              <a:rPr lang="en-GB" dirty="0" err="1" smtClean="0">
                <a:solidFill>
                  <a:srgbClr val="C00000"/>
                </a:solidFill>
              </a:rPr>
              <a:t>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Medical authority in mid-century migration: Confounding factors</a:t>
            </a:r>
            <a:endParaRPr lang="en-GB" sz="2800" dirty="0"/>
          </a:p>
        </p:txBody>
      </p:sp>
      <p:sp>
        <p:nvSpPr>
          <p:cNvPr id="4" name="Content Placeholder 3"/>
          <p:cNvSpPr>
            <a:spLocks noGrp="1"/>
          </p:cNvSpPr>
          <p:nvPr>
            <p:ph idx="1"/>
          </p:nvPr>
        </p:nvSpPr>
        <p:spPr>
          <a:xfrm>
            <a:off x="323528" y="1028700"/>
            <a:ext cx="8640960" cy="3487266"/>
          </a:xfrm>
        </p:spPr>
        <p:txBody>
          <a:bodyPr/>
          <a:lstStyle/>
          <a:p>
            <a:r>
              <a:rPr lang="en-GB" sz="1800" dirty="0" smtClean="0"/>
              <a:t>Increasing awareness of medical uncertainty, ambiguity (e.g. TB latency)</a:t>
            </a:r>
          </a:p>
          <a:p>
            <a:r>
              <a:rPr lang="en-GB" sz="1800" dirty="0" smtClean="0"/>
              <a:t>High costs, lengthy process required for accuracy in  medical surveillance</a:t>
            </a:r>
          </a:p>
          <a:p>
            <a:r>
              <a:rPr lang="en-GB" sz="1800" dirty="0" smtClean="0"/>
              <a:t>Absence of medical consensus within UK and between UK and other medical cultures</a:t>
            </a:r>
          </a:p>
          <a:p>
            <a:r>
              <a:rPr lang="en-GB" sz="1800" dirty="0" smtClean="0"/>
              <a:t>Availability of (affordable) effective treatments, undercutting rationale for exclusion, generating calls for humanitarian responses</a:t>
            </a:r>
          </a:p>
          <a:p>
            <a:r>
              <a:rPr lang="en-GB" sz="1800" dirty="0"/>
              <a:t>Ever-greater concern about transmission in transit (militating against deportation</a:t>
            </a:r>
            <a:r>
              <a:rPr lang="en-GB" sz="1800" dirty="0" smtClean="0"/>
              <a:t>)</a:t>
            </a:r>
          </a:p>
          <a:p>
            <a:r>
              <a:rPr lang="en-GB" sz="1800" dirty="0" smtClean="0"/>
              <a:t>Ever higher numbers of migrants increases costs and reduces efficiency of medical examination</a:t>
            </a:r>
            <a:endParaRPr lang="en-GB" sz="1800" dirty="0"/>
          </a:p>
          <a:p>
            <a:r>
              <a:rPr lang="en-GB" sz="1800" i="1" dirty="0" smtClean="0"/>
              <a:t>Extremely limited ability to refuse entry </a:t>
            </a:r>
            <a:r>
              <a:rPr lang="en-GB" sz="1800" dirty="0" smtClean="0"/>
              <a:t>on medical – or any – grounds (</a:t>
            </a:r>
            <a:r>
              <a:rPr lang="en-GB" sz="1800" dirty="0" err="1" smtClean="0"/>
              <a:t>eg</a:t>
            </a:r>
            <a:r>
              <a:rPr lang="en-GB" sz="1800" dirty="0" smtClean="0"/>
              <a:t> spouses, </a:t>
            </a:r>
            <a:r>
              <a:rPr lang="en-GB" sz="1800" dirty="0" err="1" smtClean="0"/>
              <a:t>financees</a:t>
            </a:r>
            <a:r>
              <a:rPr lang="en-GB" sz="1800" dirty="0" smtClean="0"/>
              <a:t>, dependent children under 18, and some aged dependents all exempt or admissible on exceptional humanitarian grounds)</a:t>
            </a:r>
          </a:p>
        </p:txBody>
      </p:sp>
    </p:spTree>
    <p:extLst>
      <p:ext uri="{BB962C8B-B14F-4D97-AF65-F5344CB8AC3E}">
        <p14:creationId xmlns:p14="http://schemas.microsoft.com/office/powerpoint/2010/main" val="462658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British state authority in mid-century migration: confounding factors</a:t>
            </a:r>
            <a:endParaRPr lang="en-GB" sz="2800" dirty="0"/>
          </a:p>
        </p:txBody>
      </p:sp>
      <p:sp>
        <p:nvSpPr>
          <p:cNvPr id="3" name="Content Placeholder 2"/>
          <p:cNvSpPr>
            <a:spLocks noGrp="1"/>
          </p:cNvSpPr>
          <p:nvPr>
            <p:ph idx="1"/>
          </p:nvPr>
        </p:nvSpPr>
        <p:spPr>
          <a:xfrm>
            <a:off x="179512" y="1028700"/>
            <a:ext cx="8278688" cy="3559274"/>
          </a:xfrm>
        </p:spPr>
        <p:txBody>
          <a:bodyPr/>
          <a:lstStyle/>
          <a:p>
            <a:r>
              <a:rPr lang="en-GB" sz="2000" dirty="0" smtClean="0"/>
              <a:t>Universal post-war labour shortages, followed by persistently high demand for cheap labour (and of course equally persistent demand for qualified and unqualified NHS staff)</a:t>
            </a:r>
          </a:p>
          <a:p>
            <a:r>
              <a:rPr lang="en-GB" sz="2000" dirty="0" smtClean="0"/>
              <a:t>Geopolitics, including Cold War and UK leveraging of Commonwealth relationships, ‘influence’ to protect status as a ‘great nation’</a:t>
            </a:r>
          </a:p>
          <a:p>
            <a:r>
              <a:rPr lang="en-GB" sz="2000" dirty="0" smtClean="0"/>
              <a:t>‘Race relations’: tension between popular and political self-identification as a ‘tolerant nation’ and racist responses to migrant, ethnic communities</a:t>
            </a:r>
          </a:p>
          <a:p>
            <a:r>
              <a:rPr lang="en-GB" sz="2000" dirty="0" smtClean="0"/>
              <a:t>Constant Treasury pressure on spending departments, including Health, to cap costs and secure efficiency combined with resistance to increase general taxation levels or hypothecate tax levies</a:t>
            </a:r>
            <a:endParaRPr lang="en-GB" sz="2000" dirty="0"/>
          </a:p>
        </p:txBody>
      </p:sp>
    </p:spTree>
    <p:extLst>
      <p:ext uri="{BB962C8B-B14F-4D97-AF65-F5344CB8AC3E}">
        <p14:creationId xmlns:p14="http://schemas.microsoft.com/office/powerpoint/2010/main" val="12954291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9144000" cy="1536204"/>
          </a:xfrm>
        </p:spPr>
        <p:txBody>
          <a:bodyPr/>
          <a:lstStyle/>
          <a:p>
            <a:pPr algn="ctr"/>
            <a:r>
              <a:rPr lang="en-GB" sz="2800" dirty="0" smtClean="0"/>
              <a:t>Migrant medical inspection, Heathrow 1962-1971</a:t>
            </a:r>
            <a:endParaRPr lang="en-GB" sz="2800" dirty="0"/>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Lst>
          </a:blip>
          <a:stretch>
            <a:fillRect/>
          </a:stretch>
        </p:blipFill>
        <p:spPr>
          <a:xfrm>
            <a:off x="1043608" y="1923678"/>
            <a:ext cx="7210888" cy="2088232"/>
          </a:xfrm>
          <a:prstGeom prst="rect">
            <a:avLst/>
          </a:prstGeom>
        </p:spPr>
      </p:pic>
    </p:spTree>
    <p:extLst>
      <p:ext uri="{BB962C8B-B14F-4D97-AF65-F5344CB8AC3E}">
        <p14:creationId xmlns:p14="http://schemas.microsoft.com/office/powerpoint/2010/main" val="72674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661" y="23548"/>
            <a:ext cx="5760640" cy="528092"/>
          </a:xfrm>
        </p:spPr>
        <p:txBody>
          <a:bodyPr/>
          <a:lstStyle/>
          <a:p>
            <a:r>
              <a:rPr lang="en-GB" sz="2800" dirty="0" smtClean="0"/>
              <a:t>Medical Repatriation: </a:t>
            </a:r>
            <a:r>
              <a:rPr lang="en-GB" sz="2800" dirty="0"/>
              <a:t>Heathrow </a:t>
            </a:r>
            <a:r>
              <a:rPr lang="en-GB" sz="2800" dirty="0" smtClean="0"/>
              <a:t>1965</a:t>
            </a:r>
            <a:endParaRPr lang="en-GB" sz="2800" dirty="0"/>
          </a:p>
        </p:txBody>
      </p:sp>
      <p:pic>
        <p:nvPicPr>
          <p:cNvPr id="7" name="Content Placeholder 6"/>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6222" t="603" r="9779" b="620"/>
          <a:stretch/>
        </p:blipFill>
        <p:spPr>
          <a:xfrm>
            <a:off x="107504" y="87891"/>
            <a:ext cx="3168352" cy="4967718"/>
          </a:xfrm>
        </p:spPr>
      </p:pic>
      <p:sp>
        <p:nvSpPr>
          <p:cNvPr id="6" name="Content Placeholder 5"/>
          <p:cNvSpPr>
            <a:spLocks noGrp="1"/>
          </p:cNvSpPr>
          <p:nvPr>
            <p:ph sz="half" idx="2"/>
          </p:nvPr>
        </p:nvSpPr>
        <p:spPr>
          <a:xfrm>
            <a:off x="3275856" y="483518"/>
            <a:ext cx="5832648" cy="4464496"/>
          </a:xfrm>
        </p:spPr>
        <p:txBody>
          <a:bodyPr/>
          <a:lstStyle/>
          <a:p>
            <a:pPr marL="216000" indent="-180000">
              <a:buFont typeface="Arial" charset="0"/>
              <a:buChar char="•"/>
            </a:pPr>
            <a:r>
              <a:rPr lang="en-GB" sz="1800" b="1" dirty="0" smtClean="0"/>
              <a:t>16:15 16 May </a:t>
            </a:r>
            <a:r>
              <a:rPr lang="en-GB" sz="1800" dirty="0" smtClean="0"/>
              <a:t>Labour Voucher holder M.A. arrives at Heathrow from Karachi. He is routinely referred to Port Medical Inspector who suspects VD primary lesion, and certifies accordingly. M.A. is then refused entry  by the Chief Immigration Officer, pending confirmation of disease and detained in Queens Building Detention Suite.</a:t>
            </a:r>
            <a:endParaRPr lang="en-GB" sz="1800" dirty="0"/>
          </a:p>
          <a:p>
            <a:pPr marL="216000" indent="-180000">
              <a:buFont typeface="Arial" charset="0"/>
              <a:buChar char="•"/>
            </a:pPr>
            <a:r>
              <a:rPr lang="en-GB" sz="1800" b="1" dirty="0" smtClean="0"/>
              <a:t>10:00 17 May </a:t>
            </a:r>
            <a:r>
              <a:rPr lang="en-GB" sz="1800" dirty="0"/>
              <a:t>M.A.</a:t>
            </a:r>
            <a:r>
              <a:rPr lang="en-GB" sz="1800" dirty="0" smtClean="0"/>
              <a:t> taken for VD examination to West Middlesex Hospital; VD diagnosis reportedly confirmed; Pakistani Embassy informed (since his detention would exceed 24 hours).</a:t>
            </a:r>
          </a:p>
          <a:p>
            <a:pPr marL="216000" indent="-180000">
              <a:buFont typeface="Arial" charset="0"/>
              <a:buChar char="•"/>
            </a:pPr>
            <a:r>
              <a:rPr lang="en-GB" sz="1800" b="1" dirty="0" smtClean="0"/>
              <a:t>15:05 17 May </a:t>
            </a:r>
            <a:r>
              <a:rPr lang="en-GB" sz="1800" dirty="0" smtClean="0"/>
              <a:t>Pakistani High Commission forwards brother’s offer to pay for any medical treatment, and to note doubts about the diagnosis; offer rejected. </a:t>
            </a:r>
          </a:p>
          <a:p>
            <a:pPr marL="216000" indent="-180000">
              <a:buFont typeface="Arial" charset="0"/>
              <a:buChar char="•"/>
            </a:pPr>
            <a:r>
              <a:rPr lang="en-GB" sz="1800" b="1" dirty="0" smtClean="0"/>
              <a:t>21:00 17 May </a:t>
            </a:r>
            <a:r>
              <a:rPr lang="en-GB" sz="1800" dirty="0"/>
              <a:t>M.A.</a:t>
            </a:r>
            <a:r>
              <a:rPr lang="en-GB" sz="1800" dirty="0" smtClean="0"/>
              <a:t> returned to Pakistan by PIA</a:t>
            </a:r>
          </a:p>
          <a:p>
            <a:pPr marL="216000" indent="-180000">
              <a:buFont typeface="Arial" charset="0"/>
              <a:buChar char="•"/>
            </a:pPr>
            <a:endParaRPr lang="en-GB" sz="1100" dirty="0" smtClean="0"/>
          </a:p>
          <a:p>
            <a:pPr marL="36000" indent="0">
              <a:buNone/>
            </a:pPr>
            <a:r>
              <a:rPr lang="en-GB" sz="1800" b="1" dirty="0" smtClean="0"/>
              <a:t>BUT: investigations continue until Jan 1966</a:t>
            </a:r>
          </a:p>
        </p:txBody>
      </p:sp>
    </p:spTree>
    <p:extLst>
      <p:ext uri="{BB962C8B-B14F-4D97-AF65-F5344CB8AC3E}">
        <p14:creationId xmlns:p14="http://schemas.microsoft.com/office/powerpoint/2010/main" val="371885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3" y="51470"/>
            <a:ext cx="9036497" cy="800100"/>
          </a:xfrm>
        </p:spPr>
        <p:txBody>
          <a:bodyPr/>
          <a:lstStyle/>
          <a:p>
            <a:pPr algn="ctr"/>
            <a:r>
              <a:rPr lang="en-GB" sz="2800" dirty="0" smtClean="0"/>
              <a:t>From ‘Confirmed by investigations’ to ‘flimsy grounds’: </a:t>
            </a:r>
            <a:br>
              <a:rPr lang="en-GB" sz="2800" dirty="0" smtClean="0"/>
            </a:br>
            <a:r>
              <a:rPr lang="en-GB" sz="2800" dirty="0" smtClean="0"/>
              <a:t>the trajectory of a border medical examination</a:t>
            </a:r>
            <a:endParaRPr lang="en-GB" sz="2800" dirty="0"/>
          </a:p>
        </p:txBody>
      </p:sp>
      <p:pic>
        <p:nvPicPr>
          <p:cNvPr id="5" name="Content Placeholder 4"/>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r="12339" b="20000"/>
          <a:stretch/>
        </p:blipFill>
        <p:spPr>
          <a:xfrm>
            <a:off x="107503" y="1030858"/>
            <a:ext cx="3273620" cy="3989164"/>
          </a:xfrm>
        </p:spPr>
      </p:pic>
      <p:pic>
        <p:nvPicPr>
          <p:cNvPr id="6" name="Content Placeholder 5"/>
          <p:cNvPicPr>
            <a:picLocks noGrp="1" noChangeAspect="1"/>
          </p:cNvPicPr>
          <p:nvPr>
            <p:ph sz="half" idx="2"/>
          </p:nvPr>
        </p:nvPicPr>
        <p:blipFill rotWithShape="1">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rcRect l="9333" r="446" b="12737"/>
          <a:stretch/>
        </p:blipFill>
        <p:spPr>
          <a:xfrm>
            <a:off x="615583" y="1044775"/>
            <a:ext cx="3128490" cy="4034555"/>
          </a:xfrm>
        </p:spPr>
      </p:pic>
      <p:pic>
        <p:nvPicPr>
          <p:cNvPr id="8" name="Picture 7"/>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rcRect l="9849" t="3334" r="10759" b="9932"/>
          <a:stretch/>
        </p:blipFill>
        <p:spPr>
          <a:xfrm rot="-60000">
            <a:off x="1658096" y="1067989"/>
            <a:ext cx="2771065" cy="4036455"/>
          </a:xfrm>
          <a:prstGeom prst="rect">
            <a:avLst/>
          </a:prstGeom>
        </p:spPr>
      </p:pic>
      <p:pic>
        <p:nvPicPr>
          <p:cNvPr id="7" name="Picture 6"/>
          <p:cNvPicPr>
            <a:picLocks noChangeAspect="1"/>
          </p:cNvPicPr>
          <p:nvPr/>
        </p:nvPicPr>
        <p:blipFill>
          <a:blip r:embed="rId8">
            <a:extLst>
              <a:ext uri="{BEBA8EAE-BF5A-486C-A8C5-ECC9F3942E4B}">
                <a14:imgProps xmlns:a14="http://schemas.microsoft.com/office/drawing/2010/main">
                  <a14:imgLayer r:embed="rId9">
                    <a14:imgEffect>
                      <a14:brightnessContrast bright="40000"/>
                    </a14:imgEffect>
                  </a14:imgLayer>
                </a14:imgProps>
              </a:ext>
            </a:extLst>
          </a:blip>
          <a:stretch>
            <a:fillRect/>
          </a:stretch>
        </p:blipFill>
        <p:spPr>
          <a:xfrm>
            <a:off x="2627784" y="1044115"/>
            <a:ext cx="3450407" cy="4035215"/>
          </a:xfrm>
          <a:prstGeom prst="rect">
            <a:avLst/>
          </a:prstGeom>
        </p:spPr>
      </p:pic>
      <p:sp>
        <p:nvSpPr>
          <p:cNvPr id="9" name="TextBox 8"/>
          <p:cNvSpPr txBox="1"/>
          <p:nvPr/>
        </p:nvSpPr>
        <p:spPr>
          <a:xfrm>
            <a:off x="6156176" y="1044115"/>
            <a:ext cx="2899216" cy="3539430"/>
          </a:xfrm>
          <a:prstGeom prst="rect">
            <a:avLst/>
          </a:prstGeom>
          <a:noFill/>
        </p:spPr>
        <p:txBody>
          <a:bodyPr wrap="square" rtlCol="0">
            <a:spAutoFit/>
          </a:bodyPr>
          <a:lstStyle/>
          <a:p>
            <a:pPr marL="36000" indent="-36000"/>
            <a:r>
              <a:rPr lang="en-GB" sz="1400" dirty="0" smtClean="0">
                <a:latin typeface="+mn-lt"/>
              </a:rPr>
              <a:t>What the M.A. case reveals: </a:t>
            </a:r>
          </a:p>
          <a:p>
            <a:pPr marL="36000" indent="-36000">
              <a:buAutoNum type="arabicPeriod"/>
            </a:pPr>
            <a:r>
              <a:rPr lang="en-GB" sz="1400" dirty="0" smtClean="0">
                <a:latin typeface="+mn-lt"/>
              </a:rPr>
              <a:t>The limits of both medical and bureaucratic certainty</a:t>
            </a:r>
          </a:p>
          <a:p>
            <a:pPr marL="36000" indent="-36000">
              <a:buAutoNum type="arabicPeriod"/>
            </a:pPr>
            <a:r>
              <a:rPr lang="en-GB" sz="1400" dirty="0" smtClean="0">
                <a:latin typeface="+mn-lt"/>
              </a:rPr>
              <a:t>The degree to which Ministry/DHSS guidance was subject to individual re-interpretation at the border;</a:t>
            </a:r>
          </a:p>
          <a:p>
            <a:pPr marL="36000" indent="-36000">
              <a:buAutoNum type="arabicPeriod"/>
            </a:pPr>
            <a:r>
              <a:rPr lang="en-GB" sz="1400" dirty="0" smtClean="0">
                <a:latin typeface="+mn-lt"/>
              </a:rPr>
              <a:t>The role played by NHS resources in facilitating complex medical examination</a:t>
            </a:r>
          </a:p>
          <a:p>
            <a:pPr marL="36000" indent="-36000">
              <a:buFontTx/>
              <a:buAutoNum type="arabicPeriod"/>
            </a:pPr>
            <a:r>
              <a:rPr lang="en-GB" sz="1400" dirty="0">
                <a:latin typeface="+mn-lt"/>
              </a:rPr>
              <a:t>The availability (and yet limited efficacy) of appeal on medical authority</a:t>
            </a:r>
          </a:p>
          <a:p>
            <a:pPr marL="36000" indent="-36000">
              <a:buAutoNum type="arabicPeriod"/>
            </a:pPr>
            <a:r>
              <a:rPr lang="en-GB" sz="1400" dirty="0" smtClean="0">
                <a:latin typeface="+mn-lt"/>
              </a:rPr>
              <a:t>The fundamentally arbitrary nature of medical ‘control’ given separation of medical scrutiny from powers of admission.</a:t>
            </a:r>
            <a:endParaRPr lang="en-GB" sz="1400" dirty="0">
              <a:latin typeface="+mn-lt"/>
            </a:endParaRPr>
          </a:p>
        </p:txBody>
      </p:sp>
      <p:pic>
        <p:nvPicPr>
          <p:cNvPr id="10" name="Picture 9"/>
          <p:cNvPicPr>
            <a:picLocks noChangeAspect="1"/>
          </p:cNvPicPr>
          <p:nvPr/>
        </p:nvPicPr>
        <p:blipFill>
          <a:blip r:embed="rId10">
            <a:extLst>
              <a:ext uri="{BEBA8EAE-BF5A-486C-A8C5-ECC9F3942E4B}">
                <a14:imgProps xmlns:a14="http://schemas.microsoft.com/office/drawing/2010/main">
                  <a14:imgLayer r:embed="rId11">
                    <a14:imgEffect>
                      <a14:brightnessContrast bright="40000" contrast="20000"/>
                    </a14:imgEffect>
                  </a14:imgLayer>
                </a14:imgProps>
              </a:ext>
            </a:extLst>
          </a:blip>
          <a:stretch>
            <a:fillRect/>
          </a:stretch>
        </p:blipFill>
        <p:spPr>
          <a:xfrm>
            <a:off x="323529" y="981870"/>
            <a:ext cx="5673756" cy="3029676"/>
          </a:xfrm>
          <a:prstGeom prst="rect">
            <a:avLst/>
          </a:prstGeom>
        </p:spPr>
      </p:pic>
    </p:spTree>
    <p:extLst>
      <p:ext uri="{BB962C8B-B14F-4D97-AF65-F5344CB8AC3E}">
        <p14:creationId xmlns:p14="http://schemas.microsoft.com/office/powerpoint/2010/main" val="166179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5799" y="119636"/>
            <a:ext cx="2742705" cy="4396330"/>
          </a:xfrm>
        </p:spPr>
        <p:txBody>
          <a:bodyPr/>
          <a:lstStyle/>
          <a:p>
            <a:r>
              <a:rPr lang="en-GB" sz="1800" dirty="0" smtClean="0"/>
              <a:t>‘Doctors differ’: the perils of medical opinion</a:t>
            </a:r>
            <a:br>
              <a:rPr lang="en-GB" sz="1800" dirty="0" smtClean="0"/>
            </a:br>
            <a:r>
              <a:rPr lang="en-GB" sz="1800" dirty="0"/>
              <a:t/>
            </a:r>
            <a:br>
              <a:rPr lang="en-GB" sz="1800" dirty="0"/>
            </a:br>
            <a:r>
              <a:rPr lang="en-GB" sz="1800" b="0" dirty="0" smtClean="0"/>
              <a:t>‘The HO have now received representations from him supported by a note from </a:t>
            </a:r>
            <a:r>
              <a:rPr lang="en-GB" sz="1800" b="0" dirty="0" err="1" smtClean="0"/>
              <a:t>Dr.</a:t>
            </a:r>
            <a:r>
              <a:rPr lang="en-GB" sz="1800" b="0" dirty="0" smtClean="0"/>
              <a:t> B.K </a:t>
            </a:r>
            <a:r>
              <a:rPr lang="en-GB" sz="1800" b="0" dirty="0" err="1" smtClean="0"/>
              <a:t>Sikand</a:t>
            </a:r>
            <a:r>
              <a:rPr lang="en-GB" sz="1800" b="0" dirty="0" smtClean="0"/>
              <a:t> of the New Delhi TB Centre</a:t>
            </a:r>
            <a:r>
              <a:rPr lang="is-IS" sz="1800" b="0" dirty="0" smtClean="0"/>
              <a:t>…’</a:t>
            </a:r>
            <a:br>
              <a:rPr lang="is-IS" sz="1800" b="0" dirty="0" smtClean="0"/>
            </a:br>
            <a:r>
              <a:rPr lang="en-GB" sz="1800" b="0" dirty="0" smtClean="0"/>
              <a:t/>
            </a:r>
            <a:br>
              <a:rPr lang="en-GB" sz="1800" b="0" dirty="0" smtClean="0"/>
            </a:br>
            <a:r>
              <a:rPr lang="en-GB" sz="1800" b="0" dirty="0" smtClean="0"/>
              <a:t>‘</a:t>
            </a:r>
            <a:r>
              <a:rPr lang="en-GB" sz="1800" b="0" i="1" dirty="0" smtClean="0"/>
              <a:t>Most</a:t>
            </a:r>
            <a:r>
              <a:rPr lang="en-GB" sz="1800" b="0" dirty="0" smtClean="0"/>
              <a:t> chest physicians in the UK would consider</a:t>
            </a:r>
            <a:r>
              <a:rPr lang="is-IS" sz="1800" b="0" dirty="0" smtClean="0"/>
              <a:t>…’</a:t>
            </a:r>
            <a:br>
              <a:rPr lang="is-IS" sz="1800" b="0" dirty="0" smtClean="0"/>
            </a:br>
            <a:r>
              <a:rPr lang="en-GB" sz="1800" b="0" dirty="0"/>
              <a:t/>
            </a:r>
            <a:br>
              <a:rPr lang="en-GB" sz="1800" b="0" dirty="0"/>
            </a:br>
            <a:r>
              <a:rPr lang="en-GB" sz="1800" b="0" dirty="0" smtClean="0"/>
              <a:t>‘Medical opinion in this country, </a:t>
            </a:r>
            <a:r>
              <a:rPr lang="en-GB" sz="1800" b="0" i="1" dirty="0" smtClean="0"/>
              <a:t>which has the last word</a:t>
            </a:r>
            <a:r>
              <a:rPr lang="en-GB" sz="1800" b="0" dirty="0" smtClean="0"/>
              <a:t>, differs, however .’ </a:t>
            </a:r>
            <a:endParaRPr lang="en-GB" sz="1800" b="0"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96" y="51470"/>
            <a:ext cx="6192872" cy="4990227"/>
          </a:xfrm>
        </p:spPr>
      </p:pic>
    </p:spTree>
    <p:extLst>
      <p:ext uri="{BB962C8B-B14F-4D97-AF65-F5344CB8AC3E}">
        <p14:creationId xmlns:p14="http://schemas.microsoft.com/office/powerpoint/2010/main" val="914730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51470"/>
            <a:ext cx="9001000" cy="800100"/>
          </a:xfrm>
        </p:spPr>
        <p:txBody>
          <a:bodyPr/>
          <a:lstStyle/>
          <a:p>
            <a:r>
              <a:rPr lang="en-GB" sz="3200" dirty="0" smtClean="0"/>
              <a:t>‘Port of Arrival’, the NHS, and the </a:t>
            </a:r>
            <a:r>
              <a:rPr lang="en-GB" sz="3200" dirty="0" err="1" smtClean="0"/>
              <a:t>Yellowlees</a:t>
            </a:r>
            <a:r>
              <a:rPr lang="en-GB" sz="3200" dirty="0" smtClean="0"/>
              <a:t> Report</a:t>
            </a:r>
            <a:endParaRPr lang="en-GB" sz="3200" dirty="0"/>
          </a:p>
        </p:txBody>
      </p:sp>
      <p:sp>
        <p:nvSpPr>
          <p:cNvPr id="3" name="Content Placeholder 2"/>
          <p:cNvSpPr>
            <a:spLocks noGrp="1"/>
          </p:cNvSpPr>
          <p:nvPr>
            <p:ph sz="half" idx="1"/>
          </p:nvPr>
        </p:nvSpPr>
        <p:spPr>
          <a:xfrm>
            <a:off x="22384" y="713240"/>
            <a:ext cx="3469496" cy="2218550"/>
          </a:xfrm>
        </p:spPr>
        <p:txBody>
          <a:bodyPr/>
          <a:lstStyle/>
          <a:p>
            <a:pPr marL="0" indent="0">
              <a:buNone/>
            </a:pPr>
            <a:r>
              <a:rPr lang="en-GB" sz="1800" u="sng" dirty="0" smtClean="0"/>
              <a:t>Suspect bodies</a:t>
            </a:r>
          </a:p>
          <a:p>
            <a:pPr marL="180000" indent="-180000">
              <a:buFont typeface="Arial" charset="0"/>
              <a:buChar char="•"/>
            </a:pPr>
            <a:r>
              <a:rPr lang="en-GB" sz="1400" dirty="0" smtClean="0"/>
              <a:t>Clear epidemiological evidence of higher rates of TB in specific migrant and ethnic communities;</a:t>
            </a:r>
          </a:p>
          <a:p>
            <a:pPr marL="180000" indent="-180000">
              <a:buFont typeface="Arial" charset="0"/>
              <a:buChar char="•"/>
            </a:pPr>
            <a:r>
              <a:rPr lang="en-GB" sz="1400" dirty="0" smtClean="0"/>
              <a:t>Popular and medical clamour for tighter screening at the border prompts extension of controls to ‘suspect groups’, but cannot be applied retrospectively (or efficiently).</a:t>
            </a:r>
            <a:endParaRPr lang="en-GB" sz="1400" dirty="0"/>
          </a:p>
        </p:txBody>
      </p:sp>
      <p:sp>
        <p:nvSpPr>
          <p:cNvPr id="4" name="Content Placeholder 3"/>
          <p:cNvSpPr>
            <a:spLocks noGrp="1"/>
          </p:cNvSpPr>
          <p:nvPr>
            <p:ph sz="half" idx="2"/>
          </p:nvPr>
        </p:nvSpPr>
        <p:spPr>
          <a:xfrm>
            <a:off x="3458344" y="713240"/>
            <a:ext cx="3528392" cy="3086100"/>
          </a:xfrm>
        </p:spPr>
        <p:txBody>
          <a:bodyPr/>
          <a:lstStyle/>
          <a:p>
            <a:pPr marL="0" indent="0">
              <a:buNone/>
            </a:pPr>
            <a:r>
              <a:rPr lang="en-GB" sz="1800" u="sng" dirty="0" smtClean="0"/>
              <a:t>Suspect Screening</a:t>
            </a:r>
          </a:p>
          <a:p>
            <a:pPr marL="180000" indent="-180000">
              <a:buFont typeface="Arial" charset="0"/>
              <a:buChar char="•"/>
            </a:pPr>
            <a:r>
              <a:rPr lang="en-GB" sz="1400" dirty="0" smtClean="0"/>
              <a:t>Border screening could not be universal or comprehensive; was </a:t>
            </a:r>
            <a:r>
              <a:rPr lang="en-GB" sz="1400" dirty="0" err="1" smtClean="0"/>
              <a:t>racialised</a:t>
            </a:r>
            <a:r>
              <a:rPr lang="en-GB" sz="1400" dirty="0" smtClean="0"/>
              <a:t>, arbitrary;</a:t>
            </a:r>
          </a:p>
          <a:p>
            <a:pPr marL="180000" indent="-180000">
              <a:buFont typeface="Arial" charset="0"/>
              <a:buChar char="•"/>
            </a:pPr>
            <a:r>
              <a:rPr lang="en-GB" sz="1400" dirty="0" smtClean="0"/>
              <a:t>‘Internal Border’ screening and management possible because NHS was universal and comprehensive;</a:t>
            </a:r>
          </a:p>
          <a:p>
            <a:pPr marL="180000" indent="-180000">
              <a:buFont typeface="Arial" charset="0"/>
              <a:buChar char="•"/>
            </a:pPr>
            <a:r>
              <a:rPr lang="en-GB" sz="1400" i="1" dirty="0" smtClean="0"/>
              <a:t>But</a:t>
            </a:r>
            <a:r>
              <a:rPr lang="en-GB" sz="1400" dirty="0" smtClean="0"/>
              <a:t> dependence on NHS meant that policing internal border required either expensive/inefficient universal screening or potentially discriminatory targeted screening of ‘entitled’ Home population.</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51520" y="2766625"/>
            <a:ext cx="2808312" cy="2342089"/>
          </a:xfrm>
          <a:prstGeom prst="rect">
            <a:avLst/>
          </a:prstGeom>
          <a:ln>
            <a:solidFill>
              <a:schemeClr val="bg2"/>
            </a:solidFill>
          </a:ln>
        </p:spPr>
      </p:pic>
      <p:pic>
        <p:nvPicPr>
          <p:cNvPr id="6" name="Picture 5"/>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l="-1" t="35112" r="374"/>
          <a:stretch/>
        </p:blipFill>
        <p:spPr>
          <a:xfrm>
            <a:off x="3707904" y="3435846"/>
            <a:ext cx="3164780" cy="1584176"/>
          </a:xfrm>
          <a:prstGeom prst="rect">
            <a:avLst/>
          </a:prstGeom>
          <a:ln>
            <a:solidFill>
              <a:schemeClr val="bg2"/>
            </a:solidFill>
          </a:ln>
        </p:spPr>
      </p:pic>
      <p:pic>
        <p:nvPicPr>
          <p:cNvPr id="7" name="Picture 6"/>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l="2401" r="2401" b="12626"/>
          <a:stretch/>
        </p:blipFill>
        <p:spPr>
          <a:xfrm rot="16200000">
            <a:off x="6450505" y="1536918"/>
            <a:ext cx="3063327" cy="2108655"/>
          </a:xfrm>
          <a:prstGeom prst="rect">
            <a:avLst/>
          </a:prstGeom>
          <a:ln>
            <a:solidFill>
              <a:schemeClr val="bg2"/>
            </a:solidFill>
          </a:ln>
        </p:spPr>
      </p:pic>
    </p:spTree>
    <p:extLst>
      <p:ext uri="{BB962C8B-B14F-4D97-AF65-F5344CB8AC3E}">
        <p14:creationId xmlns:p14="http://schemas.microsoft.com/office/powerpoint/2010/main" val="1120215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3478"/>
            <a:ext cx="8784976" cy="864096"/>
          </a:xfrm>
        </p:spPr>
        <p:txBody>
          <a:bodyPr/>
          <a:lstStyle/>
          <a:p>
            <a:r>
              <a:rPr lang="en-GB" sz="2800" dirty="0" smtClean="0"/>
              <a:t>So how was the shift to mandatory screening and treatment in ‘high-risk’ countries of origin </a:t>
            </a:r>
            <a:r>
              <a:rPr lang="en-GB" sz="2800" smtClean="0"/>
              <a:t>enabled?</a:t>
            </a:r>
            <a:endParaRPr lang="en-GB" sz="2800" dirty="0"/>
          </a:p>
        </p:txBody>
      </p:sp>
      <p:sp>
        <p:nvSpPr>
          <p:cNvPr id="4" name="Content Placeholder 3"/>
          <p:cNvSpPr>
            <a:spLocks noGrp="1"/>
          </p:cNvSpPr>
          <p:nvPr>
            <p:ph idx="1"/>
          </p:nvPr>
        </p:nvSpPr>
        <p:spPr>
          <a:xfrm>
            <a:off x="107504" y="1131590"/>
            <a:ext cx="8856984" cy="3384376"/>
          </a:xfrm>
        </p:spPr>
        <p:txBody>
          <a:bodyPr/>
          <a:lstStyle/>
          <a:p>
            <a:r>
              <a:rPr lang="en-GB" sz="2000" dirty="0" smtClean="0"/>
              <a:t>‘Asylum crisis’ refashions migration as ‘uncontrolled’ and ‘uncontrollable’ and revisits narratives of migrants as burdening NHS; resulting legislation places more migrants into ‘controlled’ categories.</a:t>
            </a:r>
          </a:p>
          <a:p>
            <a:r>
              <a:rPr lang="en-GB" sz="2000" dirty="0" smtClean="0"/>
              <a:t>EU expansion creates new (also ‘uncontrollable’) sources of cheap labour.</a:t>
            </a:r>
          </a:p>
          <a:p>
            <a:r>
              <a:rPr lang="en-GB" sz="2000" dirty="0" smtClean="0"/>
              <a:t>Decline of political sensitivity to global ‘race relations’ and decreased value of Commonwealth as vehicle for political influence.</a:t>
            </a:r>
          </a:p>
          <a:p>
            <a:r>
              <a:rPr lang="en-GB" sz="2000" dirty="0" smtClean="0"/>
              <a:t>Increased confidence in reliability and sensitivity of medical testing abroad, as medical expertise in migrant-sending nations develops, and can be co-opted;</a:t>
            </a:r>
          </a:p>
          <a:p>
            <a:r>
              <a:rPr lang="en-GB" sz="2000" dirty="0" smtClean="0"/>
              <a:t>Attractions of outsourcing costs, once consensus existed for TB as ‘imported illness’.</a:t>
            </a:r>
          </a:p>
        </p:txBody>
      </p:sp>
    </p:spTree>
    <p:extLst>
      <p:ext uri="{BB962C8B-B14F-4D97-AF65-F5344CB8AC3E}">
        <p14:creationId xmlns:p14="http://schemas.microsoft.com/office/powerpoint/2010/main" val="7440791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15566"/>
            <a:ext cx="4248472" cy="3240360"/>
          </a:xfrm>
        </p:spPr>
        <p:txBody>
          <a:bodyPr>
            <a:normAutofit fontScale="90000"/>
          </a:bodyPr>
          <a:lstStyle/>
          <a:p>
            <a:r>
              <a:rPr lang="en-GB" sz="1800" dirty="0" smtClean="0"/>
              <a:t>Tensions between ‘traditions </a:t>
            </a:r>
            <a:r>
              <a:rPr lang="en-GB" sz="1800" dirty="0"/>
              <a:t>of tolerance’ and ‘</a:t>
            </a:r>
            <a:r>
              <a:rPr lang="en-GB" sz="1800" dirty="0" smtClean="0"/>
              <a:t>deep-seated prejudices’ both at the borders and in the NHS create opportunities for migrant health screening, but limit its </a:t>
            </a:r>
            <a:r>
              <a:rPr lang="en-GB" sz="1800" smtClean="0"/>
              <a:t>exclusionary effects and render it ‘suspect’;</a:t>
            </a:r>
            <a:r>
              <a:rPr lang="en-GB" sz="1800" dirty="0" smtClean="0"/>
              <a:t/>
            </a:r>
            <a:br>
              <a:rPr lang="en-GB" sz="1800" dirty="0" smtClean="0"/>
            </a:br>
            <a:r>
              <a:rPr lang="en-GB" sz="1800" dirty="0" smtClean="0"/>
              <a:t>Exclusionary health controls only become possible in conjunction with</a:t>
            </a:r>
            <a:br>
              <a:rPr lang="en-GB" sz="1800" dirty="0" smtClean="0"/>
            </a:br>
            <a:r>
              <a:rPr lang="en-GB" sz="1800" dirty="0" smtClean="0"/>
              <a:t>a) new screening tools that reduce medical ambiguity, promote consensus for ‘importation’; and</a:t>
            </a:r>
            <a:br>
              <a:rPr lang="en-GB" sz="1800" dirty="0" smtClean="0"/>
            </a:br>
            <a:r>
              <a:rPr lang="en-GB" sz="1800" dirty="0" smtClean="0"/>
              <a:t>b) professionally credible ‘country of origin’ screening programmes</a:t>
            </a:r>
            <a:endParaRPr lang="en-GB" sz="1800" dirty="0"/>
          </a:p>
        </p:txBody>
      </p:sp>
      <p:pic>
        <p:nvPicPr>
          <p:cNvPr id="5" name="Content Placeholder 5" descr="David-Langdon-Cartoons-Punch-1969.10.29.701.jpg"/>
          <p:cNvPicPr>
            <a:picLocks noChangeAspect="1"/>
          </p:cNvPicPr>
          <p:nvPr/>
        </p:nvPicPr>
        <p:blipFill>
          <a:blip r:embed="rId2">
            <a:extLst>
              <a:ext uri="{28A0092B-C50C-407E-A947-70E740481C1C}">
                <a14:useLocalDpi xmlns:a14="http://schemas.microsoft.com/office/drawing/2010/main" val="0"/>
              </a:ext>
            </a:extLst>
          </a:blip>
          <a:srcRect l="5589" r="5589"/>
          <a:stretch>
            <a:fillRect/>
          </a:stretch>
        </p:blipFill>
        <p:spPr>
          <a:xfrm>
            <a:off x="5076056" y="-15022"/>
            <a:ext cx="3816424" cy="4276976"/>
          </a:xfrm>
          <a:prstGeom prst="rect">
            <a:avLst/>
          </a:prstGeom>
        </p:spPr>
      </p:pic>
      <p:sp>
        <p:nvSpPr>
          <p:cNvPr id="6" name="TextBox 5"/>
          <p:cNvSpPr txBox="1"/>
          <p:nvPr/>
        </p:nvSpPr>
        <p:spPr>
          <a:xfrm>
            <a:off x="5406500" y="4261954"/>
            <a:ext cx="3413972" cy="276999"/>
          </a:xfrm>
          <a:prstGeom prst="rect">
            <a:avLst/>
          </a:prstGeom>
          <a:noFill/>
        </p:spPr>
        <p:txBody>
          <a:bodyPr wrap="square" rtlCol="0">
            <a:spAutoFit/>
          </a:bodyPr>
          <a:lstStyle/>
          <a:p>
            <a:r>
              <a:rPr lang="en-US" sz="1200" dirty="0"/>
              <a:t>© Punch Archive, David Langdon, </a:t>
            </a:r>
            <a:r>
              <a:rPr lang="en-US" sz="1200" i="1" dirty="0"/>
              <a:t>Punch</a:t>
            </a:r>
            <a:r>
              <a:rPr lang="en-US" sz="1200" dirty="0"/>
              <a:t> </a:t>
            </a:r>
            <a:r>
              <a:rPr lang="en-US" sz="1200"/>
              <a:t>1969 </a:t>
            </a:r>
            <a:endParaRPr lang="en-US" sz="1200" dirty="0"/>
          </a:p>
        </p:txBody>
      </p:sp>
      <p:sp>
        <p:nvSpPr>
          <p:cNvPr id="7" name="Title 1"/>
          <p:cNvSpPr txBox="1">
            <a:spLocks/>
          </p:cNvSpPr>
          <p:nvPr/>
        </p:nvSpPr>
        <p:spPr bwMode="auto">
          <a:xfrm>
            <a:off x="971600" y="123478"/>
            <a:ext cx="2379629" cy="59523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kern="0" smtClean="0">
                <a:solidFill>
                  <a:srgbClr val="FF6600"/>
                </a:solidFill>
              </a:rPr>
              <a:t>Findings</a:t>
            </a:r>
            <a:endParaRPr lang="en-US" kern="0" dirty="0">
              <a:solidFill>
                <a:srgbClr val="FF6600"/>
              </a:solidFill>
            </a:endParaRPr>
          </a:p>
        </p:txBody>
      </p:sp>
    </p:spTree>
    <p:extLst>
      <p:ext uri="{BB962C8B-B14F-4D97-AF65-F5344CB8AC3E}">
        <p14:creationId xmlns:p14="http://schemas.microsoft.com/office/powerpoint/2010/main" val="1396570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11510"/>
            <a:ext cx="8064896" cy="594620"/>
          </a:xfrm>
        </p:spPr>
        <p:txBody>
          <a:bodyPr>
            <a:noAutofit/>
          </a:bodyPr>
          <a:lstStyle/>
          <a:p>
            <a:pPr algn="ctr"/>
            <a:r>
              <a:rPr lang="en-GB" sz="3200" dirty="0"/>
              <a:t>From </a:t>
            </a:r>
            <a:r>
              <a:rPr lang="en-GB" sz="3200" i="1" dirty="0" err="1"/>
              <a:t>Civis</a:t>
            </a:r>
            <a:r>
              <a:rPr lang="en-GB" sz="3200" i="1" dirty="0"/>
              <a:t> </a:t>
            </a:r>
            <a:r>
              <a:rPr lang="en-GB" sz="3200" i="1" dirty="0" err="1"/>
              <a:t>Britannicus</a:t>
            </a:r>
            <a:r>
              <a:rPr lang="en-GB" sz="3200" i="1" dirty="0"/>
              <a:t> Sum </a:t>
            </a:r>
            <a:r>
              <a:rPr lang="is-IS" sz="3200" i="1" dirty="0" smtClean="0"/>
              <a:t>…</a:t>
            </a:r>
            <a:r>
              <a:rPr lang="en-GB" sz="3200" dirty="0"/>
              <a:t> </a:t>
            </a:r>
            <a:endParaRPr lang="en-GB" sz="2800" dirty="0"/>
          </a:p>
        </p:txBody>
      </p:sp>
      <p:sp>
        <p:nvSpPr>
          <p:cNvPr id="3" name="Content Placeholder 2"/>
          <p:cNvSpPr>
            <a:spLocks noGrp="1"/>
          </p:cNvSpPr>
          <p:nvPr>
            <p:ph sz="half" idx="2"/>
          </p:nvPr>
        </p:nvSpPr>
        <p:spPr>
          <a:xfrm>
            <a:off x="4572000" y="1203597"/>
            <a:ext cx="4320480" cy="3468227"/>
          </a:xfrm>
        </p:spPr>
        <p:txBody>
          <a:bodyPr>
            <a:normAutofit fontScale="85000" lnSpcReduction="20000"/>
          </a:bodyPr>
          <a:lstStyle/>
          <a:p>
            <a:pPr marL="0" indent="0">
              <a:buNone/>
            </a:pPr>
            <a:r>
              <a:rPr lang="en-US" dirty="0"/>
              <a:t>‘In a world in which restrictions on personal movement and immigration have increased we still take pride in the fact that a man can say </a:t>
            </a:r>
            <a:r>
              <a:rPr lang="en-US" dirty="0" err="1"/>
              <a:t>Civis</a:t>
            </a:r>
            <a:r>
              <a:rPr lang="en-US" dirty="0"/>
              <a:t> </a:t>
            </a:r>
            <a:r>
              <a:rPr lang="en-US" dirty="0" err="1"/>
              <a:t>Britannicus</a:t>
            </a:r>
            <a:r>
              <a:rPr lang="en-US" dirty="0"/>
              <a:t> sum whatever his </a:t>
            </a:r>
            <a:r>
              <a:rPr lang="en-US" dirty="0" err="1"/>
              <a:t>colour</a:t>
            </a:r>
            <a:r>
              <a:rPr lang="en-US" dirty="0"/>
              <a:t> may be, and we take pride in the fact that he wants and can come to the Mother country</a:t>
            </a:r>
            <a:r>
              <a:rPr lang="en-US" dirty="0" smtClean="0"/>
              <a:t>.’</a:t>
            </a:r>
          </a:p>
          <a:p>
            <a:pPr marL="0" indent="0" algn="r">
              <a:buNone/>
            </a:pPr>
            <a:r>
              <a:rPr lang="en-US" dirty="0" smtClean="0"/>
              <a:t>Henry Hopkins, Minister of State, Colonial Affairs, 1954</a:t>
            </a:r>
            <a:endParaRPr lang="en-GB" dirty="0"/>
          </a:p>
        </p:txBody>
      </p:sp>
      <p:pic>
        <p:nvPicPr>
          <p:cNvPr id="5"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10007" t="13382" r="-663" b="1958"/>
          <a:stretch/>
        </p:blipFill>
        <p:spPr bwMode="auto">
          <a:xfrm>
            <a:off x="87899" y="1126189"/>
            <a:ext cx="4415597" cy="3342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84203" y="4586476"/>
            <a:ext cx="4608512" cy="253916"/>
          </a:xfrm>
          <a:prstGeom prst="rect">
            <a:avLst/>
          </a:prstGeom>
        </p:spPr>
        <p:txBody>
          <a:bodyPr wrap="square">
            <a:spAutoFit/>
          </a:bodyPr>
          <a:lstStyle/>
          <a:p>
            <a:r>
              <a:rPr lang="en-US" sz="1050" dirty="0">
                <a:latin typeface="+mn-lt"/>
              </a:rPr>
              <a:t>© Crown Copyright. IWM http://</a:t>
            </a:r>
            <a:r>
              <a:rPr lang="en-US" sz="1050" dirty="0" err="1">
                <a:latin typeface="+mn-lt"/>
              </a:rPr>
              <a:t>www.iwm.org.uk</a:t>
            </a:r>
            <a:r>
              <a:rPr lang="en-US" sz="1050" dirty="0">
                <a:latin typeface="+mn-lt"/>
              </a:rPr>
              <a:t>/collections/item/object/33289</a:t>
            </a:r>
            <a:endParaRPr lang="en-GB" sz="1050" dirty="0">
              <a:latin typeface="+mn-lt"/>
            </a:endParaRPr>
          </a:p>
        </p:txBody>
      </p:sp>
    </p:spTree>
    <p:extLst>
      <p:ext uri="{BB962C8B-B14F-4D97-AF65-F5344CB8AC3E}">
        <p14:creationId xmlns:p14="http://schemas.microsoft.com/office/powerpoint/2010/main" val="3259995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4499992" cy="816124"/>
          </a:xfrm>
        </p:spPr>
        <p:txBody>
          <a:bodyPr/>
          <a:lstStyle/>
          <a:p>
            <a:r>
              <a:rPr lang="is-IS" sz="2400" dirty="0" smtClean="0"/>
              <a:t>…</a:t>
            </a:r>
            <a:r>
              <a:rPr lang="en-GB" sz="2400" dirty="0" smtClean="0"/>
              <a:t>To ‘country of origin’ screening (for some), NHS surveillance (for others)</a:t>
            </a:r>
            <a:endParaRPr lang="en-GB" sz="24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59632" y="915566"/>
            <a:ext cx="2880320" cy="3919125"/>
          </a:xfrm>
          <a:ln>
            <a:solidFill>
              <a:schemeClr val="bg2"/>
            </a:solidFill>
          </a:ln>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0" y="187625"/>
            <a:ext cx="3977149" cy="4311942"/>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80" y="1959603"/>
            <a:ext cx="3553753" cy="1903058"/>
          </a:xfrm>
          <a:prstGeom prst="rect">
            <a:avLst/>
          </a:prstGeom>
          <a:ln>
            <a:solidFill>
              <a:schemeClr val="bg2"/>
            </a:solidFill>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7366" y="1687502"/>
            <a:ext cx="2160240" cy="1312188"/>
          </a:xfrm>
          <a:prstGeom prst="rect">
            <a:avLst/>
          </a:prstGeom>
          <a:ln>
            <a:solidFill>
              <a:schemeClr val="bg2"/>
            </a:solidFill>
          </a:ln>
        </p:spPr>
      </p:pic>
      <p:sp>
        <p:nvSpPr>
          <p:cNvPr id="8" name="TextBox 7"/>
          <p:cNvSpPr txBox="1"/>
          <p:nvPr/>
        </p:nvSpPr>
        <p:spPr>
          <a:xfrm>
            <a:off x="7452320" y="115047"/>
            <a:ext cx="800219" cy="461665"/>
          </a:xfrm>
          <a:prstGeom prst="rect">
            <a:avLst/>
          </a:prstGeom>
          <a:noFill/>
        </p:spPr>
        <p:txBody>
          <a:bodyPr wrap="none" rtlCol="0">
            <a:spAutoFit/>
          </a:bodyPr>
          <a:lstStyle/>
          <a:p>
            <a:r>
              <a:rPr lang="en-GB" smtClean="0"/>
              <a:t>2016</a:t>
            </a:r>
            <a:endParaRPr lang="en-GB"/>
          </a:p>
        </p:txBody>
      </p:sp>
      <p:sp>
        <p:nvSpPr>
          <p:cNvPr id="9" name="TextBox 8"/>
          <p:cNvSpPr txBox="1"/>
          <p:nvPr/>
        </p:nvSpPr>
        <p:spPr>
          <a:xfrm>
            <a:off x="229707" y="1361887"/>
            <a:ext cx="800219" cy="461665"/>
          </a:xfrm>
          <a:prstGeom prst="rect">
            <a:avLst/>
          </a:prstGeom>
          <a:noFill/>
        </p:spPr>
        <p:txBody>
          <a:bodyPr wrap="none" rtlCol="0">
            <a:spAutoFit/>
          </a:bodyPr>
          <a:lstStyle/>
          <a:p>
            <a:r>
              <a:rPr lang="en-GB" smtClean="0"/>
              <a:t>2005</a:t>
            </a:r>
            <a:endParaRPr lang="en-GB"/>
          </a:p>
        </p:txBody>
      </p:sp>
    </p:spTree>
    <p:extLst>
      <p:ext uri="{BB962C8B-B14F-4D97-AF65-F5344CB8AC3E}">
        <p14:creationId xmlns:p14="http://schemas.microsoft.com/office/powerpoint/2010/main" val="1184283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63638"/>
            <a:ext cx="7772400" cy="800100"/>
          </a:xfrm>
        </p:spPr>
        <p:txBody>
          <a:bodyPr>
            <a:noAutofit/>
          </a:bodyPr>
          <a:lstStyle/>
          <a:p>
            <a:pPr algn="ctr"/>
            <a:r>
              <a:rPr lang="en-US" sz="2400" dirty="0" smtClean="0"/>
              <a:t>Tropes: how have Britons thought about migrants and the NHS?</a:t>
            </a:r>
            <a:endParaRPr lang="en-US" sz="2400" dirty="0"/>
          </a:p>
        </p:txBody>
      </p:sp>
    </p:spTree>
    <p:extLst>
      <p:ext uri="{BB962C8B-B14F-4D97-AF65-F5344CB8AC3E}">
        <p14:creationId xmlns:p14="http://schemas.microsoft.com/office/powerpoint/2010/main" val="3445833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23478"/>
            <a:ext cx="8217986" cy="746551"/>
          </a:xfrm>
        </p:spPr>
        <p:txBody>
          <a:bodyPr>
            <a:noAutofit/>
          </a:bodyPr>
          <a:lstStyle/>
          <a:p>
            <a:r>
              <a:rPr lang="en-GB" sz="3200" dirty="0" smtClean="0"/>
              <a:t>Saviours of the Service or ‘born immigrants’?</a:t>
            </a:r>
            <a:endParaRPr lang="en-GB" sz="2400" dirty="0"/>
          </a:p>
        </p:txBody>
      </p:sp>
      <p:pic>
        <p:nvPicPr>
          <p:cNvPr id="6" name="Content Placeholder 11" descr="ImmigrationNHS1966.jpg"/>
          <p:cNvPicPr>
            <a:picLocks noChangeAspect="1"/>
          </p:cNvPicPr>
          <p:nvPr/>
        </p:nvPicPr>
        <p:blipFill rotWithShape="1">
          <a:blip r:embed="rId2" cstate="print"/>
          <a:srcRect t="7478" r="3121" b="1967"/>
          <a:stretch/>
        </p:blipFill>
        <p:spPr>
          <a:xfrm>
            <a:off x="467544" y="1029874"/>
            <a:ext cx="3024336" cy="3495875"/>
          </a:xfrm>
          <a:prstGeom prst="rect">
            <a:avLst/>
          </a:prstGeom>
        </p:spPr>
      </p:pic>
      <p:pic>
        <p:nvPicPr>
          <p:cNvPr id="14" name="Content Placeholder 4" descr="13289.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2986" t="1780" r="7869" b="-935"/>
          <a:stretch/>
        </p:blipFill>
        <p:spPr>
          <a:xfrm>
            <a:off x="4435776" y="1179089"/>
            <a:ext cx="4392488" cy="3382261"/>
          </a:xfrm>
        </p:spPr>
      </p:pic>
      <p:sp>
        <p:nvSpPr>
          <p:cNvPr id="15" name="TextBox 14"/>
          <p:cNvSpPr txBox="1"/>
          <p:nvPr/>
        </p:nvSpPr>
        <p:spPr>
          <a:xfrm>
            <a:off x="4572000" y="4593720"/>
            <a:ext cx="2808312" cy="553998"/>
          </a:xfrm>
          <a:prstGeom prst="rect">
            <a:avLst/>
          </a:prstGeom>
          <a:noFill/>
        </p:spPr>
        <p:txBody>
          <a:bodyPr wrap="square" rtlCol="0">
            <a:spAutoFit/>
          </a:bodyPr>
          <a:lstStyle/>
          <a:p>
            <a:r>
              <a:rPr lang="en-US" sz="1000" dirty="0">
                <a:latin typeface="+mn-lt"/>
              </a:rPr>
              <a:t>© Telegraph Media Group, </a:t>
            </a:r>
            <a:r>
              <a:rPr lang="en-US" sz="1000" dirty="0" smtClean="0">
                <a:latin typeface="+mn-lt"/>
              </a:rPr>
              <a:t>Nicholas </a:t>
            </a:r>
            <a:r>
              <a:rPr lang="en-US" sz="1000" dirty="0">
                <a:latin typeface="+mn-lt"/>
              </a:rPr>
              <a:t>Garland, </a:t>
            </a:r>
            <a:r>
              <a:rPr lang="en-US" sz="1000" i="1" dirty="0">
                <a:latin typeface="+mn-lt"/>
              </a:rPr>
              <a:t>Daily Telegraph</a:t>
            </a:r>
            <a:r>
              <a:rPr lang="en-US" sz="1000" dirty="0">
                <a:latin typeface="+mn-lt"/>
              </a:rPr>
              <a:t>, 25 April </a:t>
            </a:r>
            <a:r>
              <a:rPr lang="en-US" sz="1000" dirty="0" smtClean="0">
                <a:latin typeface="+mn-lt"/>
              </a:rPr>
              <a:t>1968 </a:t>
            </a:r>
            <a:r>
              <a:rPr lang="en-US" sz="1000" dirty="0">
                <a:latin typeface="+mn-lt"/>
              </a:rPr>
              <a:t>British Cartoon Archive, </a:t>
            </a:r>
            <a:r>
              <a:rPr lang="en-US" sz="1000" dirty="0" smtClean="0">
                <a:latin typeface="+mn-lt"/>
              </a:rPr>
              <a:t>University of Kent</a:t>
            </a:r>
            <a:endParaRPr lang="en-US" sz="1000" dirty="0">
              <a:latin typeface="+mn-lt"/>
            </a:endParaRPr>
          </a:p>
        </p:txBody>
      </p:sp>
      <p:sp>
        <p:nvSpPr>
          <p:cNvPr id="4" name="TextBox 3"/>
          <p:cNvSpPr txBox="1"/>
          <p:nvPr/>
        </p:nvSpPr>
        <p:spPr>
          <a:xfrm>
            <a:off x="536047" y="4607625"/>
            <a:ext cx="2887329" cy="246221"/>
          </a:xfrm>
          <a:prstGeom prst="rect">
            <a:avLst/>
          </a:prstGeom>
          <a:noFill/>
        </p:spPr>
        <p:txBody>
          <a:bodyPr wrap="none" rtlCol="0">
            <a:spAutoFit/>
          </a:bodyPr>
          <a:lstStyle/>
          <a:p>
            <a:r>
              <a:rPr lang="de-DE" sz="1000" dirty="0" smtClean="0">
                <a:latin typeface="+mn-lt"/>
              </a:rPr>
              <a:t>© Punch Archive, Norman </a:t>
            </a:r>
            <a:r>
              <a:rPr lang="de-DE" sz="1000" dirty="0" err="1" smtClean="0">
                <a:latin typeface="+mn-lt"/>
              </a:rPr>
              <a:t>Mansbridge</a:t>
            </a:r>
            <a:r>
              <a:rPr lang="de-DE" sz="1000" dirty="0" smtClean="0">
                <a:latin typeface="+mn-lt"/>
              </a:rPr>
              <a:t>, </a:t>
            </a:r>
            <a:r>
              <a:rPr lang="de-DE" sz="1000" i="1" dirty="0" smtClean="0">
                <a:latin typeface="+mn-lt"/>
              </a:rPr>
              <a:t>Punch</a:t>
            </a:r>
            <a:r>
              <a:rPr lang="de-DE" sz="1000" dirty="0" smtClean="0">
                <a:latin typeface="+mn-lt"/>
              </a:rPr>
              <a:t> 1954</a:t>
            </a:r>
            <a:endParaRPr lang="en-GB" sz="10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549516" y="267494"/>
            <a:ext cx="2486980" cy="858416"/>
          </a:xfrm>
        </p:spPr>
        <p:txBody>
          <a:bodyPr/>
          <a:lstStyle/>
          <a:p>
            <a:r>
              <a:rPr lang="en-US" altLang="en-US" sz="2800" dirty="0">
                <a:solidFill>
                  <a:schemeClr val="tx1"/>
                </a:solidFill>
              </a:rPr>
              <a:t>‘Imported Evil’:</a:t>
            </a:r>
          </a:p>
        </p:txBody>
      </p:sp>
      <p:sp>
        <p:nvSpPr>
          <p:cNvPr id="3076" name="Rectangle 4"/>
          <p:cNvSpPr>
            <a:spLocks noGrp="1" noChangeArrowheads="1"/>
          </p:cNvSpPr>
          <p:nvPr>
            <p:ph type="body" sz="half" idx="2"/>
          </p:nvPr>
        </p:nvSpPr>
        <p:spPr>
          <a:xfrm>
            <a:off x="6611870" y="1203598"/>
            <a:ext cx="2352618" cy="3312368"/>
          </a:xfrm>
        </p:spPr>
        <p:txBody>
          <a:bodyPr>
            <a:noAutofit/>
          </a:bodyPr>
          <a:lstStyle/>
          <a:p>
            <a:pPr marL="0" indent="0">
              <a:lnSpc>
                <a:spcPct val="90000"/>
              </a:lnSpc>
              <a:buNone/>
            </a:pPr>
            <a:r>
              <a:rPr lang="en-US" altLang="en-US" sz="1800" dirty="0" smtClean="0"/>
              <a:t>‘</a:t>
            </a:r>
            <a:r>
              <a:rPr lang="en-US" altLang="en-US" sz="1800" b="1" dirty="0" smtClean="0"/>
              <a:t>CHECK</a:t>
            </a:r>
            <a:r>
              <a:rPr lang="en-US" altLang="en-US" sz="1800" b="1" dirty="0"/>
              <a:t>!</a:t>
            </a:r>
            <a:r>
              <a:rPr lang="en-US" altLang="en-US" sz="1800" dirty="0"/>
              <a:t> A </a:t>
            </a:r>
            <a:r>
              <a:rPr lang="en-US" altLang="en-US" sz="1800" dirty="0" smtClean="0"/>
              <a:t>foreigner brings smallpox into this country and </a:t>
            </a:r>
            <a:r>
              <a:rPr lang="en-US" altLang="en-US" sz="1800" dirty="0"/>
              <a:t>a Ministry of Health spokesman admits that there is no </a:t>
            </a:r>
            <a:r>
              <a:rPr lang="en-US" altLang="en-US" sz="1800" dirty="0" smtClean="0"/>
              <a:t>check</a:t>
            </a:r>
            <a:r>
              <a:rPr lang="is-IS" altLang="en-US" sz="1800" dirty="0" smtClean="0"/>
              <a:t>…</a:t>
            </a:r>
            <a:r>
              <a:rPr lang="en-US" altLang="en-US" sz="1800" dirty="0" smtClean="0"/>
              <a:t> </a:t>
            </a:r>
            <a:r>
              <a:rPr lang="en-US" altLang="en-US" sz="1800" b="1" dirty="0"/>
              <a:t>Scandalous</a:t>
            </a:r>
            <a:r>
              <a:rPr lang="en-US" altLang="en-US" sz="1800" b="1" dirty="0" smtClean="0"/>
              <a:t>!</a:t>
            </a:r>
            <a:r>
              <a:rPr lang="en-US" altLang="en-US" sz="1800" dirty="0" smtClean="0"/>
              <a:t>’</a:t>
            </a:r>
          </a:p>
          <a:p>
            <a:pPr marL="0" indent="0">
              <a:lnSpc>
                <a:spcPct val="90000"/>
              </a:lnSpc>
              <a:buNone/>
            </a:pPr>
            <a:r>
              <a:rPr lang="en-US" altLang="en-US" sz="1800" dirty="0" smtClean="0"/>
              <a:t>‘Once more it looks like a case of locking the door of the National Health stable </a:t>
            </a:r>
            <a:r>
              <a:rPr lang="en-US" altLang="en-US" sz="1800" b="1" dirty="0" smtClean="0"/>
              <a:t>AFTER</a:t>
            </a:r>
            <a:r>
              <a:rPr lang="en-US" altLang="en-US" sz="1800" dirty="0" smtClean="0"/>
              <a:t> the terror is inside…’</a:t>
            </a:r>
            <a:endParaRPr lang="en-US" altLang="en-US" sz="18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22" y="123478"/>
            <a:ext cx="6520194" cy="4032448"/>
          </a:xfrm>
          <a:prstGeom prst="rect">
            <a:avLst/>
          </a:prstGeom>
        </p:spPr>
      </p:pic>
      <p:pic>
        <p:nvPicPr>
          <p:cNvPr id="3077" name="Picture 5" descr="&#10;RUSafe.jpg                                                     0008B819Macintosh HD                   BD6E30FF:"/>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107504" y="915566"/>
            <a:ext cx="1890921" cy="3452986"/>
          </a:xfrm>
          <a:ln w="57150">
            <a:solidFill>
              <a:srgbClr val="C00000"/>
            </a:solidFill>
          </a:ln>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1640" y="3560771"/>
            <a:ext cx="4569607" cy="1412229"/>
          </a:xfrm>
          <a:prstGeom prst="rect">
            <a:avLst/>
          </a:prstGeom>
          <a:ln w="57150">
            <a:solidFill>
              <a:srgbClr val="C00000"/>
            </a:solidFill>
          </a:ln>
        </p:spPr>
      </p:pic>
      <p:sp>
        <p:nvSpPr>
          <p:cNvPr id="6" name="TextBox 5"/>
          <p:cNvSpPr txBox="1"/>
          <p:nvPr/>
        </p:nvSpPr>
        <p:spPr>
          <a:xfrm>
            <a:off x="323528" y="2139702"/>
            <a:ext cx="652743" cy="369332"/>
          </a:xfrm>
          <a:prstGeom prst="rect">
            <a:avLst/>
          </a:prstGeom>
          <a:solidFill>
            <a:srgbClr val="C00000"/>
          </a:solidFill>
        </p:spPr>
        <p:txBody>
          <a:bodyPr wrap="none" rtlCol="0">
            <a:spAutoFit/>
          </a:bodyPr>
          <a:lstStyle/>
          <a:p>
            <a:r>
              <a:rPr lang="en-GB" sz="1800" dirty="0" smtClean="0">
                <a:solidFill>
                  <a:schemeClr val="bg1"/>
                </a:solidFill>
                <a:latin typeface="+mn-lt"/>
              </a:rPr>
              <a:t>1962</a:t>
            </a:r>
            <a:endParaRPr lang="en-GB" sz="1800" dirty="0">
              <a:solidFill>
                <a:schemeClr val="bg1"/>
              </a:solidFill>
              <a:latin typeface="+mn-lt"/>
            </a:endParaRPr>
          </a:p>
        </p:txBody>
      </p:sp>
      <p:sp>
        <p:nvSpPr>
          <p:cNvPr id="7" name="TextBox 6"/>
          <p:cNvSpPr txBox="1"/>
          <p:nvPr/>
        </p:nvSpPr>
        <p:spPr>
          <a:xfrm>
            <a:off x="5148064" y="1472793"/>
            <a:ext cx="652743" cy="369332"/>
          </a:xfrm>
          <a:prstGeom prst="rect">
            <a:avLst/>
          </a:prstGeom>
          <a:solidFill>
            <a:srgbClr val="C00000"/>
          </a:solidFill>
        </p:spPr>
        <p:txBody>
          <a:bodyPr wrap="none" rtlCol="0">
            <a:spAutoFit/>
          </a:bodyPr>
          <a:lstStyle/>
          <a:p>
            <a:r>
              <a:rPr lang="en-GB" sz="1800" dirty="0" smtClean="0">
                <a:solidFill>
                  <a:schemeClr val="bg1"/>
                </a:solidFill>
                <a:latin typeface="+mn-lt"/>
              </a:rPr>
              <a:t>2004</a:t>
            </a:r>
            <a:endParaRPr lang="en-GB" sz="1800" dirty="0">
              <a:solidFill>
                <a:schemeClr val="bg1"/>
              </a:solidFill>
              <a:latin typeface="+mn-lt"/>
            </a:endParaRPr>
          </a:p>
        </p:txBody>
      </p:sp>
      <p:sp>
        <p:nvSpPr>
          <p:cNvPr id="8" name="TextBox 7"/>
          <p:cNvSpPr txBox="1"/>
          <p:nvPr/>
        </p:nvSpPr>
        <p:spPr>
          <a:xfrm>
            <a:off x="1475656" y="4183886"/>
            <a:ext cx="652743" cy="369332"/>
          </a:xfrm>
          <a:prstGeom prst="rect">
            <a:avLst/>
          </a:prstGeom>
          <a:solidFill>
            <a:srgbClr val="C00000"/>
          </a:solidFill>
        </p:spPr>
        <p:txBody>
          <a:bodyPr wrap="none" rtlCol="0">
            <a:spAutoFit/>
          </a:bodyPr>
          <a:lstStyle/>
          <a:p>
            <a:r>
              <a:rPr lang="en-GB" sz="1800" dirty="0" smtClean="0">
                <a:solidFill>
                  <a:schemeClr val="bg1"/>
                </a:solidFill>
                <a:latin typeface="+mn-lt"/>
              </a:rPr>
              <a:t>2001</a:t>
            </a:r>
            <a:endParaRPr lang="en-GB" sz="1800" dirty="0">
              <a:solidFill>
                <a:schemeClr val="bg1"/>
              </a:solidFill>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6016" y="195486"/>
            <a:ext cx="3816424" cy="857250"/>
          </a:xfrm>
        </p:spPr>
        <p:txBody>
          <a:bodyPr>
            <a:noAutofit/>
          </a:bodyPr>
          <a:lstStyle/>
          <a:p>
            <a:r>
              <a:rPr lang="en-US" sz="2800" dirty="0" smtClean="0"/>
              <a:t>‘Foreign Contagions’</a:t>
            </a:r>
            <a:endParaRPr lang="en-US" sz="2800" dirty="0"/>
          </a:p>
        </p:txBody>
      </p:sp>
      <p:pic>
        <p:nvPicPr>
          <p:cNvPr id="5" name="Content Placeholder 4" descr="MC1043.jp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841" b="822"/>
          <a:stretch/>
        </p:blipFill>
        <p:spPr>
          <a:xfrm>
            <a:off x="179512" y="80497"/>
            <a:ext cx="4116213" cy="2381729"/>
          </a:xfrm>
        </p:spPr>
      </p:pic>
      <p:sp>
        <p:nvSpPr>
          <p:cNvPr id="6" name="TextBox 5"/>
          <p:cNvSpPr txBox="1"/>
          <p:nvPr/>
        </p:nvSpPr>
        <p:spPr>
          <a:xfrm>
            <a:off x="179512" y="2436974"/>
            <a:ext cx="3456384" cy="400110"/>
          </a:xfrm>
          <a:prstGeom prst="rect">
            <a:avLst/>
          </a:prstGeom>
          <a:noFill/>
        </p:spPr>
        <p:txBody>
          <a:bodyPr wrap="square" rtlCol="0">
            <a:spAutoFit/>
          </a:bodyPr>
          <a:lstStyle/>
          <a:p>
            <a:r>
              <a:rPr lang="en-US" sz="1000" dirty="0">
                <a:latin typeface="+mn-lt"/>
              </a:rPr>
              <a:t>© Express Syndication Ltd., British Cartoon Archive, University of Kent, Michael Cummings, Daily Express, 17 Jan 1962</a:t>
            </a:r>
          </a:p>
        </p:txBody>
      </p:sp>
      <p:pic>
        <p:nvPicPr>
          <p:cNvPr id="7" name="Picture 6" descr="71013.jpg"/>
          <p:cNvPicPr>
            <a:picLocks noChangeAspect="1"/>
          </p:cNvPicPr>
          <p:nvPr/>
        </p:nvPicPr>
        <p:blipFill rotWithShape="1">
          <a:blip r:embed="rId3">
            <a:extLst>
              <a:ext uri="{28A0092B-C50C-407E-A947-70E740481C1C}">
                <a14:useLocalDpi xmlns:a14="http://schemas.microsoft.com/office/drawing/2010/main" val="0"/>
              </a:ext>
            </a:extLst>
          </a:blip>
          <a:srcRect l="2288" t="4162" r="3589" b="2941"/>
          <a:stretch/>
        </p:blipFill>
        <p:spPr>
          <a:xfrm>
            <a:off x="4315081" y="1491631"/>
            <a:ext cx="4505391" cy="2966346"/>
          </a:xfrm>
          <a:prstGeom prst="rect">
            <a:avLst/>
          </a:prstGeom>
        </p:spPr>
      </p:pic>
      <p:sp>
        <p:nvSpPr>
          <p:cNvPr id="8" name="TextBox 7"/>
          <p:cNvSpPr txBox="1"/>
          <p:nvPr/>
        </p:nvSpPr>
        <p:spPr>
          <a:xfrm>
            <a:off x="1331640" y="4057867"/>
            <a:ext cx="2808312" cy="400110"/>
          </a:xfrm>
          <a:prstGeom prst="rect">
            <a:avLst/>
          </a:prstGeom>
          <a:noFill/>
        </p:spPr>
        <p:txBody>
          <a:bodyPr wrap="square" rtlCol="0">
            <a:spAutoFit/>
          </a:bodyPr>
          <a:lstStyle/>
          <a:p>
            <a:r>
              <a:rPr lang="en-US" sz="1000" dirty="0">
                <a:latin typeface="+mn-lt"/>
              </a:rPr>
              <a:t>© Dave Brown, British Cartoon Archive, University of Kent, Dave Brown, </a:t>
            </a:r>
            <a:r>
              <a:rPr lang="en-US" sz="1000" i="1" dirty="0">
                <a:latin typeface="+mn-lt"/>
              </a:rPr>
              <a:t>Independent</a:t>
            </a:r>
            <a:r>
              <a:rPr lang="en-US" sz="1000" dirty="0">
                <a:latin typeface="+mn-lt"/>
              </a:rPr>
              <a:t>, 16 Feb 2005.</a:t>
            </a:r>
          </a:p>
        </p:txBody>
      </p:sp>
    </p:spTree>
    <p:extLst>
      <p:ext uri="{BB962C8B-B14F-4D97-AF65-F5344CB8AC3E}">
        <p14:creationId xmlns:p14="http://schemas.microsoft.com/office/powerpoint/2010/main" val="2063105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nipDoImmsPayWay.tiff"/>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339752" y="124052"/>
            <a:ext cx="6624736" cy="341387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23478"/>
            <a:ext cx="1806214" cy="4278089"/>
          </a:xfrm>
          <a:prstGeom prst="rect">
            <a:avLst/>
          </a:prstGeom>
        </p:spPr>
      </p:pic>
      <p:sp>
        <p:nvSpPr>
          <p:cNvPr id="9" name="TextBox 8"/>
          <p:cNvSpPr txBox="1"/>
          <p:nvPr/>
        </p:nvSpPr>
        <p:spPr>
          <a:xfrm>
            <a:off x="2339752" y="3939902"/>
            <a:ext cx="6696744" cy="461665"/>
          </a:xfrm>
          <a:prstGeom prst="rect">
            <a:avLst/>
          </a:prstGeom>
          <a:noFill/>
        </p:spPr>
        <p:txBody>
          <a:bodyPr wrap="square" rtlCol="0">
            <a:spAutoFit/>
          </a:bodyPr>
          <a:lstStyle/>
          <a:p>
            <a:r>
              <a:rPr lang="en-GB" b="1" dirty="0" smtClean="0">
                <a:latin typeface="+mn-lt"/>
              </a:rPr>
              <a:t>Immigrants: ‘burdening’ or benefiting the NHS?</a:t>
            </a:r>
            <a:endParaRPr lang="en-GB" b="1" dirty="0">
              <a:latin typeface="+mn-lt"/>
            </a:endParaRPr>
          </a:p>
        </p:txBody>
      </p:sp>
      <p:sp>
        <p:nvSpPr>
          <p:cNvPr id="10" name="TextBox 9"/>
          <p:cNvSpPr txBox="1"/>
          <p:nvPr/>
        </p:nvSpPr>
        <p:spPr>
          <a:xfrm>
            <a:off x="179512" y="4659982"/>
            <a:ext cx="1436612" cy="246221"/>
          </a:xfrm>
          <a:prstGeom prst="rect">
            <a:avLst/>
          </a:prstGeom>
          <a:noFill/>
        </p:spPr>
        <p:txBody>
          <a:bodyPr wrap="none" rtlCol="0">
            <a:spAutoFit/>
          </a:bodyPr>
          <a:lstStyle/>
          <a:p>
            <a:r>
              <a:rPr lang="en-GB" sz="1000" i="1" dirty="0" smtClean="0">
                <a:latin typeface="+mn-lt"/>
              </a:rPr>
              <a:t>Daily Mail</a:t>
            </a:r>
            <a:r>
              <a:rPr lang="en-GB" sz="1000" dirty="0" smtClean="0">
                <a:latin typeface="+mn-lt"/>
              </a:rPr>
              <a:t>, 17 July 1968</a:t>
            </a:r>
            <a:endParaRPr lang="en-GB" sz="1000" dirty="0">
              <a:latin typeface="+mn-lt"/>
            </a:endParaRPr>
          </a:p>
        </p:txBody>
      </p:sp>
      <p:sp>
        <p:nvSpPr>
          <p:cNvPr id="11" name="TextBox 10"/>
          <p:cNvSpPr txBox="1"/>
          <p:nvPr/>
        </p:nvSpPr>
        <p:spPr>
          <a:xfrm>
            <a:off x="7253636" y="3542236"/>
            <a:ext cx="1782860" cy="246221"/>
          </a:xfrm>
          <a:prstGeom prst="rect">
            <a:avLst/>
          </a:prstGeom>
          <a:noFill/>
        </p:spPr>
        <p:txBody>
          <a:bodyPr wrap="none" rtlCol="0">
            <a:spAutoFit/>
          </a:bodyPr>
          <a:lstStyle/>
          <a:p>
            <a:r>
              <a:rPr lang="en-GB" sz="1000" i="1" dirty="0" smtClean="0">
                <a:latin typeface="+mn-lt"/>
              </a:rPr>
              <a:t>Illustrated London News</a:t>
            </a:r>
            <a:r>
              <a:rPr lang="en-GB" sz="1000" dirty="0" smtClean="0">
                <a:latin typeface="+mn-lt"/>
              </a:rPr>
              <a:t>, 1968</a:t>
            </a:r>
            <a:endParaRPr lang="en-GB" sz="1000" dirty="0">
              <a:latin typeface="+mn-lt"/>
            </a:endParaRPr>
          </a:p>
        </p:txBody>
      </p:sp>
    </p:spTree>
    <p:extLst>
      <p:ext uri="{BB962C8B-B14F-4D97-AF65-F5344CB8AC3E}">
        <p14:creationId xmlns:p14="http://schemas.microsoft.com/office/powerpoint/2010/main" val="535336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71450"/>
            <a:ext cx="8352928" cy="800100"/>
          </a:xfrm>
        </p:spPr>
        <p:txBody>
          <a:bodyPr/>
          <a:lstStyle/>
          <a:p>
            <a:r>
              <a:rPr lang="en-GB" sz="3200" dirty="0"/>
              <a:t>Factors mediating </a:t>
            </a:r>
            <a:r>
              <a:rPr lang="en-GB" sz="3200" dirty="0" smtClean="0"/>
              <a:t>border medical surveillance in Britain 1948-2016</a:t>
            </a:r>
            <a:endParaRPr lang="en-GB" dirty="0"/>
          </a:p>
        </p:txBody>
      </p:sp>
      <p:sp>
        <p:nvSpPr>
          <p:cNvPr id="3" name="Content Placeholder 2"/>
          <p:cNvSpPr>
            <a:spLocks noGrp="1"/>
          </p:cNvSpPr>
          <p:nvPr>
            <p:ph idx="1"/>
          </p:nvPr>
        </p:nvSpPr>
        <p:spPr>
          <a:xfrm>
            <a:off x="467544" y="1028700"/>
            <a:ext cx="8496944" cy="3343250"/>
          </a:xfrm>
        </p:spPr>
        <p:txBody>
          <a:bodyPr/>
          <a:lstStyle/>
          <a:p>
            <a:r>
              <a:rPr lang="en-GB" sz="2800" dirty="0" smtClean="0"/>
              <a:t>Existing legal powers, esp. power to examine/exclude</a:t>
            </a:r>
          </a:p>
          <a:p>
            <a:r>
              <a:rPr lang="en-GB" sz="2800" dirty="0" smtClean="0"/>
              <a:t>Economics (value of migrants/costs of control vs costs of identification and treatment)</a:t>
            </a:r>
          </a:p>
          <a:p>
            <a:r>
              <a:rPr lang="en-GB" sz="2800" dirty="0" smtClean="0"/>
              <a:t>International standing and agreements</a:t>
            </a:r>
          </a:p>
          <a:p>
            <a:r>
              <a:rPr lang="en-GB" sz="2800" dirty="0" smtClean="0"/>
              <a:t>Practicability of ‘control’ (degree of medical consensus; disputed extent of medical threat; facility and efficacy of screening)</a:t>
            </a:r>
          </a:p>
          <a:p>
            <a:endParaRPr lang="en-GB" dirty="0"/>
          </a:p>
        </p:txBody>
      </p:sp>
    </p:spTree>
    <p:extLst>
      <p:ext uri="{BB962C8B-B14F-4D97-AF65-F5344CB8AC3E}">
        <p14:creationId xmlns:p14="http://schemas.microsoft.com/office/powerpoint/2010/main" val="1333085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6385</TotalTime>
  <Words>1236</Words>
  <Application>Microsoft Macintosh PowerPoint</Application>
  <PresentationFormat>On-screen Show (16:9)</PresentationFormat>
  <Paragraphs>89</Paragraphs>
  <Slides>18</Slides>
  <Notes>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18</vt:i4>
      </vt:variant>
    </vt:vector>
  </HeadingPairs>
  <TitlesOfParts>
    <vt:vector size="24" baseType="lpstr">
      <vt:lpstr>Arial</vt:lpstr>
      <vt:lpstr>Calibri</vt:lpstr>
      <vt:lpstr>Times New Roman</vt:lpstr>
      <vt:lpstr>uni_of_warwick_ruby red_16_9</vt:lpstr>
      <vt:lpstr>1_Custom Design</vt:lpstr>
      <vt:lpstr>Custom Design</vt:lpstr>
      <vt:lpstr>Screening Suspects and Suspect Screening: Illness, Immigration, and the National Health Service in Britain</vt:lpstr>
      <vt:lpstr>From Civis Britannicus Sum … </vt:lpstr>
      <vt:lpstr>…To ‘country of origin’ screening (for some), NHS surveillance (for others)</vt:lpstr>
      <vt:lpstr>Tropes: how have Britons thought about migrants and the NHS?</vt:lpstr>
      <vt:lpstr>Saviours of the Service or ‘born immigrants’?</vt:lpstr>
      <vt:lpstr>‘Imported Evil’:</vt:lpstr>
      <vt:lpstr>‘Foreign Contagions’</vt:lpstr>
      <vt:lpstr>PowerPoint Presentation</vt:lpstr>
      <vt:lpstr>Factors mediating border medical surveillance in Britain 1948-2016</vt:lpstr>
      <vt:lpstr>Medical authority in mid-century migration: Confounding factors</vt:lpstr>
      <vt:lpstr>British state authority in mid-century migration: confounding factors</vt:lpstr>
      <vt:lpstr>Migrant medical inspection, Heathrow 1962-1971</vt:lpstr>
      <vt:lpstr>Medical Repatriation: Heathrow 1965</vt:lpstr>
      <vt:lpstr>From ‘Confirmed by investigations’ to ‘flimsy grounds’:  the trajectory of a border medical examination</vt:lpstr>
      <vt:lpstr>‘Doctors differ’: the perils of medical opinion  ‘The HO have now received representations from him supported by a note from Dr. B.K Sikand of the New Delhi TB Centre…’  ‘Most chest physicians in the UK would consider…’  ‘Medical opinion in this country, which has the last word, differs, however .’ </vt:lpstr>
      <vt:lpstr>‘Port of Arrival’, the NHS, and the Yellowlees Report</vt:lpstr>
      <vt:lpstr>So how was the shift to mandatory screening and treatment in ‘high-risk’ countries of origin enabled?</vt:lpstr>
      <vt:lpstr>Tensions between ‘traditions of tolerance’ and ‘deep-seated prejudices’ both at the borders and in the NHS create opportunities for migrant health screening, but limit its exclusionary effects and render it ‘suspect’; Exclusionary health controls only become possible in conjunction with a) new screening tools that reduce medical ambiguity, promote consensus for ‘importation’; and b) professionally credible ‘country of origin’ screening programmes</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Microsoft Office User</cp:lastModifiedBy>
  <cp:revision>124</cp:revision>
  <cp:lastPrinted>2001-12-07T16:14:49Z</cp:lastPrinted>
  <dcterms:created xsi:type="dcterms:W3CDTF">2016-05-26T09:13:48Z</dcterms:created>
  <dcterms:modified xsi:type="dcterms:W3CDTF">2017-02-01T10:51:21Z</dcterms:modified>
</cp:coreProperties>
</file>