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tif" ContentType="image/tiff"/>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5"/>
  </p:notesMasterIdLst>
  <p:handoutMasterIdLst>
    <p:handoutMasterId r:id="rId16"/>
  </p:handoutMasterIdLst>
  <p:sldIdLst>
    <p:sldId id="256" r:id="rId2"/>
    <p:sldId id="258" r:id="rId3"/>
    <p:sldId id="322" r:id="rId4"/>
    <p:sldId id="319" r:id="rId5"/>
    <p:sldId id="260" r:id="rId6"/>
    <p:sldId id="323" r:id="rId7"/>
    <p:sldId id="306" r:id="rId8"/>
    <p:sldId id="305" r:id="rId9"/>
    <p:sldId id="324" r:id="rId10"/>
    <p:sldId id="321" r:id="rId11"/>
    <p:sldId id="301" r:id="rId12"/>
    <p:sldId id="320" r:id="rId13"/>
    <p:sldId id="325"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32"/>
    <p:restoredTop sz="94655"/>
  </p:normalViewPr>
  <p:slideViewPr>
    <p:cSldViewPr snapToGrid="0" snapToObjects="1">
      <p:cViewPr>
        <p:scale>
          <a:sx n="118" d="100"/>
          <a:sy n="118" d="100"/>
        </p:scale>
        <p:origin x="3640" y="1776"/>
      </p:cViewPr>
      <p:guideLst/>
    </p:cSldViewPr>
  </p:slideViewPr>
  <p:notesTextViewPr>
    <p:cViewPr>
      <p:scale>
        <a:sx n="1" d="1"/>
        <a:sy n="1" d="1"/>
      </p:scale>
      <p:origin x="0" y="0"/>
    </p:cViewPr>
  </p:notesTextViewPr>
  <p:sorterViewPr>
    <p:cViewPr>
      <p:scale>
        <a:sx n="103" d="100"/>
        <a:sy n="103"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0B3E8A7-4C63-FB41-80AE-AB976A2B3FED}" type="datetimeFigureOut">
              <a:rPr lang="en-US" smtClean="0"/>
              <a:t>6/14/19</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3A6F633-7F64-C845-A095-E8DCBD83CD40}" type="slidenum">
              <a:rPr lang="en-US" smtClean="0"/>
              <a:t>‹#›</a:t>
            </a:fld>
            <a:endParaRPr lang="en-US"/>
          </a:p>
        </p:txBody>
      </p:sp>
    </p:spTree>
    <p:extLst>
      <p:ext uri="{BB962C8B-B14F-4D97-AF65-F5344CB8AC3E}">
        <p14:creationId xmlns:p14="http://schemas.microsoft.com/office/powerpoint/2010/main" val="201160006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8F10DC-D1E9-9B42-9DDE-BBD319C663BC}" type="datetimeFigureOut">
              <a:rPr lang="en-US" smtClean="0"/>
              <a:t>6/14/19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2392D09-663C-5D47-83E9-460C15BA97B9}" type="slidenum">
              <a:rPr lang="en-US" smtClean="0"/>
              <a:t>‹#›</a:t>
            </a:fld>
            <a:endParaRPr lang="en-US"/>
          </a:p>
        </p:txBody>
      </p:sp>
    </p:spTree>
    <p:extLst>
      <p:ext uri="{BB962C8B-B14F-4D97-AF65-F5344CB8AC3E}">
        <p14:creationId xmlns:p14="http://schemas.microsoft.com/office/powerpoint/2010/main" val="13288194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nhsemployers.org/case-studies-and-resources/2019/05/diversity-in-the-nhs-infographic"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2392D09-663C-5D47-83E9-460C15BA97B9}" type="slidenum">
              <a:rPr lang="en-US" smtClean="0"/>
              <a:t>3</a:t>
            </a:fld>
            <a:endParaRPr lang="en-US"/>
          </a:p>
        </p:txBody>
      </p:sp>
    </p:spTree>
    <p:extLst>
      <p:ext uri="{BB962C8B-B14F-4D97-AF65-F5344CB8AC3E}">
        <p14:creationId xmlns:p14="http://schemas.microsoft.com/office/powerpoint/2010/main" val="14216870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 Mary’s Hospital Medical </a:t>
            </a:r>
            <a:r>
              <a:rPr lang="en-US" baseline="0" dirty="0"/>
              <a:t> </a:t>
            </a:r>
            <a:r>
              <a:rPr lang="en-US" sz="1200" b="1" kern="1200" dirty="0">
                <a:solidFill>
                  <a:schemeClr val="tx1"/>
                </a:solidFill>
                <a:latin typeface="+mn-lt"/>
                <a:ea typeface="+mn-ea"/>
                <a:cs typeface="+mn-cs"/>
              </a:rPr>
              <a:t>Hospital Staffs (</a:t>
            </a:r>
            <a:r>
              <a:rPr lang="en-US" sz="1200" b="1" kern="1200" dirty="0" err="1">
                <a:solidFill>
                  <a:schemeClr val="tx1"/>
                </a:solidFill>
                <a:latin typeface="+mn-lt"/>
                <a:ea typeface="+mn-ea"/>
                <a:cs typeface="+mn-cs"/>
              </a:rPr>
              <a:t>Coloured</a:t>
            </a:r>
            <a:r>
              <a:rPr lang="en-US" sz="1200" b="1" kern="1200" dirty="0">
                <a:solidFill>
                  <a:schemeClr val="tx1"/>
                </a:solidFill>
                <a:latin typeface="+mn-lt"/>
                <a:ea typeface="+mn-ea"/>
                <a:cs typeface="+mn-cs"/>
              </a:rPr>
              <a:t> Persons)</a:t>
            </a:r>
          </a:p>
          <a:p>
            <a:r>
              <a:rPr lang="en-US" sz="1200" b="0" kern="1200" dirty="0">
                <a:solidFill>
                  <a:schemeClr val="tx1"/>
                </a:solidFill>
                <a:latin typeface="+mn-lt"/>
                <a:ea typeface="+mn-ea"/>
                <a:cs typeface="+mn-cs"/>
              </a:rPr>
              <a:t>HC Deb 04 November 1948 </a:t>
            </a:r>
            <a:r>
              <a:rPr lang="en-US" sz="1200" b="0" kern="1200" dirty="0" err="1">
                <a:solidFill>
                  <a:schemeClr val="tx1"/>
                </a:solidFill>
                <a:latin typeface="+mn-lt"/>
                <a:ea typeface="+mn-ea"/>
                <a:cs typeface="+mn-cs"/>
              </a:rPr>
              <a:t>vol</a:t>
            </a:r>
            <a:r>
              <a:rPr lang="en-US" sz="1200" b="0" kern="1200" dirty="0">
                <a:solidFill>
                  <a:schemeClr val="tx1"/>
                </a:solidFill>
                <a:latin typeface="+mn-lt"/>
                <a:ea typeface="+mn-ea"/>
                <a:cs typeface="+mn-cs"/>
              </a:rPr>
              <a:t> 457 c95W</a:t>
            </a:r>
            <a:r>
              <a:rPr lang="en-US" sz="1200" b="0" kern="1200" baseline="0" dirty="0">
                <a:solidFill>
                  <a:schemeClr val="tx1"/>
                </a:solidFill>
                <a:latin typeface="+mn-lt"/>
                <a:ea typeface="+mn-ea"/>
                <a:cs typeface="+mn-cs"/>
              </a:rPr>
              <a:t> </a:t>
            </a:r>
            <a:r>
              <a:rPr lang="en-US" sz="1200" b="0" kern="1200" dirty="0">
                <a:solidFill>
                  <a:schemeClr val="tx1"/>
                </a:solidFill>
                <a:latin typeface="+mn-lt"/>
                <a:ea typeface="+mn-ea"/>
                <a:cs typeface="+mn-cs"/>
              </a:rPr>
              <a:t>95W</a:t>
            </a:r>
          </a:p>
          <a:p>
            <a:r>
              <a:rPr lang="en-US" sz="1200" b="0" kern="1200" dirty="0">
                <a:solidFill>
                  <a:schemeClr val="tx1"/>
                </a:solidFill>
                <a:latin typeface="+mn-lt"/>
                <a:ea typeface="+mn-ea"/>
                <a:cs typeface="+mn-cs"/>
              </a:rPr>
              <a:t>§</a:t>
            </a:r>
          </a:p>
          <a:p>
            <a:endParaRPr lang="en-US" dirty="0"/>
          </a:p>
        </p:txBody>
      </p:sp>
      <p:sp>
        <p:nvSpPr>
          <p:cNvPr id="4" name="Slide Number Placeholder 3"/>
          <p:cNvSpPr>
            <a:spLocks noGrp="1"/>
          </p:cNvSpPr>
          <p:nvPr>
            <p:ph type="sldNum" sz="quarter" idx="10"/>
          </p:nvPr>
        </p:nvSpPr>
        <p:spPr/>
        <p:txBody>
          <a:bodyPr/>
          <a:lstStyle/>
          <a:p>
            <a:fld id="{2457AE85-BC9C-5A4D-9203-441CF7178D90}" type="slidenum">
              <a:rPr lang="en-US" smtClean="0"/>
              <a:t>5</a:t>
            </a:fld>
            <a:endParaRPr lang="en-US"/>
          </a:p>
        </p:txBody>
      </p:sp>
    </p:spTree>
    <p:extLst>
      <p:ext uri="{BB962C8B-B14F-4D97-AF65-F5344CB8AC3E}">
        <p14:creationId xmlns:p14="http://schemas.microsoft.com/office/powerpoint/2010/main" val="25178880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b="1" dirty="0"/>
              <a:t>Schedule.—(ACTS CONTINUED.)</a:t>
            </a:r>
          </a:p>
          <a:p>
            <a:pPr marL="0" indent="0">
              <a:buNone/>
            </a:pPr>
            <a:r>
              <a:rPr lang="en-US" dirty="0"/>
              <a:t>HC Deb 17 November 1964 </a:t>
            </a:r>
            <a:r>
              <a:rPr lang="en-US" dirty="0" err="1"/>
              <a:t>vol</a:t>
            </a:r>
            <a:r>
              <a:rPr lang="en-US" dirty="0"/>
              <a:t> 702 cc229-331</a:t>
            </a:r>
          </a:p>
          <a:p>
            <a:endParaRPr lang="en-US" dirty="0"/>
          </a:p>
        </p:txBody>
      </p:sp>
      <p:sp>
        <p:nvSpPr>
          <p:cNvPr id="4" name="Slide Number Placeholder 3"/>
          <p:cNvSpPr>
            <a:spLocks noGrp="1"/>
          </p:cNvSpPr>
          <p:nvPr>
            <p:ph type="sldNum" sz="quarter" idx="10"/>
          </p:nvPr>
        </p:nvSpPr>
        <p:spPr/>
        <p:txBody>
          <a:bodyPr/>
          <a:lstStyle/>
          <a:p>
            <a:fld id="{2457AE85-BC9C-5A4D-9203-441CF7178D90}" type="slidenum">
              <a:rPr lang="en-US" smtClean="0"/>
              <a:t>8</a:t>
            </a:fld>
            <a:endParaRPr lang="en-US"/>
          </a:p>
        </p:txBody>
      </p:sp>
    </p:spTree>
    <p:extLst>
      <p:ext uri="{BB962C8B-B14F-4D97-AF65-F5344CB8AC3E}">
        <p14:creationId xmlns:p14="http://schemas.microsoft.com/office/powerpoint/2010/main" val="17627133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hlinkClick r:id="rId3"/>
              </a:rPr>
              <a:t>https://www.nhsemployers.org/case-studies-and-resources/2019/05/diversity-in-the-nhs-infographic</a:t>
            </a:r>
            <a:r>
              <a:rPr lang="en-US" dirty="0"/>
              <a:t> 2019</a:t>
            </a:r>
            <a:endParaRPr lang="en-GB" dirty="0"/>
          </a:p>
        </p:txBody>
      </p:sp>
      <p:sp>
        <p:nvSpPr>
          <p:cNvPr id="4" name="Slide Number Placeholder 3"/>
          <p:cNvSpPr>
            <a:spLocks noGrp="1"/>
          </p:cNvSpPr>
          <p:nvPr>
            <p:ph type="sldNum" sz="quarter" idx="10"/>
          </p:nvPr>
        </p:nvSpPr>
        <p:spPr/>
        <p:txBody>
          <a:bodyPr/>
          <a:lstStyle/>
          <a:p>
            <a:fld id="{E2392D09-663C-5D47-83E9-460C15BA97B9}" type="slidenum">
              <a:rPr lang="en-US" smtClean="0"/>
              <a:t>9</a:t>
            </a:fld>
            <a:endParaRPr lang="en-US"/>
          </a:p>
        </p:txBody>
      </p:sp>
    </p:spTree>
    <p:extLst>
      <p:ext uri="{BB962C8B-B14F-4D97-AF65-F5344CB8AC3E}">
        <p14:creationId xmlns:p14="http://schemas.microsoft.com/office/powerpoint/2010/main" val="919182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a:solidFill>
                  <a:schemeClr val="tx1"/>
                </a:solidFill>
                <a:effectLst/>
                <a:latin typeface="+mn-lt"/>
                <a:ea typeface="+mn-ea"/>
                <a:cs typeface="+mn-cs"/>
              </a:rPr>
              <a:t>Emergency! Wards Full! </a:t>
            </a:r>
            <a:r>
              <a:rPr lang="en-GB" sz="1200" kern="1200" dirty="0">
                <a:solidFill>
                  <a:schemeClr val="tx1"/>
                </a:solidFill>
                <a:effectLst/>
                <a:latin typeface="+mn-lt"/>
                <a:ea typeface="+mn-ea"/>
                <a:cs typeface="+mn-cs"/>
              </a:rPr>
              <a:t>Hugh </a:t>
            </a:r>
            <a:r>
              <a:rPr lang="en-GB" sz="1200" kern="1200" dirty="0" err="1">
                <a:solidFill>
                  <a:schemeClr val="tx1"/>
                </a:solidFill>
                <a:effectLst/>
                <a:latin typeface="+mn-lt"/>
                <a:ea typeface="+mn-ea"/>
                <a:cs typeface="+mn-cs"/>
              </a:rPr>
              <a:t>McLeave</a:t>
            </a:r>
            <a:r>
              <a:rPr lang="en-GB" sz="1200" kern="1200" dirty="0">
                <a:solidFill>
                  <a:schemeClr val="tx1"/>
                </a:solidFill>
                <a:effectLst/>
                <a:latin typeface="+mn-lt"/>
                <a:ea typeface="+mn-ea"/>
                <a:cs typeface="+mn-cs"/>
              </a:rPr>
              <a:t>. </a:t>
            </a:r>
            <a:r>
              <a:rPr lang="en-GB" sz="1200" b="1" i="1" kern="1200" dirty="0">
                <a:solidFill>
                  <a:schemeClr val="tx1"/>
                </a:solidFill>
                <a:effectLst/>
                <a:latin typeface="+mn-lt"/>
                <a:ea typeface="+mn-ea"/>
                <a:cs typeface="+mn-cs"/>
              </a:rPr>
              <a:t>Daily Mail</a:t>
            </a:r>
            <a:r>
              <a:rPr lang="en-GB" sz="1200" kern="1200" dirty="0">
                <a:solidFill>
                  <a:schemeClr val="tx1"/>
                </a:solidFill>
                <a:effectLst/>
                <a:latin typeface="+mn-lt"/>
                <a:ea typeface="+mn-ea"/>
                <a:cs typeface="+mn-cs"/>
              </a:rPr>
              <a:t> (London, England), Monday, October 07, 1963; pg. 6; Issue 20978.  (1394 words)</a:t>
            </a:r>
            <a:r>
              <a:rPr lang="en-GB" dirty="0">
                <a:effectLst/>
              </a:rPr>
              <a:t> </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a:t>‘I want to refer particularly to the difficult problems faced by students of mature age who bring their wives over here—or perhaps I had better refer to the student of mature age who brings his wife over here. That would be a more tactful way of putting it. The inevitable processes of nature lead to the appearance of a new sort of immigrant—one who arrives on the obstetric delivery table. Unhappily, the difficulties which these people face in terms of housing accommodation, finance and the need to pursue a course of studies—often on the part of both husband and wife—have led to the farming out of these children, not for adoption but for fostering, often at remote distances. In some cases these children are well looked after, and in some cases they are not. In one case in my experience, where the necessity for fostering was </a:t>
            </a:r>
            <a:r>
              <a:rPr lang="en-US" dirty="0" err="1"/>
              <a:t>recognised</a:t>
            </a:r>
            <a:r>
              <a:rPr lang="en-US" dirty="0"/>
              <a:t> and embarked upon, the child subsequently died in a fire. </a:t>
            </a:r>
            <a:r>
              <a:rPr lang="en-US" dirty="0" err="1"/>
              <a:t>Dr</a:t>
            </a:r>
            <a:r>
              <a:rPr lang="en-US" dirty="0"/>
              <a:t> David Kerr, </a:t>
            </a:r>
            <a:r>
              <a:rPr lang="en-US" dirty="0" err="1"/>
              <a:t>Wandsworth</a:t>
            </a:r>
            <a:r>
              <a:rPr lang="en-US" dirty="0"/>
              <a:t> </a:t>
            </a:r>
            <a:r>
              <a:rPr lang="en-US" b="1" dirty="0"/>
              <a:t>Schedule.—(ACTS CONTINUED.) </a:t>
            </a:r>
            <a:r>
              <a:rPr lang="en-US" dirty="0"/>
              <a:t>HC Deb 17 November 1964 </a:t>
            </a:r>
            <a:r>
              <a:rPr lang="en-US" dirty="0" err="1"/>
              <a:t>vol</a:t>
            </a:r>
            <a:r>
              <a:rPr lang="en-US" dirty="0"/>
              <a:t> 702 cc229-331</a:t>
            </a:r>
          </a:p>
          <a:p>
            <a:endParaRPr lang="en-US" dirty="0"/>
          </a:p>
          <a:p>
            <a:endParaRPr lang="en-US" dirty="0"/>
          </a:p>
        </p:txBody>
      </p:sp>
      <p:sp>
        <p:nvSpPr>
          <p:cNvPr id="4" name="Slide Number Placeholder 3"/>
          <p:cNvSpPr>
            <a:spLocks noGrp="1"/>
          </p:cNvSpPr>
          <p:nvPr>
            <p:ph type="sldNum" sz="quarter" idx="10"/>
          </p:nvPr>
        </p:nvSpPr>
        <p:spPr/>
        <p:txBody>
          <a:bodyPr/>
          <a:lstStyle/>
          <a:p>
            <a:fld id="{2457AE85-BC9C-5A4D-9203-441CF7178D90}" type="slidenum">
              <a:rPr lang="en-US" smtClean="0"/>
              <a:t>11</a:t>
            </a:fld>
            <a:endParaRPr lang="en-US"/>
          </a:p>
        </p:txBody>
      </p:sp>
    </p:spTree>
    <p:extLst>
      <p:ext uri="{BB962C8B-B14F-4D97-AF65-F5344CB8AC3E}">
        <p14:creationId xmlns:p14="http://schemas.microsoft.com/office/powerpoint/2010/main" val="42418209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457AE85-BC9C-5A4D-9203-441CF7178D90}" type="slidenum">
              <a:rPr lang="en-US" smtClean="0"/>
              <a:t>12</a:t>
            </a:fld>
            <a:endParaRPr lang="en-US"/>
          </a:p>
        </p:txBody>
      </p:sp>
    </p:spTree>
    <p:extLst>
      <p:ext uri="{BB962C8B-B14F-4D97-AF65-F5344CB8AC3E}">
        <p14:creationId xmlns:p14="http://schemas.microsoft.com/office/powerpoint/2010/main" val="35201579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5121ADB0-1B90-EC49-B5C1-7FE6EBF81EFE}" type="datetimeFigureOut">
              <a:rPr lang="en-US" smtClean="0"/>
              <a:t>6/14/19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6F54F2-01FE-0646-825B-D806FB7F2C47}" type="slidenum">
              <a:rPr lang="en-US" smtClean="0"/>
              <a:t>‹#›</a:t>
            </a:fld>
            <a:endParaRPr lang="en-US"/>
          </a:p>
        </p:txBody>
      </p:sp>
    </p:spTree>
    <p:extLst>
      <p:ext uri="{BB962C8B-B14F-4D97-AF65-F5344CB8AC3E}">
        <p14:creationId xmlns:p14="http://schemas.microsoft.com/office/powerpoint/2010/main" val="2954567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121ADB0-1B90-EC49-B5C1-7FE6EBF81EFE}" type="datetimeFigureOut">
              <a:rPr lang="en-US" smtClean="0"/>
              <a:t>6/14/19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6F54F2-01FE-0646-825B-D806FB7F2C47}" type="slidenum">
              <a:rPr lang="en-US" smtClean="0"/>
              <a:t>‹#›</a:t>
            </a:fld>
            <a:endParaRPr lang="en-US"/>
          </a:p>
        </p:txBody>
      </p:sp>
    </p:spTree>
    <p:extLst>
      <p:ext uri="{BB962C8B-B14F-4D97-AF65-F5344CB8AC3E}">
        <p14:creationId xmlns:p14="http://schemas.microsoft.com/office/powerpoint/2010/main" val="11316417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121ADB0-1B90-EC49-B5C1-7FE6EBF81EFE}" type="datetimeFigureOut">
              <a:rPr lang="en-US" smtClean="0"/>
              <a:t>6/14/19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6F54F2-01FE-0646-825B-D806FB7F2C47}" type="slidenum">
              <a:rPr lang="en-US" smtClean="0"/>
              <a:t>‹#›</a:t>
            </a:fld>
            <a:endParaRPr lang="en-US"/>
          </a:p>
        </p:txBody>
      </p:sp>
    </p:spTree>
    <p:extLst>
      <p:ext uri="{BB962C8B-B14F-4D97-AF65-F5344CB8AC3E}">
        <p14:creationId xmlns:p14="http://schemas.microsoft.com/office/powerpoint/2010/main" val="13877984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121ADB0-1B90-EC49-B5C1-7FE6EBF81EFE}" type="datetimeFigureOut">
              <a:rPr lang="en-US" smtClean="0"/>
              <a:t>6/14/19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6F54F2-01FE-0646-825B-D806FB7F2C47}" type="slidenum">
              <a:rPr lang="en-US" smtClean="0"/>
              <a:t>‹#›</a:t>
            </a:fld>
            <a:endParaRPr lang="en-US"/>
          </a:p>
        </p:txBody>
      </p:sp>
    </p:spTree>
    <p:extLst>
      <p:ext uri="{BB962C8B-B14F-4D97-AF65-F5344CB8AC3E}">
        <p14:creationId xmlns:p14="http://schemas.microsoft.com/office/powerpoint/2010/main" val="523435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121ADB0-1B90-EC49-B5C1-7FE6EBF81EFE}" type="datetimeFigureOut">
              <a:rPr lang="en-US" smtClean="0"/>
              <a:t>6/14/19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6F54F2-01FE-0646-825B-D806FB7F2C47}" type="slidenum">
              <a:rPr lang="en-US" smtClean="0"/>
              <a:t>‹#›</a:t>
            </a:fld>
            <a:endParaRPr lang="en-US"/>
          </a:p>
        </p:txBody>
      </p:sp>
    </p:spTree>
    <p:extLst>
      <p:ext uri="{BB962C8B-B14F-4D97-AF65-F5344CB8AC3E}">
        <p14:creationId xmlns:p14="http://schemas.microsoft.com/office/powerpoint/2010/main" val="14166954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121ADB0-1B90-EC49-B5C1-7FE6EBF81EFE}" type="datetimeFigureOut">
              <a:rPr lang="en-US" smtClean="0"/>
              <a:t>6/14/19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6F54F2-01FE-0646-825B-D806FB7F2C47}" type="slidenum">
              <a:rPr lang="en-US" smtClean="0"/>
              <a:t>‹#›</a:t>
            </a:fld>
            <a:endParaRPr lang="en-US"/>
          </a:p>
        </p:txBody>
      </p:sp>
    </p:spTree>
    <p:extLst>
      <p:ext uri="{BB962C8B-B14F-4D97-AF65-F5344CB8AC3E}">
        <p14:creationId xmlns:p14="http://schemas.microsoft.com/office/powerpoint/2010/main" val="12484439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121ADB0-1B90-EC49-B5C1-7FE6EBF81EFE}" type="datetimeFigureOut">
              <a:rPr lang="en-US" smtClean="0"/>
              <a:t>6/14/19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E6F54F2-01FE-0646-825B-D806FB7F2C47}" type="slidenum">
              <a:rPr lang="en-US" smtClean="0"/>
              <a:t>‹#›</a:t>
            </a:fld>
            <a:endParaRPr lang="en-US"/>
          </a:p>
        </p:txBody>
      </p:sp>
    </p:spTree>
    <p:extLst>
      <p:ext uri="{BB962C8B-B14F-4D97-AF65-F5344CB8AC3E}">
        <p14:creationId xmlns:p14="http://schemas.microsoft.com/office/powerpoint/2010/main" val="16819339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121ADB0-1B90-EC49-B5C1-7FE6EBF81EFE}" type="datetimeFigureOut">
              <a:rPr lang="en-US" smtClean="0"/>
              <a:t>6/14/19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E6F54F2-01FE-0646-825B-D806FB7F2C47}" type="slidenum">
              <a:rPr lang="en-US" smtClean="0"/>
              <a:t>‹#›</a:t>
            </a:fld>
            <a:endParaRPr lang="en-US"/>
          </a:p>
        </p:txBody>
      </p:sp>
    </p:spTree>
    <p:extLst>
      <p:ext uri="{BB962C8B-B14F-4D97-AF65-F5344CB8AC3E}">
        <p14:creationId xmlns:p14="http://schemas.microsoft.com/office/powerpoint/2010/main" val="9363832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21ADB0-1B90-EC49-B5C1-7FE6EBF81EFE}" type="datetimeFigureOut">
              <a:rPr lang="en-US" smtClean="0"/>
              <a:t>6/14/19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E6F54F2-01FE-0646-825B-D806FB7F2C47}" type="slidenum">
              <a:rPr lang="en-US" smtClean="0"/>
              <a:t>‹#›</a:t>
            </a:fld>
            <a:endParaRPr lang="en-US"/>
          </a:p>
        </p:txBody>
      </p:sp>
    </p:spTree>
    <p:extLst>
      <p:ext uri="{BB962C8B-B14F-4D97-AF65-F5344CB8AC3E}">
        <p14:creationId xmlns:p14="http://schemas.microsoft.com/office/powerpoint/2010/main" val="10335713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121ADB0-1B90-EC49-B5C1-7FE6EBF81EFE}" type="datetimeFigureOut">
              <a:rPr lang="en-US" smtClean="0"/>
              <a:t>6/14/19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6F54F2-01FE-0646-825B-D806FB7F2C47}" type="slidenum">
              <a:rPr lang="en-US" smtClean="0"/>
              <a:t>‹#›</a:t>
            </a:fld>
            <a:endParaRPr lang="en-US"/>
          </a:p>
        </p:txBody>
      </p:sp>
    </p:spTree>
    <p:extLst>
      <p:ext uri="{BB962C8B-B14F-4D97-AF65-F5344CB8AC3E}">
        <p14:creationId xmlns:p14="http://schemas.microsoft.com/office/powerpoint/2010/main" val="2380050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121ADB0-1B90-EC49-B5C1-7FE6EBF81EFE}" type="datetimeFigureOut">
              <a:rPr lang="en-US" smtClean="0"/>
              <a:t>6/14/19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6F54F2-01FE-0646-825B-D806FB7F2C47}" type="slidenum">
              <a:rPr lang="en-US" smtClean="0"/>
              <a:t>‹#›</a:t>
            </a:fld>
            <a:endParaRPr lang="en-US"/>
          </a:p>
        </p:txBody>
      </p:sp>
    </p:spTree>
    <p:extLst>
      <p:ext uri="{BB962C8B-B14F-4D97-AF65-F5344CB8AC3E}">
        <p14:creationId xmlns:p14="http://schemas.microsoft.com/office/powerpoint/2010/main" val="15367952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121ADB0-1B90-EC49-B5C1-7FE6EBF81EFE}" type="datetimeFigureOut">
              <a:rPr lang="en-US" smtClean="0"/>
              <a:t>6/14/19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6F54F2-01FE-0646-825B-D806FB7F2C47}" type="slidenum">
              <a:rPr lang="en-US" smtClean="0"/>
              <a:t>‹#›</a:t>
            </a:fld>
            <a:endParaRPr lang="en-US"/>
          </a:p>
        </p:txBody>
      </p:sp>
    </p:spTree>
    <p:extLst>
      <p:ext uri="{BB962C8B-B14F-4D97-AF65-F5344CB8AC3E}">
        <p14:creationId xmlns:p14="http://schemas.microsoft.com/office/powerpoint/2010/main" val="21237354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1.tif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2.tiff"/><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image" Target="../media/image24.jp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4.xml"/><Relationship Id="rId6" Type="http://schemas.openxmlformats.org/officeDocument/2006/relationships/image" Target="../media/image5.jpg"/><Relationship Id="rId5" Type="http://schemas.microsoft.com/office/2007/relationships/hdphoto" Target="../media/hdphoto1.wdp"/><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t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image" Target="../media/image12.jpg"/><Relationship Id="rId5" Type="http://schemas.openxmlformats.org/officeDocument/2006/relationships/image" Target="../media/image11.jpg"/><Relationship Id="rId4" Type="http://schemas.microsoft.com/office/2007/relationships/hdphoto" Target="../media/hdphoto2.wdp"/></Relationships>
</file>

<file path=ppt/slides/_rels/slide6.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g"/><Relationship Id="rId1" Type="http://schemas.openxmlformats.org/officeDocument/2006/relationships/slideLayout" Target="../slideLayouts/slideLayout7.xml"/><Relationship Id="rId4" Type="http://schemas.openxmlformats.org/officeDocument/2006/relationships/image" Target="../media/image15.jpg"/></Relationships>
</file>

<file path=ppt/slides/_rels/slide7.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jpg"/><Relationship Id="rId1" Type="http://schemas.openxmlformats.org/officeDocument/2006/relationships/slideLayout" Target="../slideLayouts/slideLayout2.xml"/><Relationship Id="rId4" Type="http://schemas.openxmlformats.org/officeDocument/2006/relationships/image" Target="../media/image18.jp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hyperlink" Target="https://www.alamy.com/search/imageresults.aspx?cid=SJWL6R98P7CYWW45RLQZPYU8XQ7FSKGQKZAWVETMSFYJSVQN9ZEZB59579ZXFJCF&amp;name=PA+Images&amp;st=12&amp;mode=0&amp;comp=1" TargetMode="External"/><Relationship Id="rId4" Type="http://schemas.openxmlformats.org/officeDocument/2006/relationships/image" Target="../media/image20.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32000"/>
            <a:lum/>
          </a:blip>
          <a:srcRect/>
          <a:stretch>
            <a:fillRect r="-5000" b="-2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171372" y="2856665"/>
            <a:ext cx="9144000" cy="980081"/>
          </a:xfrm>
        </p:spPr>
        <p:txBody>
          <a:bodyPr>
            <a:normAutofit fontScale="90000"/>
          </a:bodyPr>
          <a:lstStyle/>
          <a:p>
            <a:r>
              <a:rPr lang="en-US" b="1" dirty="0" err="1">
                <a:ln>
                  <a:solidFill>
                    <a:schemeClr val="tx1"/>
                  </a:solidFill>
                </a:ln>
                <a:solidFill>
                  <a:srgbClr val="FF0000"/>
                </a:solidFill>
                <a:latin typeface="+mn-lt"/>
              </a:rPr>
              <a:t>Recognising</a:t>
            </a:r>
            <a:r>
              <a:rPr lang="en-US" b="1" dirty="0">
                <a:ln>
                  <a:solidFill>
                    <a:schemeClr val="tx1"/>
                  </a:solidFill>
                </a:ln>
                <a:solidFill>
                  <a:srgbClr val="FF0000"/>
                </a:solidFill>
                <a:latin typeface="+mn-lt"/>
              </a:rPr>
              <a:t> ‘race’ in the NHS</a:t>
            </a:r>
          </a:p>
        </p:txBody>
      </p:sp>
      <p:sp>
        <p:nvSpPr>
          <p:cNvPr id="3" name="Subtitle 2"/>
          <p:cNvSpPr>
            <a:spLocks noGrp="1"/>
          </p:cNvSpPr>
          <p:nvPr>
            <p:ph type="subTitle" idx="1"/>
          </p:nvPr>
        </p:nvSpPr>
        <p:spPr>
          <a:xfrm>
            <a:off x="7743372" y="4746171"/>
            <a:ext cx="4426856" cy="2111829"/>
          </a:xfrm>
        </p:spPr>
        <p:txBody>
          <a:bodyPr>
            <a:normAutofit lnSpcReduction="10000"/>
          </a:bodyPr>
          <a:lstStyle/>
          <a:p>
            <a:r>
              <a:rPr lang="en-US" sz="2000" b="1" dirty="0"/>
              <a:t>Roberta Bivins</a:t>
            </a:r>
          </a:p>
          <a:p>
            <a:r>
              <a:rPr lang="en-US" sz="2000" b="1" dirty="0"/>
              <a:t>University of Warwick</a:t>
            </a:r>
          </a:p>
          <a:p>
            <a:r>
              <a:rPr lang="en-US" sz="2000" b="1" dirty="0" err="1"/>
              <a:t>peopleshistoryNHS.org</a:t>
            </a:r>
            <a:endParaRPr lang="en-US" sz="2000" b="1" dirty="0"/>
          </a:p>
          <a:p>
            <a:r>
              <a:rPr lang="en-US" sz="2000" b="1" dirty="0"/>
              <a:t>@</a:t>
            </a:r>
            <a:r>
              <a:rPr lang="en-US" sz="2000" b="1" dirty="0" err="1"/>
              <a:t>robertabivins</a:t>
            </a:r>
            <a:endParaRPr lang="en-US" sz="2000" b="1" dirty="0"/>
          </a:p>
          <a:p>
            <a:r>
              <a:rPr lang="en-GB" sz="3200" b="1" dirty="0"/>
              <a:t> #HeretoStay70</a:t>
            </a:r>
            <a:endParaRPr lang="en-US" sz="3200" b="1" dirty="0"/>
          </a:p>
        </p:txBody>
      </p:sp>
      <p:sp>
        <p:nvSpPr>
          <p:cNvPr id="4" name="TextBox 3">
            <a:extLst>
              <a:ext uri="{FF2B5EF4-FFF2-40B4-BE49-F238E27FC236}">
                <a16:creationId xmlns:a16="http://schemas.microsoft.com/office/drawing/2014/main" id="{C0146718-A6F4-6F42-BE23-E08F33183DFC}"/>
              </a:ext>
            </a:extLst>
          </p:cNvPr>
          <p:cNvSpPr txBox="1"/>
          <p:nvPr/>
        </p:nvSpPr>
        <p:spPr>
          <a:xfrm>
            <a:off x="0" y="6519446"/>
            <a:ext cx="3543086" cy="338554"/>
          </a:xfrm>
          <a:prstGeom prst="rect">
            <a:avLst/>
          </a:prstGeom>
          <a:noFill/>
        </p:spPr>
        <p:txBody>
          <a:bodyPr wrap="none" rtlCol="0">
            <a:spAutoFit/>
          </a:bodyPr>
          <a:lstStyle/>
          <a:p>
            <a:r>
              <a:rPr lang="en-GB" sz="1600" dirty="0"/>
              <a:t>©</a:t>
            </a:r>
            <a:r>
              <a:rPr lang="en-GB" sz="1600" i="1" dirty="0"/>
              <a:t>Illustrated London News</a:t>
            </a:r>
            <a:r>
              <a:rPr lang="en-GB" sz="1600" dirty="0"/>
              <a:t>, 18 May 1968</a:t>
            </a:r>
          </a:p>
        </p:txBody>
      </p:sp>
    </p:spTree>
    <p:extLst>
      <p:ext uri="{BB962C8B-B14F-4D97-AF65-F5344CB8AC3E}">
        <p14:creationId xmlns:p14="http://schemas.microsoft.com/office/powerpoint/2010/main" val="7591028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526A39B-91E7-AC4F-A0B0-E4AE116B5E69}"/>
              </a:ext>
            </a:extLst>
          </p:cNvPr>
          <p:cNvPicPr>
            <a:picLocks noChangeAspect="1"/>
          </p:cNvPicPr>
          <p:nvPr/>
        </p:nvPicPr>
        <p:blipFill rotWithShape="1">
          <a:blip r:embed="rId2"/>
          <a:srcRect r="666" b="1018"/>
          <a:stretch/>
        </p:blipFill>
        <p:spPr>
          <a:xfrm>
            <a:off x="1681939" y="250389"/>
            <a:ext cx="8666748" cy="6353612"/>
          </a:xfrm>
          <a:prstGeom prst="rect">
            <a:avLst/>
          </a:prstGeom>
        </p:spPr>
      </p:pic>
      <p:sp>
        <p:nvSpPr>
          <p:cNvPr id="2" name="TextBox 1"/>
          <p:cNvSpPr txBox="1"/>
          <p:nvPr/>
        </p:nvSpPr>
        <p:spPr>
          <a:xfrm>
            <a:off x="10624457" y="2554514"/>
            <a:ext cx="1462773" cy="1477328"/>
          </a:xfrm>
          <a:prstGeom prst="rect">
            <a:avLst/>
          </a:prstGeom>
          <a:noFill/>
        </p:spPr>
        <p:txBody>
          <a:bodyPr wrap="none" rtlCol="0">
            <a:spAutoFit/>
          </a:bodyPr>
          <a:lstStyle/>
          <a:p>
            <a:r>
              <a:rPr lang="en-GB" dirty="0"/>
              <a:t>Editorial </a:t>
            </a:r>
          </a:p>
          <a:p>
            <a:r>
              <a:rPr lang="en-GB" dirty="0"/>
              <a:t>Response to</a:t>
            </a:r>
          </a:p>
          <a:p>
            <a:r>
              <a:rPr lang="en-GB" dirty="0"/>
              <a:t>Mid-Staffs</a:t>
            </a:r>
          </a:p>
          <a:p>
            <a:r>
              <a:rPr lang="en-GB" dirty="0"/>
              <a:t>Hospital </a:t>
            </a:r>
          </a:p>
          <a:p>
            <a:r>
              <a:rPr lang="en-GB" dirty="0"/>
              <a:t>Enquiry, 2013</a:t>
            </a:r>
          </a:p>
        </p:txBody>
      </p:sp>
    </p:spTree>
    <p:extLst>
      <p:ext uri="{BB962C8B-B14F-4D97-AF65-F5344CB8AC3E}">
        <p14:creationId xmlns:p14="http://schemas.microsoft.com/office/powerpoint/2010/main" val="656645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490" y="84047"/>
            <a:ext cx="11849510" cy="1227245"/>
          </a:xfrm>
        </p:spPr>
        <p:txBody>
          <a:bodyPr>
            <a:normAutofit/>
          </a:bodyPr>
          <a:lstStyle/>
          <a:p>
            <a:pPr algn="ctr"/>
            <a:r>
              <a:rPr lang="en-US" sz="3200" b="1" dirty="0"/>
              <a:t>Burdening the NHS: </a:t>
            </a:r>
            <a:r>
              <a:rPr lang="en-US" sz="3200" b="1" dirty="0">
                <a:solidFill>
                  <a:srgbClr val="FF0000"/>
                </a:solidFill>
              </a:rPr>
              <a:t>‘a new sort of immigrant—one who arrives on the obstetric delivery table’ </a:t>
            </a:r>
            <a:br>
              <a:rPr lang="en-US" sz="3200" b="1" dirty="0">
                <a:solidFill>
                  <a:srgbClr val="FF0000"/>
                </a:solidFill>
              </a:rPr>
            </a:br>
            <a:r>
              <a:rPr lang="en-US" sz="1800" dirty="0"/>
              <a:t>(</a:t>
            </a:r>
            <a:r>
              <a:rPr lang="en-US" sz="1800" dirty="0" err="1"/>
              <a:t>Dr</a:t>
            </a:r>
            <a:r>
              <a:rPr lang="en-US" sz="1800" dirty="0"/>
              <a:t> David Kerr, </a:t>
            </a:r>
            <a:r>
              <a:rPr lang="en-US" sz="1800" dirty="0" err="1"/>
              <a:t>Wandsworth</a:t>
            </a:r>
            <a:r>
              <a:rPr lang="en-US" sz="1800" dirty="0"/>
              <a:t>, HC Deb 17 November 1964)</a:t>
            </a:r>
            <a:endParaRPr lang="en-US" sz="3200" dirty="0"/>
          </a:p>
        </p:txBody>
      </p:sp>
      <p:pic>
        <p:nvPicPr>
          <p:cNvPr id="3" name="Content Placeholder 2" descr="DailyMailMigrantMaternity7Oct63.tiff"/>
          <p:cNvPicPr>
            <a:picLocks noGrp="1" noChangeAspect="1"/>
          </p:cNvPicPr>
          <p:nvPr>
            <p:ph sz="half" idx="2"/>
          </p:nvPr>
        </p:nvPicPr>
        <p:blipFill rotWithShape="1">
          <a:blip r:embed="rId3">
            <a:extLst>
              <a:ext uri="{28A0092B-C50C-407E-A947-70E740481C1C}">
                <a14:useLocalDpi xmlns:a14="http://schemas.microsoft.com/office/drawing/2010/main" val="0"/>
              </a:ext>
            </a:extLst>
          </a:blip>
          <a:srcRect l="3540" t="-2567" b="-173"/>
          <a:stretch/>
        </p:blipFill>
        <p:spPr>
          <a:xfrm>
            <a:off x="212331" y="1311293"/>
            <a:ext cx="7463024" cy="4262233"/>
          </a:xfrm>
        </p:spPr>
      </p:pic>
      <p:sp>
        <p:nvSpPr>
          <p:cNvPr id="7" name="Content Placeholder 6"/>
          <p:cNvSpPr>
            <a:spLocks noGrp="1"/>
          </p:cNvSpPr>
          <p:nvPr>
            <p:ph sz="half" idx="1"/>
          </p:nvPr>
        </p:nvSpPr>
        <p:spPr>
          <a:xfrm>
            <a:off x="343018" y="5736852"/>
            <a:ext cx="11720638" cy="992374"/>
          </a:xfrm>
        </p:spPr>
        <p:txBody>
          <a:bodyPr>
            <a:normAutofit/>
          </a:bodyPr>
          <a:lstStyle/>
          <a:p>
            <a:pPr marL="0" indent="0">
              <a:buNone/>
            </a:pPr>
            <a:r>
              <a:rPr lang="en-US" sz="2000" dirty="0"/>
              <a:t>doctors…’ It often causes resentment. The doctor admitted: </a:t>
            </a:r>
            <a:r>
              <a:rPr lang="en-US" sz="2000" dirty="0">
                <a:solidFill>
                  <a:srgbClr val="FF0000"/>
                </a:solidFill>
              </a:rPr>
              <a:t>‘some people feel very strongly about the fact that women born and brought up in this country are being kept out of hospital to have their difficult first babies while immigrants take up the available space.’  </a:t>
            </a:r>
            <a:r>
              <a:rPr lang="en-US" sz="1800" i="1" dirty="0"/>
              <a:t>Daily Mail</a:t>
            </a:r>
            <a:r>
              <a:rPr lang="en-US" sz="1800" dirty="0"/>
              <a:t>, 1963</a:t>
            </a:r>
          </a:p>
          <a:p>
            <a:endParaRPr lang="en-US" sz="1800" dirty="0"/>
          </a:p>
        </p:txBody>
      </p:sp>
      <p:sp>
        <p:nvSpPr>
          <p:cNvPr id="8" name="TextBox 7"/>
          <p:cNvSpPr txBox="1"/>
          <p:nvPr/>
        </p:nvSpPr>
        <p:spPr>
          <a:xfrm>
            <a:off x="7799196" y="1335647"/>
            <a:ext cx="4037204" cy="4401205"/>
          </a:xfrm>
          <a:prstGeom prst="rect">
            <a:avLst/>
          </a:prstGeom>
          <a:noFill/>
        </p:spPr>
        <p:txBody>
          <a:bodyPr wrap="square" rtlCol="0">
            <a:spAutoFit/>
          </a:bodyPr>
          <a:lstStyle/>
          <a:p>
            <a:r>
              <a:rPr lang="en-US" sz="2000" dirty="0"/>
              <a:t>…[A]</a:t>
            </a:r>
            <a:r>
              <a:rPr lang="en-US" sz="2000" dirty="0" err="1"/>
              <a:t>reas</a:t>
            </a:r>
            <a:r>
              <a:rPr lang="en-US" sz="2000" dirty="0"/>
              <a:t> which have attracted immigrants in recent years …often have as many as 50 p.c. of their maternity beds occupied by women from the West Indies, Nigeria and Ghana. </a:t>
            </a:r>
            <a:r>
              <a:rPr lang="en-US" sz="2000" dirty="0">
                <a:solidFill>
                  <a:srgbClr val="FF0000"/>
                </a:solidFill>
              </a:rPr>
              <a:t>The percentage bears no relation to the proportion of white and immigrant mothers-to-be in the community</a:t>
            </a:r>
            <a:r>
              <a:rPr lang="en-US" sz="2000" dirty="0"/>
              <a:t>. A doctor explained, ‘The </a:t>
            </a:r>
            <a:r>
              <a:rPr lang="en-US" sz="2000" dirty="0" err="1"/>
              <a:t>coloured</a:t>
            </a:r>
            <a:r>
              <a:rPr lang="en-US" sz="2000" dirty="0"/>
              <a:t> women are here mainly for social reasons. They come from homes which have no bathrooms or lavatories. They are therefore referred to hospital by their family </a:t>
            </a:r>
          </a:p>
        </p:txBody>
      </p:sp>
    </p:spTree>
    <p:extLst>
      <p:ext uri="{BB962C8B-B14F-4D97-AF65-F5344CB8AC3E}">
        <p14:creationId xmlns:p14="http://schemas.microsoft.com/office/powerpoint/2010/main" val="11878118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13289.jpg"/>
          <p:cNvPicPr>
            <a:picLocks noGrp="1" noChangeAspect="1"/>
          </p:cNvPicPr>
          <p:nvPr>
            <p:ph sz="half" idx="1"/>
          </p:nvPr>
        </p:nvPicPr>
        <p:blipFill rotWithShape="1">
          <a:blip r:embed="rId3">
            <a:extLst>
              <a:ext uri="{28A0092B-C50C-407E-A947-70E740481C1C}">
                <a14:useLocalDpi xmlns:a14="http://schemas.microsoft.com/office/drawing/2010/main" val="0"/>
              </a:ext>
            </a:extLst>
          </a:blip>
          <a:srcRect t="-973" r="2796" b="-3860"/>
          <a:stretch/>
        </p:blipFill>
        <p:spPr>
          <a:xfrm>
            <a:off x="2094088" y="311708"/>
            <a:ext cx="9755011" cy="6185422"/>
          </a:xfrm>
        </p:spPr>
      </p:pic>
      <p:sp>
        <p:nvSpPr>
          <p:cNvPr id="2" name="Title 1"/>
          <p:cNvSpPr>
            <a:spLocks noGrp="1"/>
          </p:cNvSpPr>
          <p:nvPr>
            <p:ph type="title"/>
          </p:nvPr>
        </p:nvSpPr>
        <p:spPr>
          <a:xfrm>
            <a:off x="318453" y="1962708"/>
            <a:ext cx="2920048" cy="1847292"/>
          </a:xfrm>
          <a:solidFill>
            <a:schemeClr val="accent2"/>
          </a:solidFill>
        </p:spPr>
        <p:txBody>
          <a:bodyPr>
            <a:normAutofit/>
          </a:bodyPr>
          <a:lstStyle/>
          <a:p>
            <a:r>
              <a:rPr lang="en-US" sz="3600" dirty="0"/>
              <a:t>Born (an ‘immigrant’) in the NHS</a:t>
            </a:r>
          </a:p>
        </p:txBody>
      </p:sp>
      <p:sp>
        <p:nvSpPr>
          <p:cNvPr id="6" name="TextBox 5"/>
          <p:cNvSpPr txBox="1"/>
          <p:nvPr/>
        </p:nvSpPr>
        <p:spPr>
          <a:xfrm>
            <a:off x="2921385" y="6477986"/>
            <a:ext cx="7064022" cy="261610"/>
          </a:xfrm>
          <a:prstGeom prst="rect">
            <a:avLst/>
          </a:prstGeom>
          <a:noFill/>
        </p:spPr>
        <p:txBody>
          <a:bodyPr wrap="square" rtlCol="0">
            <a:spAutoFit/>
          </a:bodyPr>
          <a:lstStyle/>
          <a:p>
            <a:r>
              <a:rPr lang="en-US" sz="1100" dirty="0"/>
              <a:t>© Telegraph Media Group, British Cartoon Archive, University of Kent,  Nicholas Garland, </a:t>
            </a:r>
            <a:r>
              <a:rPr lang="en-US" sz="1100" i="1" dirty="0"/>
              <a:t>Daily Telegraph</a:t>
            </a:r>
            <a:r>
              <a:rPr lang="en-US" sz="1100" dirty="0"/>
              <a:t>, 25 April 1968</a:t>
            </a:r>
          </a:p>
        </p:txBody>
      </p:sp>
    </p:spTree>
    <p:extLst>
      <p:ext uri="{BB962C8B-B14F-4D97-AF65-F5344CB8AC3E}">
        <p14:creationId xmlns:p14="http://schemas.microsoft.com/office/powerpoint/2010/main" val="24972686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0E8539-60BA-B443-A2A0-0A49CFC5D5C9}"/>
              </a:ext>
            </a:extLst>
          </p:cNvPr>
          <p:cNvSpPr>
            <a:spLocks noGrp="1"/>
          </p:cNvSpPr>
          <p:nvPr>
            <p:ph type="title"/>
          </p:nvPr>
        </p:nvSpPr>
        <p:spPr/>
        <p:txBody>
          <a:bodyPr/>
          <a:lstStyle/>
          <a:p>
            <a:r>
              <a:rPr lang="en-GB" dirty="0"/>
              <a:t> </a:t>
            </a:r>
          </a:p>
        </p:txBody>
      </p:sp>
      <p:pic>
        <p:nvPicPr>
          <p:cNvPr id="5" name="Picture Placeholder 4" descr="17462.jpg">
            <a:extLst>
              <a:ext uri="{FF2B5EF4-FFF2-40B4-BE49-F238E27FC236}">
                <a16:creationId xmlns:a16="http://schemas.microsoft.com/office/drawing/2014/main" id="{65E91E2F-01F3-1C4C-AF34-9C9A87AA7F29}"/>
              </a:ext>
            </a:extLst>
          </p:cNvPr>
          <p:cNvPicPr>
            <a:picLocks noGrp="1" noChangeAspect="1"/>
          </p:cNvPicPr>
          <p:nvPr>
            <p:ph sz="half" idx="1"/>
          </p:nvPr>
        </p:nvPicPr>
        <p:blipFill rotWithShape="1">
          <a:blip r:embed="rId2">
            <a:extLst>
              <a:ext uri="{28A0092B-C50C-407E-A947-70E740481C1C}">
                <a14:useLocalDpi xmlns:a14="http://schemas.microsoft.com/office/drawing/2010/main" val="0"/>
              </a:ext>
            </a:extLst>
          </a:blip>
          <a:srcRect l="-1045" r="-289"/>
          <a:stretch/>
        </p:blipFill>
        <p:spPr>
          <a:xfrm>
            <a:off x="196315" y="201524"/>
            <a:ext cx="5355107" cy="4423530"/>
          </a:xfrm>
        </p:spPr>
      </p:pic>
      <p:pic>
        <p:nvPicPr>
          <p:cNvPr id="6" name="Content Placeholder 5" descr="17456.jpg">
            <a:extLst>
              <a:ext uri="{FF2B5EF4-FFF2-40B4-BE49-F238E27FC236}">
                <a16:creationId xmlns:a16="http://schemas.microsoft.com/office/drawing/2014/main" id="{FFF6F22B-7D39-0545-8191-9D62DF8F92D0}"/>
              </a:ext>
            </a:extLst>
          </p:cNvPr>
          <p:cNvPicPr>
            <a:picLocks noGrp="1" noChangeAspect="1"/>
          </p:cNvPicPr>
          <p:nvPr>
            <p:ph sz="half" idx="2"/>
          </p:nvPr>
        </p:nvPicPr>
        <p:blipFill rotWithShape="1">
          <a:blip r:embed="rId3">
            <a:extLst>
              <a:ext uri="{28A0092B-C50C-407E-A947-70E740481C1C}">
                <a14:useLocalDpi xmlns:a14="http://schemas.microsoft.com/office/drawing/2010/main" val="0"/>
              </a:ext>
            </a:extLst>
          </a:blip>
          <a:srcRect t="1253" b="1253"/>
          <a:stretch/>
        </p:blipFill>
        <p:spPr>
          <a:xfrm>
            <a:off x="5891873" y="115098"/>
            <a:ext cx="5898046" cy="4423530"/>
          </a:xfrm>
        </p:spPr>
      </p:pic>
      <p:sp>
        <p:nvSpPr>
          <p:cNvPr id="8" name="Rectangle 7">
            <a:extLst>
              <a:ext uri="{FF2B5EF4-FFF2-40B4-BE49-F238E27FC236}">
                <a16:creationId xmlns:a16="http://schemas.microsoft.com/office/drawing/2014/main" id="{A23D9D9C-48C3-644F-A20F-915F56BDDEF0}"/>
              </a:ext>
            </a:extLst>
          </p:cNvPr>
          <p:cNvSpPr/>
          <p:nvPr/>
        </p:nvSpPr>
        <p:spPr>
          <a:xfrm>
            <a:off x="5891873" y="4760031"/>
            <a:ext cx="6096000" cy="1477328"/>
          </a:xfrm>
          <a:prstGeom prst="rect">
            <a:avLst/>
          </a:prstGeom>
        </p:spPr>
        <p:txBody>
          <a:bodyPr>
            <a:spAutoFit/>
          </a:bodyPr>
          <a:lstStyle/>
          <a:p>
            <a:r>
              <a:rPr lang="en-US" dirty="0"/>
              <a:t>News: 10 March: Enoch Powell released a statement pointing out that a report by the Registrar General on immigrant births justified the prediction he had made in the House of Commons on November 11 that the true figure of immigrant births was much higher than the Government had been estimating.</a:t>
            </a:r>
            <a:endParaRPr lang="en-GB" dirty="0"/>
          </a:p>
        </p:txBody>
      </p:sp>
      <p:sp>
        <p:nvSpPr>
          <p:cNvPr id="9" name="Rectangle 8">
            <a:extLst>
              <a:ext uri="{FF2B5EF4-FFF2-40B4-BE49-F238E27FC236}">
                <a16:creationId xmlns:a16="http://schemas.microsoft.com/office/drawing/2014/main" id="{3E1BBC84-E56F-A047-9402-2FD2A9BDFB4D}"/>
              </a:ext>
            </a:extLst>
          </p:cNvPr>
          <p:cNvSpPr/>
          <p:nvPr/>
        </p:nvSpPr>
        <p:spPr>
          <a:xfrm>
            <a:off x="5891873" y="6206076"/>
            <a:ext cx="6096000" cy="523220"/>
          </a:xfrm>
          <a:prstGeom prst="rect">
            <a:avLst/>
          </a:prstGeom>
        </p:spPr>
        <p:txBody>
          <a:bodyPr>
            <a:spAutoFit/>
          </a:bodyPr>
          <a:lstStyle/>
          <a:p>
            <a:r>
              <a:rPr lang="en-US" sz="1400" dirty="0"/>
              <a:t>© </a:t>
            </a:r>
            <a:r>
              <a:rPr lang="en-US" sz="1400" dirty="0" err="1"/>
              <a:t>Mirrorpix</a:t>
            </a:r>
            <a:r>
              <a:rPr lang="en-US" sz="1400" dirty="0"/>
              <a:t>, British Cartoon Archive, University of Kent, Stanley Franklin </a:t>
            </a:r>
            <a:r>
              <a:rPr lang="en-US" sz="1400" i="1" dirty="0"/>
              <a:t>Daily Mirror</a:t>
            </a:r>
            <a:r>
              <a:rPr lang="en-US" sz="1400" dirty="0"/>
              <a:t>, 12 March 1970.</a:t>
            </a:r>
          </a:p>
        </p:txBody>
      </p:sp>
      <p:sp>
        <p:nvSpPr>
          <p:cNvPr id="10" name="Rectangle 9">
            <a:extLst>
              <a:ext uri="{FF2B5EF4-FFF2-40B4-BE49-F238E27FC236}">
                <a16:creationId xmlns:a16="http://schemas.microsoft.com/office/drawing/2014/main" id="{3DCE465F-328F-0746-AD2C-51F3135D0EA2}"/>
              </a:ext>
            </a:extLst>
          </p:cNvPr>
          <p:cNvSpPr/>
          <p:nvPr/>
        </p:nvSpPr>
        <p:spPr>
          <a:xfrm>
            <a:off x="384337" y="5363718"/>
            <a:ext cx="5408532" cy="738664"/>
          </a:xfrm>
          <a:prstGeom prst="rect">
            <a:avLst/>
          </a:prstGeom>
        </p:spPr>
        <p:txBody>
          <a:bodyPr wrap="square">
            <a:spAutoFit/>
          </a:bodyPr>
          <a:lstStyle/>
          <a:p>
            <a:r>
              <a:rPr lang="en-US" sz="1400" dirty="0"/>
              <a:t>© Associated Newspapers Ltd. / Solo Syndication, British Cartoon Archive, University of Kent, </a:t>
            </a:r>
            <a:r>
              <a:rPr lang="en-US" sz="1400" dirty="0" err="1"/>
              <a:t>Jak</a:t>
            </a:r>
            <a:r>
              <a:rPr lang="en-US" sz="1400" dirty="0"/>
              <a:t> [Raymond Jackson], </a:t>
            </a:r>
            <a:r>
              <a:rPr lang="en-US" sz="1400" i="1" dirty="0"/>
              <a:t>Evening Standard</a:t>
            </a:r>
            <a:r>
              <a:rPr lang="en-US" sz="1400" dirty="0"/>
              <a:t>, 12 March 1970.</a:t>
            </a:r>
          </a:p>
        </p:txBody>
      </p:sp>
    </p:spTree>
    <p:extLst>
      <p:ext uri="{BB962C8B-B14F-4D97-AF65-F5344CB8AC3E}">
        <p14:creationId xmlns:p14="http://schemas.microsoft.com/office/powerpoint/2010/main" val="42003275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722065" y="244607"/>
            <a:ext cx="8229600" cy="595440"/>
          </a:xfrm>
        </p:spPr>
        <p:txBody>
          <a:bodyPr>
            <a:normAutofit fontScale="90000"/>
          </a:bodyPr>
          <a:lstStyle/>
          <a:p>
            <a:r>
              <a:rPr lang="en-US" b="1" dirty="0">
                <a:solidFill>
                  <a:srgbClr val="FF0000"/>
                </a:solidFill>
                <a:latin typeface="+mn-lt"/>
              </a:rPr>
              <a:t>Traditional Visions of ‘Our NHS’</a:t>
            </a:r>
          </a:p>
        </p:txBody>
      </p:sp>
      <p:pic>
        <p:nvPicPr>
          <p:cNvPr id="9" name="Content Placeholder 8" descr="Nurse-Alice-Stafford-feeding.jpg"/>
          <p:cNvPicPr>
            <a:picLocks noGrp="1" noChangeAspect="1"/>
          </p:cNvPicPr>
          <p:nvPr>
            <p:ph sz="half" idx="1"/>
          </p:nvPr>
        </p:nvPicPr>
        <p:blipFill rotWithShape="1">
          <a:blip r:embed="rId2">
            <a:extLst>
              <a:ext uri="{28A0092B-C50C-407E-A947-70E740481C1C}">
                <a14:useLocalDpi xmlns:a14="http://schemas.microsoft.com/office/drawing/2010/main" val="0"/>
              </a:ext>
            </a:extLst>
          </a:blip>
          <a:srcRect t="4374" b="647"/>
          <a:stretch/>
        </p:blipFill>
        <p:spPr>
          <a:xfrm>
            <a:off x="637487" y="3819462"/>
            <a:ext cx="4695400" cy="2675791"/>
          </a:xfrm>
        </p:spPr>
      </p:pic>
      <p:pic>
        <p:nvPicPr>
          <p:cNvPr id="10" name="Content Placeholder 9" descr="1948-clinic-014.jpg"/>
          <p:cNvPicPr>
            <a:picLocks noGrp="1" noChangeAspect="1"/>
          </p:cNvPicPr>
          <p:nvPr>
            <p:ph sz="half" idx="2"/>
          </p:nvPr>
        </p:nvPicPr>
        <p:blipFill rotWithShape="1">
          <a:blip r:embed="rId3">
            <a:extLst>
              <a:ext uri="{28A0092B-C50C-407E-A947-70E740481C1C}">
                <a14:useLocalDpi xmlns:a14="http://schemas.microsoft.com/office/drawing/2010/main" val="0"/>
              </a:ext>
            </a:extLst>
          </a:blip>
          <a:srcRect t="-259" b="-801"/>
          <a:stretch/>
        </p:blipFill>
        <p:spPr>
          <a:xfrm>
            <a:off x="6271270" y="902166"/>
            <a:ext cx="4654344" cy="2822210"/>
          </a:xfrm>
        </p:spPr>
      </p:pic>
      <p:sp>
        <p:nvSpPr>
          <p:cNvPr id="8" name="Rectangle 7"/>
          <p:cNvSpPr/>
          <p:nvPr/>
        </p:nvSpPr>
        <p:spPr>
          <a:xfrm rot="16200000">
            <a:off x="-874316" y="5062533"/>
            <a:ext cx="2561941" cy="461665"/>
          </a:xfrm>
          <a:prstGeom prst="rect">
            <a:avLst/>
          </a:prstGeom>
        </p:spPr>
        <p:txBody>
          <a:bodyPr wrap="square">
            <a:spAutoFit/>
          </a:bodyPr>
          <a:lstStyle/>
          <a:p>
            <a:r>
              <a:rPr lang="en-GB" sz="1200" dirty="0">
                <a:solidFill>
                  <a:srgbClr val="FF0000"/>
                </a:solidFill>
              </a:rPr>
              <a:t>©W. Eugene Smith/Time &amp; Life Pictures/Getty Images </a:t>
            </a:r>
            <a:endParaRPr lang="en-US" sz="1200" dirty="0">
              <a:solidFill>
                <a:srgbClr val="FF0000"/>
              </a:solidFill>
            </a:endParaRPr>
          </a:p>
        </p:txBody>
      </p:sp>
      <p:pic>
        <p:nvPicPr>
          <p:cNvPr id="11" name="Picture 10"/>
          <p:cNvPicPr>
            <a:picLocks noChangeAspect="1"/>
          </p:cNvPicPr>
          <p:nvPr/>
        </p:nvPicPr>
        <p:blipFill>
          <a:blip r:embed="rId4">
            <a:extLst>
              <a:ext uri="{BEBA8EAE-BF5A-486C-A8C5-ECC9F3942E4B}">
                <a14:imgProps xmlns:a14="http://schemas.microsoft.com/office/drawing/2010/main">
                  <a14:imgLayer r:embed="rId5">
                    <a14:imgEffect>
                      <a14:saturation sat="0"/>
                    </a14:imgEffect>
                  </a14:imgLayer>
                </a14:imgProps>
              </a:ext>
              <a:ext uri="{28A0092B-C50C-407E-A947-70E740481C1C}">
                <a14:useLocalDpi xmlns:a14="http://schemas.microsoft.com/office/drawing/2010/main" val="0"/>
              </a:ext>
            </a:extLst>
          </a:blip>
          <a:stretch>
            <a:fillRect/>
          </a:stretch>
        </p:blipFill>
        <p:spPr>
          <a:xfrm>
            <a:off x="637487" y="878566"/>
            <a:ext cx="4695401" cy="2869411"/>
          </a:xfrm>
          <a:prstGeom prst="rect">
            <a:avLst/>
          </a:prstGeom>
        </p:spPr>
      </p:pic>
      <p:pic>
        <p:nvPicPr>
          <p:cNvPr id="12" name="Picture 11" descr="NHSimmunizationvan1950s.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283394" y="3763496"/>
            <a:ext cx="4684734" cy="2810840"/>
          </a:xfrm>
          <a:prstGeom prst="rect">
            <a:avLst/>
          </a:prstGeom>
        </p:spPr>
      </p:pic>
      <p:sp>
        <p:nvSpPr>
          <p:cNvPr id="14" name="Rectangle 13"/>
          <p:cNvSpPr/>
          <p:nvPr/>
        </p:nvSpPr>
        <p:spPr>
          <a:xfrm rot="5400000">
            <a:off x="9947326" y="1873550"/>
            <a:ext cx="2297745" cy="307777"/>
          </a:xfrm>
          <a:prstGeom prst="rect">
            <a:avLst/>
          </a:prstGeom>
        </p:spPr>
        <p:txBody>
          <a:bodyPr wrap="none">
            <a:spAutoFit/>
          </a:bodyPr>
          <a:lstStyle/>
          <a:p>
            <a:r>
              <a:rPr lang="en-GB" sz="1400" dirty="0">
                <a:solidFill>
                  <a:srgbClr val="FF0000"/>
                </a:solidFill>
              </a:rPr>
              <a:t>©</a:t>
            </a:r>
            <a:r>
              <a:rPr lang="en-GB" sz="1400" dirty="0" err="1">
                <a:solidFill>
                  <a:srgbClr val="FF0000"/>
                </a:solidFill>
              </a:rPr>
              <a:t>Popperfoto</a:t>
            </a:r>
            <a:r>
              <a:rPr lang="en-GB" sz="1400" dirty="0">
                <a:solidFill>
                  <a:srgbClr val="FF0000"/>
                </a:solidFill>
              </a:rPr>
              <a:t>/Getty Images </a:t>
            </a:r>
            <a:endParaRPr lang="en-US" sz="1400" dirty="0">
              <a:solidFill>
                <a:srgbClr val="FF0000"/>
              </a:solidFill>
            </a:endParaRPr>
          </a:p>
        </p:txBody>
      </p:sp>
      <p:sp>
        <p:nvSpPr>
          <p:cNvPr id="2" name="Rectangle 1">
            <a:extLst>
              <a:ext uri="{FF2B5EF4-FFF2-40B4-BE49-F238E27FC236}">
                <a16:creationId xmlns:a16="http://schemas.microsoft.com/office/drawing/2014/main" id="{05EA17F8-6777-0347-8600-0F0FA652A624}"/>
              </a:ext>
            </a:extLst>
          </p:cNvPr>
          <p:cNvSpPr/>
          <p:nvPr/>
        </p:nvSpPr>
        <p:spPr>
          <a:xfrm rot="5400000">
            <a:off x="9984194" y="5401887"/>
            <a:ext cx="2224006" cy="307777"/>
          </a:xfrm>
          <a:prstGeom prst="rect">
            <a:avLst/>
          </a:prstGeom>
        </p:spPr>
        <p:txBody>
          <a:bodyPr wrap="square">
            <a:spAutoFit/>
          </a:bodyPr>
          <a:lstStyle/>
          <a:p>
            <a:r>
              <a:rPr lang="en-GB" sz="1400" dirty="0">
                <a:solidFill>
                  <a:srgbClr val="FF0000"/>
                </a:solidFill>
                <a:latin typeface="open sans"/>
              </a:rPr>
              <a:t>©</a:t>
            </a:r>
            <a:r>
              <a:rPr lang="en-GB" sz="1400" dirty="0" err="1">
                <a:solidFill>
                  <a:srgbClr val="FF0000"/>
                </a:solidFill>
                <a:latin typeface="open sans"/>
              </a:rPr>
              <a:t>Popperfoto</a:t>
            </a:r>
            <a:r>
              <a:rPr lang="en-GB" sz="1400" dirty="0">
                <a:solidFill>
                  <a:srgbClr val="FF0000"/>
                </a:solidFill>
                <a:latin typeface="open sans"/>
              </a:rPr>
              <a:t>/Getty Images</a:t>
            </a:r>
            <a:endParaRPr lang="en-GB" sz="1400" dirty="0">
              <a:solidFill>
                <a:srgbClr val="FF0000"/>
              </a:solidFill>
            </a:endParaRPr>
          </a:p>
        </p:txBody>
      </p:sp>
      <p:sp>
        <p:nvSpPr>
          <p:cNvPr id="3" name="TextBox 2">
            <a:extLst>
              <a:ext uri="{FF2B5EF4-FFF2-40B4-BE49-F238E27FC236}">
                <a16:creationId xmlns:a16="http://schemas.microsoft.com/office/drawing/2014/main" id="{AF93BE32-D552-B44B-887D-FA2514C9B64D}"/>
              </a:ext>
            </a:extLst>
          </p:cNvPr>
          <p:cNvSpPr txBox="1"/>
          <p:nvPr/>
        </p:nvSpPr>
        <p:spPr>
          <a:xfrm>
            <a:off x="11186382" y="1321542"/>
            <a:ext cx="184731" cy="369332"/>
          </a:xfrm>
          <a:prstGeom prst="rect">
            <a:avLst/>
          </a:prstGeom>
          <a:noFill/>
        </p:spPr>
        <p:txBody>
          <a:bodyPr wrap="none" rtlCol="0">
            <a:spAutoFit/>
          </a:bodyPr>
          <a:lstStyle/>
          <a:p>
            <a:endParaRPr lang="en-GB" dirty="0">
              <a:solidFill>
                <a:srgbClr val="FF0000"/>
              </a:solidFill>
            </a:endParaRPr>
          </a:p>
        </p:txBody>
      </p:sp>
      <p:sp>
        <p:nvSpPr>
          <p:cNvPr id="5" name="TextBox 4">
            <a:extLst>
              <a:ext uri="{FF2B5EF4-FFF2-40B4-BE49-F238E27FC236}">
                <a16:creationId xmlns:a16="http://schemas.microsoft.com/office/drawing/2014/main" id="{BA7F13EE-BFDC-4641-94E3-3090E15FFA2C}"/>
              </a:ext>
            </a:extLst>
          </p:cNvPr>
          <p:cNvSpPr txBox="1"/>
          <p:nvPr/>
        </p:nvSpPr>
        <p:spPr>
          <a:xfrm rot="16200000">
            <a:off x="-1275403" y="1994001"/>
            <a:ext cx="3226393" cy="461665"/>
          </a:xfrm>
          <a:prstGeom prst="rect">
            <a:avLst/>
          </a:prstGeom>
          <a:noFill/>
        </p:spPr>
        <p:txBody>
          <a:bodyPr wrap="square" rtlCol="0">
            <a:spAutoFit/>
          </a:bodyPr>
          <a:lstStyle/>
          <a:p>
            <a:r>
              <a:rPr lang="en-GB" sz="1200" dirty="0">
                <a:solidFill>
                  <a:srgbClr val="FF0000"/>
                </a:solidFill>
              </a:rPr>
              <a:t>Wikimedia/University of Liverpool Faculty of Health &amp; Life Sciences, CC BY-SA</a:t>
            </a:r>
          </a:p>
        </p:txBody>
      </p:sp>
      <p:sp>
        <p:nvSpPr>
          <p:cNvPr id="6" name="TextBox 5"/>
          <p:cNvSpPr txBox="1"/>
          <p:nvPr/>
        </p:nvSpPr>
        <p:spPr>
          <a:xfrm>
            <a:off x="1" y="3379197"/>
            <a:ext cx="12192000" cy="769441"/>
          </a:xfrm>
          <a:prstGeom prst="rect">
            <a:avLst/>
          </a:prstGeom>
          <a:solidFill>
            <a:srgbClr val="FF0000"/>
          </a:solidFill>
        </p:spPr>
        <p:txBody>
          <a:bodyPr wrap="square" rtlCol="0">
            <a:spAutoFit/>
          </a:bodyPr>
          <a:lstStyle/>
          <a:p>
            <a:pPr algn="ctr"/>
            <a:r>
              <a:rPr lang="en-GB" sz="4400" dirty="0">
                <a:ln>
                  <a:solidFill>
                    <a:schemeClr val="tx1"/>
                  </a:solidFill>
                </a:ln>
                <a:solidFill>
                  <a:schemeClr val="bg1"/>
                </a:solidFill>
              </a:rPr>
              <a:t>So what is missing from this traditional picture?</a:t>
            </a:r>
          </a:p>
        </p:txBody>
      </p:sp>
    </p:spTree>
    <p:extLst>
      <p:ext uri="{BB962C8B-B14F-4D97-AF65-F5344CB8AC3E}">
        <p14:creationId xmlns:p14="http://schemas.microsoft.com/office/powerpoint/2010/main" val="2469051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0"/>
            <a:ext cx="12191999" cy="1088571"/>
          </a:xfrm>
        </p:spPr>
        <p:txBody>
          <a:bodyPr/>
          <a:lstStyle/>
          <a:p>
            <a:pPr algn="ctr"/>
            <a:r>
              <a:rPr lang="en-GB" dirty="0"/>
              <a:t>An NHS History of Super-Diversity</a:t>
            </a:r>
          </a:p>
        </p:txBody>
      </p:sp>
      <p:pic>
        <p:nvPicPr>
          <p:cNvPr id="8" name="Content Placeholder 7"/>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6260271" y="1182913"/>
            <a:ext cx="5832553" cy="4934856"/>
          </a:xfrm>
        </p:spPr>
      </p:pic>
      <p:pic>
        <p:nvPicPr>
          <p:cNvPr id="10" name="Content Placeholder 9"/>
          <p:cNvPicPr>
            <a:picLocks noGrp="1" noChangeAspect="1"/>
          </p:cNvPicPr>
          <p:nvPr>
            <p:ph sz="half" idx="1"/>
          </p:nvPr>
        </p:nvPicPr>
        <p:blipFill>
          <a:blip r:embed="rId4">
            <a:extLst>
              <a:ext uri="{28A0092B-C50C-407E-A947-70E740481C1C}">
                <a14:useLocalDpi xmlns:a14="http://schemas.microsoft.com/office/drawing/2010/main" val="0"/>
              </a:ext>
            </a:extLst>
          </a:blip>
          <a:stretch>
            <a:fillRect/>
          </a:stretch>
        </p:blipFill>
        <p:spPr>
          <a:xfrm>
            <a:off x="107934" y="1182913"/>
            <a:ext cx="5840280" cy="4947531"/>
          </a:xfrm>
        </p:spPr>
      </p:pic>
      <p:sp>
        <p:nvSpPr>
          <p:cNvPr id="11" name="TextBox 10"/>
          <p:cNvSpPr txBox="1"/>
          <p:nvPr/>
        </p:nvSpPr>
        <p:spPr>
          <a:xfrm>
            <a:off x="6839048" y="3465675"/>
            <a:ext cx="4732706" cy="369332"/>
          </a:xfrm>
          <a:prstGeom prst="rect">
            <a:avLst/>
          </a:prstGeom>
          <a:noFill/>
        </p:spPr>
        <p:txBody>
          <a:bodyPr wrap="none" rtlCol="0">
            <a:spAutoFit/>
          </a:bodyPr>
          <a:lstStyle/>
          <a:p>
            <a:r>
              <a:rPr lang="en-GB" dirty="0"/>
              <a:t>Student/Pupil Nurses and Midwives, West Indies</a:t>
            </a:r>
          </a:p>
        </p:txBody>
      </p:sp>
      <p:sp>
        <p:nvSpPr>
          <p:cNvPr id="12" name="TextBox 11"/>
          <p:cNvSpPr txBox="1"/>
          <p:nvPr/>
        </p:nvSpPr>
        <p:spPr>
          <a:xfrm>
            <a:off x="6839048" y="4884056"/>
            <a:ext cx="5071031" cy="646331"/>
          </a:xfrm>
          <a:prstGeom prst="rect">
            <a:avLst/>
          </a:prstGeom>
          <a:noFill/>
        </p:spPr>
        <p:txBody>
          <a:bodyPr wrap="square" rtlCol="0">
            <a:spAutoFit/>
          </a:bodyPr>
          <a:lstStyle/>
          <a:p>
            <a:pPr algn="ctr"/>
            <a:r>
              <a:rPr lang="en-GB" dirty="0"/>
              <a:t>Student/Pupil Nurses and Midwives, African Commonwealth</a:t>
            </a:r>
          </a:p>
        </p:txBody>
      </p:sp>
      <p:sp>
        <p:nvSpPr>
          <p:cNvPr id="13" name="TextBox 12"/>
          <p:cNvSpPr txBox="1"/>
          <p:nvPr/>
        </p:nvSpPr>
        <p:spPr>
          <a:xfrm>
            <a:off x="1596571" y="2714171"/>
            <a:ext cx="3577326" cy="369332"/>
          </a:xfrm>
          <a:prstGeom prst="rect">
            <a:avLst/>
          </a:prstGeom>
          <a:noFill/>
        </p:spPr>
        <p:txBody>
          <a:bodyPr wrap="none" rtlCol="0">
            <a:spAutoFit/>
          </a:bodyPr>
          <a:lstStyle/>
          <a:p>
            <a:r>
              <a:rPr lang="en-GB" dirty="0"/>
              <a:t>Non-UK Medical Staff, Junior Grades</a:t>
            </a:r>
          </a:p>
        </p:txBody>
      </p:sp>
      <p:sp>
        <p:nvSpPr>
          <p:cNvPr id="14" name="TextBox 13"/>
          <p:cNvSpPr txBox="1"/>
          <p:nvPr/>
        </p:nvSpPr>
        <p:spPr>
          <a:xfrm>
            <a:off x="1596571" y="4052975"/>
            <a:ext cx="3297762" cy="369332"/>
          </a:xfrm>
          <a:prstGeom prst="rect">
            <a:avLst/>
          </a:prstGeom>
          <a:noFill/>
        </p:spPr>
        <p:txBody>
          <a:bodyPr wrap="none" rtlCol="0">
            <a:spAutoFit/>
          </a:bodyPr>
          <a:lstStyle/>
          <a:p>
            <a:r>
              <a:rPr lang="en-GB" dirty="0"/>
              <a:t>Total Medical Staff, Junior Grades</a:t>
            </a:r>
          </a:p>
        </p:txBody>
      </p:sp>
      <p:sp>
        <p:nvSpPr>
          <p:cNvPr id="15" name="TextBox 14"/>
          <p:cNvSpPr txBox="1"/>
          <p:nvPr/>
        </p:nvSpPr>
        <p:spPr>
          <a:xfrm>
            <a:off x="541177" y="6233173"/>
            <a:ext cx="11109644" cy="369332"/>
          </a:xfrm>
          <a:prstGeom prst="rect">
            <a:avLst/>
          </a:prstGeom>
          <a:noFill/>
        </p:spPr>
        <p:txBody>
          <a:bodyPr wrap="none" rtlCol="0">
            <a:spAutoFit/>
          </a:bodyPr>
          <a:lstStyle/>
          <a:p>
            <a:r>
              <a:rPr lang="en-GB" dirty="0"/>
              <a:t>NB: </a:t>
            </a:r>
            <a:r>
              <a:rPr lang="en-GB"/>
              <a:t>Significant proportion of growth </a:t>
            </a:r>
            <a:r>
              <a:rPr lang="en-GB" dirty="0"/>
              <a:t>in NHS hospital medical staff in 1960s comes from (recruited) medical migration</a:t>
            </a:r>
          </a:p>
        </p:txBody>
      </p:sp>
    </p:spTree>
    <p:extLst>
      <p:ext uri="{BB962C8B-B14F-4D97-AF65-F5344CB8AC3E}">
        <p14:creationId xmlns:p14="http://schemas.microsoft.com/office/powerpoint/2010/main" val="19666633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165" y="66205"/>
            <a:ext cx="6888035" cy="1568253"/>
          </a:xfrm>
          <a:noFill/>
        </p:spPr>
        <p:txBody>
          <a:bodyPr>
            <a:normAutofit/>
          </a:bodyPr>
          <a:lstStyle/>
          <a:p>
            <a:pPr algn="ctr"/>
            <a:r>
              <a:rPr lang="en-US" sz="3600" b="1" dirty="0">
                <a:solidFill>
                  <a:srgbClr val="FF0000"/>
                </a:solidFill>
              </a:rPr>
              <a:t>Sites for seeing ‘race’ in the NHS: Being the NHS/Burdening the NHS </a:t>
            </a:r>
          </a:p>
        </p:txBody>
      </p:sp>
      <p:pic>
        <p:nvPicPr>
          <p:cNvPr id="5" name="Content Placeholder 4" descr="1966.07.20.97.tif"/>
          <p:cNvPicPr>
            <a:picLocks noGrp="1" noChangeAspect="1"/>
          </p:cNvPicPr>
          <p:nvPr>
            <p:ph idx="1"/>
          </p:nvPr>
        </p:nvPicPr>
        <p:blipFill rotWithShape="1">
          <a:blip r:embed="rId2">
            <a:extLst>
              <a:ext uri="{28A0092B-C50C-407E-A947-70E740481C1C}">
                <a14:useLocalDpi xmlns:a14="http://schemas.microsoft.com/office/drawing/2010/main" val="0"/>
              </a:ext>
            </a:extLst>
          </a:blip>
          <a:srcRect l="818" r="2073"/>
          <a:stretch/>
        </p:blipFill>
        <p:spPr>
          <a:xfrm>
            <a:off x="6659602" y="164548"/>
            <a:ext cx="5011813" cy="6693452"/>
          </a:xfrm>
        </p:spPr>
      </p:pic>
      <p:sp>
        <p:nvSpPr>
          <p:cNvPr id="3" name="TextBox 2"/>
          <p:cNvSpPr txBox="1"/>
          <p:nvPr/>
        </p:nvSpPr>
        <p:spPr>
          <a:xfrm rot="5400000">
            <a:off x="9791833" y="4388078"/>
            <a:ext cx="4158187" cy="307777"/>
          </a:xfrm>
          <a:prstGeom prst="rect">
            <a:avLst/>
          </a:prstGeom>
          <a:noFill/>
        </p:spPr>
        <p:txBody>
          <a:bodyPr wrap="square" rtlCol="0">
            <a:spAutoFit/>
          </a:bodyPr>
          <a:lstStyle/>
          <a:p>
            <a:r>
              <a:rPr lang="en-GB" sz="1400" dirty="0"/>
              <a:t>Norman </a:t>
            </a:r>
            <a:r>
              <a:rPr lang="en-GB" sz="1400" dirty="0" err="1"/>
              <a:t>Mansbridge</a:t>
            </a:r>
            <a:r>
              <a:rPr lang="en-GB" sz="1400" dirty="0"/>
              <a:t>  © </a:t>
            </a:r>
            <a:r>
              <a:rPr lang="en-GB" sz="1400" i="1" dirty="0"/>
              <a:t>Punch  Cartoon Archive</a:t>
            </a:r>
            <a:r>
              <a:rPr lang="en-GB" sz="1400" dirty="0"/>
              <a:t>, 1966 </a:t>
            </a:r>
            <a:endParaRPr lang="en-US" sz="1400" dirty="0"/>
          </a:p>
        </p:txBody>
      </p:sp>
      <p:pic>
        <p:nvPicPr>
          <p:cNvPr id="6" name="Picture 5">
            <a:extLst>
              <a:ext uri="{FF2B5EF4-FFF2-40B4-BE49-F238E27FC236}">
                <a16:creationId xmlns:a16="http://schemas.microsoft.com/office/drawing/2014/main" id="{F83A0A11-EC6B-284F-B258-7C6D8E5F9DE3}"/>
              </a:ext>
            </a:extLst>
          </p:cNvPr>
          <p:cNvPicPr>
            <a:picLocks noChangeAspect="1"/>
          </p:cNvPicPr>
          <p:nvPr/>
        </p:nvPicPr>
        <p:blipFill rotWithShape="1">
          <a:blip r:embed="rId3"/>
          <a:srcRect l="2998" t="8581" r="4037" b="7519"/>
          <a:stretch/>
        </p:blipFill>
        <p:spPr>
          <a:xfrm>
            <a:off x="111262" y="1340152"/>
            <a:ext cx="6610437" cy="4111463"/>
          </a:xfrm>
          <a:prstGeom prst="rect">
            <a:avLst/>
          </a:prstGeom>
        </p:spPr>
      </p:pic>
      <p:sp>
        <p:nvSpPr>
          <p:cNvPr id="4" name="TextBox 3"/>
          <p:cNvSpPr txBox="1"/>
          <p:nvPr/>
        </p:nvSpPr>
        <p:spPr>
          <a:xfrm>
            <a:off x="49165" y="5493088"/>
            <a:ext cx="7515995" cy="1323439"/>
          </a:xfrm>
          <a:prstGeom prst="rect">
            <a:avLst/>
          </a:prstGeom>
          <a:noFill/>
        </p:spPr>
        <p:txBody>
          <a:bodyPr wrap="square" rtlCol="0">
            <a:spAutoFit/>
          </a:bodyPr>
          <a:lstStyle/>
          <a:p>
            <a:r>
              <a:rPr lang="en-GB" dirty="0"/>
              <a:t>Multiracial NHS  as a Rebuke to Popular Racism</a:t>
            </a:r>
            <a:r>
              <a:rPr lang="is-IS" dirty="0"/>
              <a:t>… </a:t>
            </a:r>
          </a:p>
          <a:p>
            <a:endParaRPr lang="is-IS" sz="1200" dirty="0"/>
          </a:p>
          <a:p>
            <a:pPr algn="ctr"/>
            <a:r>
              <a:rPr lang="is-IS" b="1" dirty="0"/>
              <a:t>BUT</a:t>
            </a:r>
          </a:p>
          <a:p>
            <a:pPr algn="ctr"/>
            <a:endParaRPr lang="is-IS" sz="1400" dirty="0"/>
          </a:p>
          <a:p>
            <a:pPr algn="r"/>
            <a:r>
              <a:rPr lang="is-IS" dirty="0"/>
              <a:t>...‘our NHS’ as an earned entitlement for ‘born (White) British’ alone.</a:t>
            </a:r>
            <a:r>
              <a:rPr lang="en-GB" dirty="0"/>
              <a:t> </a:t>
            </a:r>
          </a:p>
        </p:txBody>
      </p:sp>
    </p:spTree>
    <p:extLst>
      <p:ext uri="{BB962C8B-B14F-4D97-AF65-F5344CB8AC3E}">
        <p14:creationId xmlns:p14="http://schemas.microsoft.com/office/powerpoint/2010/main" val="30169624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54001" y="170565"/>
            <a:ext cx="6190762" cy="1570355"/>
          </a:xfrm>
        </p:spPr>
        <p:txBody>
          <a:bodyPr>
            <a:normAutofit fontScale="90000"/>
          </a:bodyPr>
          <a:lstStyle/>
          <a:p>
            <a:r>
              <a:rPr lang="en-GB" sz="3200" b="1" dirty="0"/>
              <a:t>Being the NHS:</a:t>
            </a:r>
            <a:br>
              <a:rPr lang="en-GB" sz="3200" b="1" dirty="0">
                <a:solidFill>
                  <a:srgbClr val="FF0000"/>
                </a:solidFill>
              </a:rPr>
            </a:br>
            <a:r>
              <a:rPr lang="en-GB" sz="3600" b="1" dirty="0">
                <a:solidFill>
                  <a:srgbClr val="FF0000"/>
                </a:solidFill>
              </a:rPr>
              <a:t>‘Without them, the Health Service would by now have collapsed.’  </a:t>
            </a:r>
            <a:br>
              <a:rPr lang="en-GB" sz="3200" b="1" dirty="0">
                <a:solidFill>
                  <a:srgbClr val="FF0000"/>
                </a:solidFill>
              </a:rPr>
            </a:br>
            <a:r>
              <a:rPr lang="en-GB" sz="1600" dirty="0"/>
              <a:t>(MP Hugh </a:t>
            </a:r>
            <a:r>
              <a:rPr lang="en-GB" sz="1600" dirty="0" err="1"/>
              <a:t>Delargy</a:t>
            </a:r>
            <a:r>
              <a:rPr lang="en-GB" sz="1600" dirty="0"/>
              <a:t>, Lab, Thurrock, 1961)</a:t>
            </a:r>
            <a:endParaRPr lang="en-US" sz="1600" dirty="0"/>
          </a:p>
        </p:txBody>
      </p:sp>
      <p:pic>
        <p:nvPicPr>
          <p:cNvPr id="6" name="Picture 5"/>
          <p:cNvPicPr>
            <a:picLocks noChangeAspect="1"/>
          </p:cNvPicPr>
          <p:nvPr/>
        </p:nvPicPr>
        <p:blipFill>
          <a:blip r:embed="rId3">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7547091" y="3643122"/>
            <a:ext cx="4486097" cy="2691658"/>
          </a:xfrm>
          <a:prstGeom prst="rect">
            <a:avLst/>
          </a:prstGeom>
        </p:spPr>
      </p:pic>
      <p:sp>
        <p:nvSpPr>
          <p:cNvPr id="8" name="TextBox 7"/>
          <p:cNvSpPr txBox="1"/>
          <p:nvPr/>
        </p:nvSpPr>
        <p:spPr>
          <a:xfrm>
            <a:off x="9261275" y="6334780"/>
            <a:ext cx="2771913" cy="246221"/>
          </a:xfrm>
          <a:prstGeom prst="rect">
            <a:avLst/>
          </a:prstGeom>
          <a:noFill/>
        </p:spPr>
        <p:txBody>
          <a:bodyPr wrap="none" rtlCol="0">
            <a:spAutoFit/>
          </a:bodyPr>
          <a:lstStyle/>
          <a:p>
            <a:r>
              <a:rPr lang="en-GB" sz="1000" dirty="0" err="1"/>
              <a:t>Meager</a:t>
            </a:r>
            <a:r>
              <a:rPr lang="en-GB" sz="1000" dirty="0"/>
              <a:t>/Fox Photos/</a:t>
            </a:r>
            <a:r>
              <a:rPr lang="en-GB" sz="1000" dirty="0" err="1"/>
              <a:t>Hulton</a:t>
            </a:r>
            <a:r>
              <a:rPr lang="en-GB" sz="1000" dirty="0"/>
              <a:t> Archive/Getty Images</a:t>
            </a:r>
            <a:endParaRPr lang="en-US" sz="1000" dirty="0"/>
          </a:p>
        </p:txBody>
      </p:sp>
      <p:sp>
        <p:nvSpPr>
          <p:cNvPr id="2" name="Content Placeholder 1"/>
          <p:cNvSpPr>
            <a:spLocks noGrp="1"/>
          </p:cNvSpPr>
          <p:nvPr>
            <p:ph sz="half" idx="1"/>
          </p:nvPr>
        </p:nvSpPr>
        <p:spPr>
          <a:xfrm>
            <a:off x="147791" y="1941543"/>
            <a:ext cx="3580148" cy="4766987"/>
          </a:xfrm>
        </p:spPr>
        <p:txBody>
          <a:bodyPr>
            <a:normAutofit fontScale="85000" lnSpcReduction="10000"/>
          </a:bodyPr>
          <a:lstStyle/>
          <a:p>
            <a:r>
              <a:rPr lang="en-US" dirty="0"/>
              <a:t>‘I will not permit any form of colour discrimination in the National Health Service.’ Bevan, Nov. </a:t>
            </a:r>
            <a:r>
              <a:rPr lang="en-US" dirty="0">
                <a:solidFill>
                  <a:srgbClr val="FF0000"/>
                </a:solidFill>
              </a:rPr>
              <a:t>1948</a:t>
            </a:r>
          </a:p>
          <a:p>
            <a:pPr marL="0" indent="0">
              <a:buNone/>
            </a:pPr>
            <a:r>
              <a:rPr lang="en-US" dirty="0">
                <a:solidFill>
                  <a:srgbClr val="FF0000"/>
                </a:solidFill>
              </a:rPr>
              <a:t>BUT</a:t>
            </a:r>
            <a:endParaRPr lang="en-US" sz="1300" dirty="0"/>
          </a:p>
          <a:p>
            <a:r>
              <a:rPr lang="en-US" dirty="0"/>
              <a:t>‘[I]t has been found that the susceptibilities of patients tended to set an upper limit on the proportion of </a:t>
            </a:r>
            <a:r>
              <a:rPr lang="en-US" dirty="0" err="1"/>
              <a:t>coloured</a:t>
            </a:r>
            <a:r>
              <a:rPr lang="en-US" dirty="0"/>
              <a:t> workers who could be employed either as nurses or </a:t>
            </a:r>
            <a:r>
              <a:rPr lang="en-US" dirty="0" err="1"/>
              <a:t>domiciliaries</a:t>
            </a:r>
            <a:r>
              <a:rPr lang="en-US" dirty="0"/>
              <a:t>.’ Home Office, </a:t>
            </a:r>
            <a:r>
              <a:rPr lang="en-US" dirty="0">
                <a:solidFill>
                  <a:srgbClr val="FF0000"/>
                </a:solidFill>
              </a:rPr>
              <a:t>1949</a:t>
            </a:r>
          </a:p>
        </p:txBody>
      </p:sp>
      <p:pic>
        <p:nvPicPr>
          <p:cNvPr id="9" name="Picture 8">
            <a:extLst>
              <a:ext uri="{FF2B5EF4-FFF2-40B4-BE49-F238E27FC236}">
                <a16:creationId xmlns:a16="http://schemas.microsoft.com/office/drawing/2014/main" id="{4FA11A26-0B39-A743-BD14-4EF1460601F5}"/>
              </a:ext>
            </a:extLst>
          </p:cNvPr>
          <p:cNvPicPr>
            <a:picLocks noChangeAspect="1"/>
          </p:cNvPicPr>
          <p:nvPr/>
        </p:nvPicPr>
        <p:blipFill>
          <a:blip r:embed="rId5"/>
          <a:stretch>
            <a:fillRect/>
          </a:stretch>
        </p:blipFill>
        <p:spPr>
          <a:xfrm>
            <a:off x="6652923" y="170565"/>
            <a:ext cx="4947274" cy="3392416"/>
          </a:xfrm>
          <a:prstGeom prst="rect">
            <a:avLst/>
          </a:prstGeom>
        </p:spPr>
      </p:pic>
      <p:pic>
        <p:nvPicPr>
          <p:cNvPr id="4" name="Content Placeholder 3"/>
          <p:cNvPicPr>
            <a:picLocks noGrp="1" noChangeAspect="1"/>
          </p:cNvPicPr>
          <p:nvPr>
            <p:ph sz="half" idx="2"/>
          </p:nvPr>
        </p:nvPicPr>
        <p:blipFill>
          <a:blip r:embed="rId6"/>
          <a:stretch>
            <a:fillRect/>
          </a:stretch>
        </p:blipFill>
        <p:spPr>
          <a:xfrm>
            <a:off x="3930163" y="1945253"/>
            <a:ext cx="3753060" cy="4450907"/>
          </a:xfrm>
          <a:ln w="28575">
            <a:solidFill>
              <a:srgbClr val="FF0000"/>
            </a:solidFill>
          </a:ln>
        </p:spPr>
      </p:pic>
      <p:sp>
        <p:nvSpPr>
          <p:cNvPr id="10" name="TextBox 9">
            <a:extLst>
              <a:ext uri="{FF2B5EF4-FFF2-40B4-BE49-F238E27FC236}">
                <a16:creationId xmlns:a16="http://schemas.microsoft.com/office/drawing/2014/main" id="{CFE648BF-A5BE-034D-AD9F-E350C3F3BE91}"/>
              </a:ext>
            </a:extLst>
          </p:cNvPr>
          <p:cNvSpPr txBox="1"/>
          <p:nvPr/>
        </p:nvSpPr>
        <p:spPr>
          <a:xfrm rot="5400000">
            <a:off x="10990095" y="741970"/>
            <a:ext cx="1527982" cy="307777"/>
          </a:xfrm>
          <a:prstGeom prst="rect">
            <a:avLst/>
          </a:prstGeom>
          <a:noFill/>
        </p:spPr>
        <p:txBody>
          <a:bodyPr wrap="none" rtlCol="0">
            <a:spAutoFit/>
          </a:bodyPr>
          <a:lstStyle/>
          <a:p>
            <a:r>
              <a:rPr lang="en-GB" sz="1400" i="1" dirty="0"/>
              <a:t>Daily Herald</a:t>
            </a:r>
            <a:r>
              <a:rPr lang="en-GB" sz="1400" dirty="0"/>
              <a:t>, 1955</a:t>
            </a:r>
          </a:p>
        </p:txBody>
      </p:sp>
      <p:sp>
        <p:nvSpPr>
          <p:cNvPr id="11" name="TextBox 10">
            <a:extLst>
              <a:ext uri="{FF2B5EF4-FFF2-40B4-BE49-F238E27FC236}">
                <a16:creationId xmlns:a16="http://schemas.microsoft.com/office/drawing/2014/main" id="{DE5ED98D-A8EB-8B48-AA64-38DEC6385E9B}"/>
              </a:ext>
            </a:extLst>
          </p:cNvPr>
          <p:cNvSpPr txBox="1"/>
          <p:nvPr/>
        </p:nvSpPr>
        <p:spPr>
          <a:xfrm>
            <a:off x="3930163" y="6396160"/>
            <a:ext cx="2340513" cy="338554"/>
          </a:xfrm>
          <a:prstGeom prst="rect">
            <a:avLst/>
          </a:prstGeom>
          <a:noFill/>
        </p:spPr>
        <p:txBody>
          <a:bodyPr wrap="none" rtlCol="0">
            <a:spAutoFit/>
          </a:bodyPr>
          <a:lstStyle/>
          <a:p>
            <a:r>
              <a:rPr lang="en-GB" sz="1600" dirty="0"/>
              <a:t>Vicky, ©</a:t>
            </a:r>
            <a:r>
              <a:rPr lang="en-GB" sz="1600" i="1" dirty="0"/>
              <a:t>Daily Mirror </a:t>
            </a:r>
            <a:r>
              <a:rPr lang="en-GB" sz="1600" dirty="0"/>
              <a:t>1955</a:t>
            </a:r>
          </a:p>
        </p:txBody>
      </p:sp>
    </p:spTree>
    <p:extLst>
      <p:ext uri="{BB962C8B-B14F-4D97-AF65-F5344CB8AC3E}">
        <p14:creationId xmlns:p14="http://schemas.microsoft.com/office/powerpoint/2010/main" val="9489966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40627" y="718457"/>
            <a:ext cx="5984401" cy="5277756"/>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0656" y="3560540"/>
            <a:ext cx="4738152" cy="3116032"/>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8476" y="152400"/>
            <a:ext cx="5822151" cy="3268966"/>
          </a:xfrm>
          <a:prstGeom prst="rect">
            <a:avLst/>
          </a:prstGeom>
        </p:spPr>
      </p:pic>
      <p:sp>
        <p:nvSpPr>
          <p:cNvPr id="8" name="TextBox 7"/>
          <p:cNvSpPr txBox="1"/>
          <p:nvPr/>
        </p:nvSpPr>
        <p:spPr>
          <a:xfrm>
            <a:off x="5168808" y="6274192"/>
            <a:ext cx="3245312" cy="369332"/>
          </a:xfrm>
          <a:prstGeom prst="rect">
            <a:avLst/>
          </a:prstGeom>
          <a:noFill/>
        </p:spPr>
        <p:txBody>
          <a:bodyPr wrap="none" rtlCol="0">
            <a:spAutoFit/>
          </a:bodyPr>
          <a:lstStyle/>
          <a:p>
            <a:r>
              <a:rPr lang="en-GB" dirty="0"/>
              <a:t>Abu Abraham, </a:t>
            </a:r>
            <a:r>
              <a:rPr lang="de-DE" dirty="0"/>
              <a:t>© </a:t>
            </a:r>
            <a:r>
              <a:rPr lang="de-DE" i="1" dirty="0"/>
              <a:t>Observer</a:t>
            </a:r>
            <a:r>
              <a:rPr lang="de-DE" dirty="0"/>
              <a:t>, </a:t>
            </a:r>
            <a:r>
              <a:rPr lang="en-GB" dirty="0"/>
              <a:t>1965</a:t>
            </a:r>
          </a:p>
        </p:txBody>
      </p:sp>
      <p:sp>
        <p:nvSpPr>
          <p:cNvPr id="9" name="TextBox 8"/>
          <p:cNvSpPr txBox="1"/>
          <p:nvPr/>
        </p:nvSpPr>
        <p:spPr>
          <a:xfrm>
            <a:off x="6115957" y="152400"/>
            <a:ext cx="2940805" cy="369332"/>
          </a:xfrm>
          <a:prstGeom prst="rect">
            <a:avLst/>
          </a:prstGeom>
          <a:noFill/>
        </p:spPr>
        <p:txBody>
          <a:bodyPr wrap="none" rtlCol="0">
            <a:spAutoFit/>
          </a:bodyPr>
          <a:lstStyle/>
          <a:p>
            <a:r>
              <a:rPr lang="en-GB" dirty="0" err="1"/>
              <a:t>Trog</a:t>
            </a:r>
            <a:r>
              <a:rPr lang="en-GB" dirty="0"/>
              <a:t>, </a:t>
            </a:r>
            <a:r>
              <a:rPr lang="de-DE" dirty="0"/>
              <a:t>©</a:t>
            </a:r>
            <a:r>
              <a:rPr lang="de-DE" i="1" dirty="0"/>
              <a:t>New </a:t>
            </a:r>
            <a:r>
              <a:rPr lang="de-DE" i="1" dirty="0" err="1"/>
              <a:t>Statesman</a:t>
            </a:r>
            <a:r>
              <a:rPr lang="de-DE" dirty="0"/>
              <a:t>, 1964</a:t>
            </a:r>
            <a:endParaRPr lang="en-GB" dirty="0"/>
          </a:p>
        </p:txBody>
      </p:sp>
      <p:sp>
        <p:nvSpPr>
          <p:cNvPr id="10" name="TextBox 9"/>
          <p:cNvSpPr txBox="1"/>
          <p:nvPr/>
        </p:nvSpPr>
        <p:spPr>
          <a:xfrm>
            <a:off x="8966571" y="6089526"/>
            <a:ext cx="2991716" cy="369332"/>
          </a:xfrm>
          <a:prstGeom prst="rect">
            <a:avLst/>
          </a:prstGeom>
          <a:noFill/>
        </p:spPr>
        <p:txBody>
          <a:bodyPr wrap="none" rtlCol="0">
            <a:spAutoFit/>
          </a:bodyPr>
          <a:lstStyle/>
          <a:p>
            <a:r>
              <a:rPr lang="en-GB" dirty="0"/>
              <a:t>Franklin, </a:t>
            </a:r>
            <a:r>
              <a:rPr lang="de-DE" dirty="0"/>
              <a:t>© </a:t>
            </a:r>
            <a:r>
              <a:rPr lang="de-DE" i="1" dirty="0"/>
              <a:t>Daily </a:t>
            </a:r>
            <a:r>
              <a:rPr lang="de-DE" i="1" dirty="0" err="1"/>
              <a:t>Mirror</a:t>
            </a:r>
            <a:r>
              <a:rPr lang="de-DE" i="1" dirty="0"/>
              <a:t>, </a:t>
            </a:r>
            <a:r>
              <a:rPr lang="de-DE" dirty="0"/>
              <a:t>1969</a:t>
            </a:r>
            <a:endParaRPr lang="en-GB" dirty="0"/>
          </a:p>
        </p:txBody>
      </p:sp>
    </p:spTree>
    <p:extLst>
      <p:ext uri="{BB962C8B-B14F-4D97-AF65-F5344CB8AC3E}">
        <p14:creationId xmlns:p14="http://schemas.microsoft.com/office/powerpoint/2010/main" val="12670976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87652" y="50453"/>
            <a:ext cx="7726769" cy="679422"/>
          </a:xfrm>
        </p:spPr>
        <p:txBody>
          <a:bodyPr>
            <a:noAutofit/>
          </a:bodyPr>
          <a:lstStyle/>
          <a:p>
            <a:r>
              <a:rPr lang="en-GB" sz="2800" b="1" dirty="0">
                <a:solidFill>
                  <a:srgbClr val="FF0000"/>
                </a:solidFill>
                <a:latin typeface="+mn-lt"/>
              </a:rPr>
              <a:t>Immigrant Doctors and ‘Deep-seated Prejudices’</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35134" y="78112"/>
            <a:ext cx="2482099" cy="5515776"/>
          </a:xfrm>
        </p:spPr>
      </p:pic>
      <p:pic>
        <p:nvPicPr>
          <p:cNvPr id="5" name="Content Placeholder 5" descr="David-Langdon-Cartoons-Punch-1969.10.29.701.jpg"/>
          <p:cNvPicPr>
            <a:picLocks noChangeAspect="1"/>
          </p:cNvPicPr>
          <p:nvPr/>
        </p:nvPicPr>
        <p:blipFill rotWithShape="1">
          <a:blip r:embed="rId3">
            <a:extLst>
              <a:ext uri="{28A0092B-C50C-407E-A947-70E740481C1C}">
                <a14:useLocalDpi xmlns:a14="http://schemas.microsoft.com/office/drawing/2010/main" val="0"/>
              </a:ext>
            </a:extLst>
          </a:blip>
          <a:srcRect l="5589" t="2841" r="5589" b="3071"/>
          <a:stretch/>
        </p:blipFill>
        <p:spPr>
          <a:xfrm>
            <a:off x="3000260" y="973558"/>
            <a:ext cx="4381879" cy="4620330"/>
          </a:xfrm>
          <a:prstGeom prst="rect">
            <a:avLst/>
          </a:prstGeom>
        </p:spPr>
      </p:pic>
      <p:sp>
        <p:nvSpPr>
          <p:cNvPr id="6" name="TextBox 5"/>
          <p:cNvSpPr txBox="1"/>
          <p:nvPr/>
        </p:nvSpPr>
        <p:spPr>
          <a:xfrm>
            <a:off x="3436822" y="5941874"/>
            <a:ext cx="3508753" cy="307777"/>
          </a:xfrm>
          <a:prstGeom prst="rect">
            <a:avLst/>
          </a:prstGeom>
          <a:noFill/>
        </p:spPr>
        <p:txBody>
          <a:bodyPr wrap="square" rtlCol="0">
            <a:spAutoFit/>
          </a:bodyPr>
          <a:lstStyle/>
          <a:p>
            <a:r>
              <a:rPr lang="en-US" sz="1400" dirty="0"/>
              <a:t>© Punch Archive, David Langdon, </a:t>
            </a:r>
            <a:r>
              <a:rPr lang="en-US" sz="1400" i="1" dirty="0"/>
              <a:t>Punch</a:t>
            </a:r>
            <a:r>
              <a:rPr lang="en-US" sz="1400" dirty="0"/>
              <a:t> 1969 </a:t>
            </a:r>
          </a:p>
        </p:txBody>
      </p:sp>
      <p:sp>
        <p:nvSpPr>
          <p:cNvPr id="7" name="TextBox 6"/>
          <p:cNvSpPr txBox="1"/>
          <p:nvPr/>
        </p:nvSpPr>
        <p:spPr>
          <a:xfrm>
            <a:off x="0" y="5764675"/>
            <a:ext cx="3142343" cy="969953"/>
          </a:xfrm>
          <a:prstGeom prst="rect">
            <a:avLst/>
          </a:prstGeom>
          <a:noFill/>
        </p:spPr>
        <p:txBody>
          <a:bodyPr wrap="square" rtlCol="0">
            <a:spAutoFit/>
          </a:bodyPr>
          <a:lstStyle/>
          <a:p>
            <a:r>
              <a:rPr lang="en-US" sz="1400" dirty="0"/>
              <a:t>© Associated Newspapers Ltd., British Cartoon Archive, University of Kent, Jon [John Williams </a:t>
            </a:r>
            <a:r>
              <a:rPr lang="en-US" sz="1400" dirty="0" err="1"/>
              <a:t>Philpin</a:t>
            </a:r>
            <a:r>
              <a:rPr lang="en-US" sz="1400" dirty="0"/>
              <a:t> Jones], </a:t>
            </a:r>
            <a:r>
              <a:rPr lang="en-US" sz="1400" i="1" dirty="0"/>
              <a:t>Daily Mail</a:t>
            </a:r>
            <a:r>
              <a:rPr lang="en-US" sz="1400" dirty="0"/>
              <a:t>, 24 April 1968</a:t>
            </a:r>
          </a:p>
        </p:txBody>
      </p:sp>
      <p:pic>
        <p:nvPicPr>
          <p:cNvPr id="8" name="Content Placeholder 3">
            <a:extLst>
              <a:ext uri="{FF2B5EF4-FFF2-40B4-BE49-F238E27FC236}">
                <a16:creationId xmlns:a16="http://schemas.microsoft.com/office/drawing/2014/main" id="{0F1363A4-DBB1-B846-8193-42337A56DD85}"/>
              </a:ext>
            </a:extLst>
          </p:cNvPr>
          <p:cNvPicPr>
            <a:picLocks noChangeAspect="1"/>
          </p:cNvPicPr>
          <p:nvPr/>
        </p:nvPicPr>
        <p:blipFill rotWithShape="1">
          <a:blip r:embed="rId4">
            <a:extLst>
              <a:ext uri="{28A0092B-C50C-407E-A947-70E740481C1C}">
                <a14:useLocalDpi xmlns:a14="http://schemas.microsoft.com/office/drawing/2010/main" val="0"/>
              </a:ext>
            </a:extLst>
          </a:blip>
          <a:srcRect l="4269" t="2559" r="4104" b="2909"/>
          <a:stretch/>
        </p:blipFill>
        <p:spPr>
          <a:xfrm>
            <a:off x="7286734" y="1183658"/>
            <a:ext cx="4738492" cy="4200129"/>
          </a:xfrm>
          <a:prstGeom prst="rect">
            <a:avLst/>
          </a:prstGeom>
        </p:spPr>
      </p:pic>
      <p:sp>
        <p:nvSpPr>
          <p:cNvPr id="3" name="TextBox 2">
            <a:extLst>
              <a:ext uri="{FF2B5EF4-FFF2-40B4-BE49-F238E27FC236}">
                <a16:creationId xmlns:a16="http://schemas.microsoft.com/office/drawing/2014/main" id="{9D04F219-B974-8943-9C08-35A488FDA81E}"/>
              </a:ext>
            </a:extLst>
          </p:cNvPr>
          <p:cNvSpPr txBox="1"/>
          <p:nvPr/>
        </p:nvSpPr>
        <p:spPr>
          <a:xfrm>
            <a:off x="7886088" y="5941874"/>
            <a:ext cx="3438185" cy="307777"/>
          </a:xfrm>
          <a:prstGeom prst="rect">
            <a:avLst/>
          </a:prstGeom>
          <a:noFill/>
        </p:spPr>
        <p:txBody>
          <a:bodyPr wrap="none" rtlCol="0">
            <a:spAutoFit/>
          </a:bodyPr>
          <a:lstStyle/>
          <a:p>
            <a:r>
              <a:rPr lang="en-US" sz="1400" dirty="0"/>
              <a:t>© Punch Archive, Ed McLachlan, </a:t>
            </a:r>
            <a:r>
              <a:rPr lang="en-US" sz="1400" i="1" dirty="0"/>
              <a:t>Punch</a:t>
            </a:r>
            <a:r>
              <a:rPr lang="en-US" sz="1400" dirty="0"/>
              <a:t> 1979</a:t>
            </a:r>
          </a:p>
        </p:txBody>
      </p:sp>
    </p:spTree>
    <p:extLst>
      <p:ext uri="{BB962C8B-B14F-4D97-AF65-F5344CB8AC3E}">
        <p14:creationId xmlns:p14="http://schemas.microsoft.com/office/powerpoint/2010/main" val="13965704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93559"/>
            <a:ext cx="10515600" cy="1001168"/>
          </a:xfrm>
        </p:spPr>
        <p:txBody>
          <a:bodyPr>
            <a:normAutofit fontScale="90000"/>
          </a:bodyPr>
          <a:lstStyle/>
          <a:p>
            <a:pPr algn="ctr"/>
            <a:r>
              <a:rPr lang="en-US" dirty="0">
                <a:solidFill>
                  <a:srgbClr val="FF0000"/>
                </a:solidFill>
              </a:rPr>
              <a:t>When is NHS discrimination not racism? </a:t>
            </a:r>
            <a:br>
              <a:rPr lang="en-US" dirty="0">
                <a:solidFill>
                  <a:srgbClr val="FF0000"/>
                </a:solidFill>
              </a:rPr>
            </a:br>
            <a:r>
              <a:rPr lang="en-US" dirty="0">
                <a:solidFill>
                  <a:srgbClr val="FF0000"/>
                </a:solidFill>
              </a:rPr>
              <a:t>When it is ‘commonsense’…</a:t>
            </a:r>
          </a:p>
        </p:txBody>
      </p:sp>
      <p:sp>
        <p:nvSpPr>
          <p:cNvPr id="3" name="Content Placeholder 2"/>
          <p:cNvSpPr>
            <a:spLocks noGrp="1"/>
          </p:cNvSpPr>
          <p:nvPr>
            <p:ph idx="1"/>
          </p:nvPr>
        </p:nvSpPr>
        <p:spPr>
          <a:xfrm>
            <a:off x="778408" y="1301519"/>
            <a:ext cx="10635184" cy="5466376"/>
          </a:xfrm>
        </p:spPr>
        <p:txBody>
          <a:bodyPr>
            <a:normAutofit/>
          </a:bodyPr>
          <a:lstStyle/>
          <a:p>
            <a:pPr marL="0" indent="0">
              <a:buNone/>
            </a:pPr>
            <a:r>
              <a:rPr lang="en-US" dirty="0"/>
              <a:t>‘It is a delight to visit hospitals, certainly those in the Midlands, and see the dark-skinned nurses going about their jobs. In one hospital which I know particularly well the phrase used about these nurses is that they “think the world of them”. </a:t>
            </a:r>
          </a:p>
          <a:p>
            <a:pPr marL="0" indent="0">
              <a:buNone/>
            </a:pPr>
            <a:r>
              <a:rPr lang="en-US" dirty="0"/>
              <a:t>But, if I may say so, they are trained, they are under discipline, mostly they live in. If one asked the matron what is thought of the situation … the matron would be inclined to give the very practical kind of answer which one would expect from a matron— </a:t>
            </a:r>
            <a:r>
              <a:rPr lang="en-US" dirty="0">
                <a:solidFill>
                  <a:srgbClr val="FF0000"/>
                </a:solidFill>
              </a:rPr>
              <a:t>“They are excellent, but you do not want to have too many of them.”</a:t>
            </a:r>
            <a:r>
              <a:rPr lang="en-US" dirty="0"/>
              <a:t> I wish to ask, </a:t>
            </a:r>
            <a:r>
              <a:rPr lang="en-US" dirty="0">
                <a:solidFill>
                  <a:srgbClr val="FF0000"/>
                </a:solidFill>
              </a:rPr>
              <a:t>are we to condemn such an attitude as a </a:t>
            </a:r>
            <a:r>
              <a:rPr lang="en-US" dirty="0" err="1">
                <a:solidFill>
                  <a:srgbClr val="FF0000"/>
                </a:solidFill>
              </a:rPr>
              <a:t>racialistic</a:t>
            </a:r>
            <a:r>
              <a:rPr lang="en-US" dirty="0">
                <a:solidFill>
                  <a:srgbClr val="FF0000"/>
                </a:solidFill>
              </a:rPr>
              <a:t> one? I should say no</a:t>
            </a:r>
            <a:r>
              <a:rPr lang="en-US" dirty="0"/>
              <a:t>. I should say that it is </a:t>
            </a:r>
            <a:r>
              <a:rPr lang="en-US" dirty="0">
                <a:solidFill>
                  <a:srgbClr val="FF0000"/>
                </a:solidFill>
              </a:rPr>
              <a:t>a commonsense attitude</a:t>
            </a:r>
            <a:r>
              <a:rPr lang="en-US" dirty="0"/>
              <a:t>.’</a:t>
            </a:r>
          </a:p>
          <a:p>
            <a:pPr marL="0" indent="0" algn="r">
              <a:buNone/>
            </a:pPr>
            <a:r>
              <a:rPr lang="en-US" dirty="0"/>
              <a:t> Geoffrey Lloyd, MP (Con) Sutton </a:t>
            </a:r>
            <a:r>
              <a:rPr lang="en-US" dirty="0" err="1"/>
              <a:t>Coldfield</a:t>
            </a:r>
            <a:r>
              <a:rPr lang="en-US" dirty="0"/>
              <a:t>, 1964</a:t>
            </a:r>
          </a:p>
        </p:txBody>
      </p:sp>
    </p:spTree>
    <p:extLst>
      <p:ext uri="{BB962C8B-B14F-4D97-AF65-F5344CB8AC3E}">
        <p14:creationId xmlns:p14="http://schemas.microsoft.com/office/powerpoint/2010/main" val="17894056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l="15801" t="13596" r="30231" b="39330"/>
          <a:stretch/>
        </p:blipFill>
        <p:spPr>
          <a:xfrm>
            <a:off x="103051" y="105483"/>
            <a:ext cx="9481109" cy="4651828"/>
          </a:xfrm>
          <a:prstGeom prst="rect">
            <a:avLst/>
          </a:prstGeom>
        </p:spPr>
      </p:pic>
      <p:sp>
        <p:nvSpPr>
          <p:cNvPr id="6" name="TextBox 5"/>
          <p:cNvSpPr txBox="1"/>
          <p:nvPr/>
        </p:nvSpPr>
        <p:spPr>
          <a:xfrm>
            <a:off x="654318" y="5708466"/>
            <a:ext cx="7987211" cy="923330"/>
          </a:xfrm>
          <a:prstGeom prst="rect">
            <a:avLst/>
          </a:prstGeom>
          <a:noFill/>
        </p:spPr>
        <p:txBody>
          <a:bodyPr wrap="square" rtlCol="0">
            <a:spAutoFit/>
          </a:bodyPr>
          <a:lstStyle/>
          <a:p>
            <a:r>
              <a:rPr lang="en-GB"/>
              <a:t>And note that these </a:t>
            </a:r>
            <a:r>
              <a:rPr lang="en-GB" dirty="0"/>
              <a:t>data </a:t>
            </a:r>
            <a:r>
              <a:rPr lang="en-GB"/>
              <a:t>do NOT </a:t>
            </a:r>
            <a:r>
              <a:rPr lang="en-GB" dirty="0"/>
              <a:t>include outsourced NHS workers: porters, cleaners, laundry workers, caterers, clerical staff and agency clinical staff – groups who are ethnically diverse, and include high proportions of BAME workers.</a:t>
            </a:r>
          </a:p>
        </p:txBody>
      </p:sp>
      <p:pic>
        <p:nvPicPr>
          <p:cNvPr id="1026" name="Picture 2" descr="https://c7.alamy.com/comp/JTNHC3/file-photo-dated-03082017-of-members-of-unite-employed-by-serco-at-JTNHC3.jpg"/>
          <p:cNvPicPr>
            <a:picLocks noChangeAspect="1" noChangeArrowheads="1"/>
          </p:cNvPicPr>
          <p:nvPr/>
        </p:nvPicPr>
        <p:blipFill rotWithShape="1">
          <a:blip r:embed="rId4">
            <a:extLst>
              <a:ext uri="{28A0092B-C50C-407E-A947-70E740481C1C}">
                <a14:useLocalDpi xmlns:a14="http://schemas.microsoft.com/office/drawing/2010/main" val="0"/>
              </a:ext>
            </a:extLst>
          </a:blip>
          <a:srcRect l="-1" r="748" b="10278"/>
          <a:stretch/>
        </p:blipFill>
        <p:spPr bwMode="auto">
          <a:xfrm>
            <a:off x="8548914" y="4334997"/>
            <a:ext cx="3403600" cy="2262607"/>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9760858" y="391886"/>
            <a:ext cx="2104572" cy="3046988"/>
          </a:xfrm>
          <a:prstGeom prst="rect">
            <a:avLst/>
          </a:prstGeom>
          <a:noFill/>
        </p:spPr>
        <p:txBody>
          <a:bodyPr wrap="square" rtlCol="0">
            <a:spAutoFit/>
          </a:bodyPr>
          <a:lstStyle/>
          <a:p>
            <a:r>
              <a:rPr lang="en-GB" sz="2400" dirty="0">
                <a:solidFill>
                  <a:srgbClr val="FF0000"/>
                </a:solidFill>
              </a:rPr>
              <a:t>2019:</a:t>
            </a:r>
            <a:r>
              <a:rPr lang="en-GB" sz="2400" dirty="0"/>
              <a:t> </a:t>
            </a:r>
            <a:r>
              <a:rPr lang="en-GB" sz="2400" b="1" dirty="0"/>
              <a:t>In every category except Chinese, BAME staff are over-represented in the NHS workforce</a:t>
            </a:r>
          </a:p>
        </p:txBody>
      </p:sp>
      <p:sp>
        <p:nvSpPr>
          <p:cNvPr id="9" name="TextBox 8"/>
          <p:cNvSpPr txBox="1"/>
          <p:nvPr/>
        </p:nvSpPr>
        <p:spPr>
          <a:xfrm>
            <a:off x="8734145" y="6597604"/>
            <a:ext cx="3033138" cy="307777"/>
          </a:xfrm>
          <a:prstGeom prst="rect">
            <a:avLst/>
          </a:prstGeom>
          <a:noFill/>
        </p:spPr>
        <p:txBody>
          <a:bodyPr wrap="none" rtlCol="0">
            <a:spAutoFit/>
          </a:bodyPr>
          <a:lstStyle/>
          <a:p>
            <a:r>
              <a:rPr lang="de-DE" sz="1400" dirty="0"/>
              <a:t>© </a:t>
            </a:r>
            <a:r>
              <a:rPr lang="de-DE" sz="1400" dirty="0">
                <a:hlinkClick r:id="rId5"/>
              </a:rPr>
              <a:t>PA Images</a:t>
            </a:r>
            <a:r>
              <a:rPr lang="de-DE" sz="1400" dirty="0"/>
              <a:t> / </a:t>
            </a:r>
            <a:r>
              <a:rPr lang="de-DE" sz="1400" dirty="0" err="1"/>
              <a:t>Alamy</a:t>
            </a:r>
            <a:r>
              <a:rPr lang="de-DE" sz="1400" dirty="0"/>
              <a:t> Stock </a:t>
            </a:r>
            <a:r>
              <a:rPr lang="de-DE" sz="1400" dirty="0" err="1"/>
              <a:t>Photo</a:t>
            </a:r>
            <a:r>
              <a:rPr lang="de-DE" sz="1400" dirty="0"/>
              <a:t> 2017</a:t>
            </a:r>
            <a:endParaRPr lang="en-GB" sz="1400" dirty="0"/>
          </a:p>
        </p:txBody>
      </p:sp>
    </p:spTree>
    <p:extLst>
      <p:ext uri="{BB962C8B-B14F-4D97-AF65-F5344CB8AC3E}">
        <p14:creationId xmlns:p14="http://schemas.microsoft.com/office/powerpoint/2010/main" val="167191738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2161</TotalTime>
  <Words>941</Words>
  <Application>Microsoft Macintosh PowerPoint</Application>
  <PresentationFormat>Widescreen</PresentationFormat>
  <Paragraphs>75</Paragraphs>
  <Slides>13</Slides>
  <Notes>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Calibri</vt:lpstr>
      <vt:lpstr>Calibri Light</vt:lpstr>
      <vt:lpstr>open sans</vt:lpstr>
      <vt:lpstr>Office Theme</vt:lpstr>
      <vt:lpstr>Recognising ‘race’ in the NHS</vt:lpstr>
      <vt:lpstr>Traditional Visions of ‘Our NHS’</vt:lpstr>
      <vt:lpstr>An NHS History of Super-Diversity</vt:lpstr>
      <vt:lpstr>Sites for seeing ‘race’ in the NHS: Being the NHS/Burdening the NHS </vt:lpstr>
      <vt:lpstr>Being the NHS: ‘Without them, the Health Service would by now have collapsed.’   (MP Hugh Delargy, Lab, Thurrock, 1961)</vt:lpstr>
      <vt:lpstr>PowerPoint Presentation</vt:lpstr>
      <vt:lpstr>Immigrant Doctors and ‘Deep-seated Prejudices’</vt:lpstr>
      <vt:lpstr>When is NHS discrimination not racism?  When it is ‘commonsense’…</vt:lpstr>
      <vt:lpstr>PowerPoint Presentation</vt:lpstr>
      <vt:lpstr>PowerPoint Presentation</vt:lpstr>
      <vt:lpstr>Burdening the NHS: ‘a new sort of immigrant—one who arrives on the obstetric delivery table’  (Dr David Kerr, Wandsworth, HC Deb 17 November 1964)</vt:lpstr>
      <vt:lpstr>Born (an ‘immigrant’) in the NHS</vt:lpstr>
      <vt:lpstr> </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National Health and National Citizenship: Politics, Belonging and the NHS</dc:title>
  <dc:creator>Microsoft Office User</dc:creator>
  <cp:lastModifiedBy>Microsoft Office User</cp:lastModifiedBy>
  <cp:revision>69</cp:revision>
  <cp:lastPrinted>2016-03-20T15:37:17Z</cp:lastPrinted>
  <dcterms:created xsi:type="dcterms:W3CDTF">2016-03-19T13:27:35Z</dcterms:created>
  <dcterms:modified xsi:type="dcterms:W3CDTF">2019-06-14T18:52:04Z</dcterms:modified>
</cp:coreProperties>
</file>