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8" r:id="rId3"/>
    <p:sldId id="300" r:id="rId4"/>
    <p:sldId id="259" r:id="rId5"/>
    <p:sldId id="266" r:id="rId6"/>
    <p:sldId id="279" r:id="rId7"/>
    <p:sldId id="263" r:id="rId8"/>
    <p:sldId id="296" r:id="rId9"/>
    <p:sldId id="261" r:id="rId10"/>
    <p:sldId id="269" r:id="rId11"/>
    <p:sldId id="262" r:id="rId12"/>
    <p:sldId id="288" r:id="rId13"/>
    <p:sldId id="275" r:id="rId14"/>
    <p:sldId id="292" r:id="rId15"/>
    <p:sldId id="297" r:id="rId16"/>
    <p:sldId id="273" r:id="rId17"/>
    <p:sldId id="276" r:id="rId18"/>
    <p:sldId id="260" r:id="rId19"/>
    <p:sldId id="278" r:id="rId20"/>
    <p:sldId id="257" r:id="rId21"/>
    <p:sldId id="272" r:id="rId22"/>
    <p:sldId id="277" r:id="rId23"/>
    <p:sldId id="295" r:id="rId24"/>
    <p:sldId id="264" r:id="rId25"/>
    <p:sldId id="265" r:id="rId26"/>
    <p:sldId id="267" r:id="rId27"/>
    <p:sldId id="293" r:id="rId28"/>
    <p:sldId id="298" r:id="rId29"/>
    <p:sldId id="299" r:id="rId30"/>
    <p:sldId id="301"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p:cViewPr varScale="1">
        <p:scale>
          <a:sx n="124" d="100"/>
          <a:sy n="124" d="100"/>
        </p:scale>
        <p:origin x="1824" y="168"/>
      </p:cViewPr>
      <p:guideLst>
        <p:guide orient="horz" pos="2160"/>
        <p:guide pos="2880"/>
      </p:guideLst>
    </p:cSldViewPr>
  </p:slideViewPr>
  <p:notesTextViewPr>
    <p:cViewPr>
      <p:scale>
        <a:sx n="1" d="1"/>
        <a:sy n="1" d="1"/>
      </p:scale>
      <p:origin x="0" y="0"/>
    </p:cViewPr>
  </p:notesTextViewPr>
  <p:sorterViewPr>
    <p:cViewPr>
      <p:scale>
        <a:sx n="111" d="100"/>
        <a:sy n="111"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4C32BC-C80F-4178-A201-5924A874A961}" type="datetimeFigureOut">
              <a:rPr lang="en-GB" smtClean="0"/>
              <a:t>07/03/2016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DC708-6F17-4122-83F5-7CA6007179D3}" type="slidenum">
              <a:rPr lang="en-GB" smtClean="0"/>
              <a:t>‹#›</a:t>
            </a:fld>
            <a:endParaRPr lang="en-GB"/>
          </a:p>
        </p:txBody>
      </p:sp>
    </p:spTree>
    <p:extLst>
      <p:ext uri="{BB962C8B-B14F-4D97-AF65-F5344CB8AC3E}">
        <p14:creationId xmlns:p14="http://schemas.microsoft.com/office/powerpoint/2010/main" val="882983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 Id="rId3" Type="http://schemas.openxmlformats.org/officeDocument/2006/relationships/hyperlink" Target="http://search.proquest.com/pubidlinkhandler/sng/pubtitle/The+Guardian+$281959-2003$29/$N/35251/DocView/185100616/citation/1423D7D82F486510DE2/18?accountid=14888"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 Id="rId3" Type="http://schemas.openxmlformats.org/officeDocument/2006/relationships/hyperlink" Target="http://search.proquest.com/pubidlinkhandler/sng/pubtitle/The+Guardian+$281959-2003$29/$N/35251/DocView/184903017/citation/1423D9CC89886510DE2/91?accountid=14888"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Need to control entry </a:t>
            </a:r>
            <a:r>
              <a:rPr lang="en-US" sz="1200" kern="1200" dirty="0" err="1" smtClean="0">
                <a:solidFill>
                  <a:schemeClr val="tx1"/>
                </a:solidFill>
                <a:latin typeface="+mn-lt"/>
                <a:ea typeface="+mn-ea"/>
                <a:cs typeface="+mn-cs"/>
              </a:rPr>
              <a:t>recognised</a:t>
            </a:r>
            <a:r>
              <a:rPr lang="en-US" sz="1200" kern="1200" dirty="0" smtClean="0">
                <a:solidFill>
                  <a:schemeClr val="tx1"/>
                </a:solidFill>
                <a:latin typeface="+mn-lt"/>
                <a:ea typeface="+mn-ea"/>
                <a:cs typeface="+mn-cs"/>
              </a:rPr>
              <a:t>--but not on racial basis</a:t>
            </a:r>
          </a:p>
          <a:p>
            <a:r>
              <a:rPr lang="en-US" sz="1200" b="1" kern="1200" dirty="0" smtClean="0">
                <a:solidFill>
                  <a:schemeClr val="tx1"/>
                </a:solidFill>
                <a:latin typeface="+mn-lt"/>
                <a:ea typeface="+mn-ea"/>
                <a:cs typeface="+mn-cs"/>
                <a:hlinkClick r:id="rId3"/>
              </a:rPr>
              <a:t>The Guardian (1959-2003) [London (UK)] 15 Oct 1965: 7.</a:t>
            </a:r>
            <a:endParaRPr lang="en-US" dirty="0"/>
          </a:p>
        </p:txBody>
      </p:sp>
      <p:sp>
        <p:nvSpPr>
          <p:cNvPr id="4" name="Slide Number Placeholder 3"/>
          <p:cNvSpPr>
            <a:spLocks noGrp="1"/>
          </p:cNvSpPr>
          <p:nvPr>
            <p:ph type="sldNum" sz="quarter" idx="10"/>
          </p:nvPr>
        </p:nvSpPr>
        <p:spPr/>
        <p:txBody>
          <a:bodyPr/>
          <a:lstStyle/>
          <a:p>
            <a:fld id="{030CE414-AA4F-4163-8884-BF041DB1D04F}" type="slidenum">
              <a:rPr lang="en-GB" smtClean="0"/>
              <a:pPr/>
              <a:t>12</a:t>
            </a:fld>
            <a:endParaRPr lang="en-GB"/>
          </a:p>
        </p:txBody>
      </p:sp>
    </p:spTree>
    <p:extLst>
      <p:ext uri="{BB962C8B-B14F-4D97-AF65-F5344CB8AC3E}">
        <p14:creationId xmlns:p14="http://schemas.microsoft.com/office/powerpoint/2010/main" val="1015672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CURES FOR THE ILLS OF RACIAL INTOLERANCE: Formal education not enough</a:t>
            </a:r>
          </a:p>
          <a:p>
            <a:r>
              <a:rPr lang="en-US" sz="1200" b="1" kern="1200" smtClean="0">
                <a:solidFill>
                  <a:schemeClr val="tx1"/>
                </a:solidFill>
                <a:latin typeface="+mn-lt"/>
                <a:ea typeface="+mn-ea"/>
                <a:cs typeface="+mn-cs"/>
                <a:hlinkClick r:id="rId3"/>
              </a:rPr>
              <a:t>The Guardian (1959-2003) [London (UK)] 13 Mar 1963: 2.</a:t>
            </a:r>
            <a:endParaRPr lang="en-US"/>
          </a:p>
        </p:txBody>
      </p:sp>
      <p:sp>
        <p:nvSpPr>
          <p:cNvPr id="4" name="Slide Number Placeholder 3"/>
          <p:cNvSpPr>
            <a:spLocks noGrp="1"/>
          </p:cNvSpPr>
          <p:nvPr>
            <p:ph type="sldNum" sz="quarter" idx="10"/>
          </p:nvPr>
        </p:nvSpPr>
        <p:spPr/>
        <p:txBody>
          <a:bodyPr/>
          <a:lstStyle/>
          <a:p>
            <a:fld id="{030CE414-AA4F-4163-8884-BF041DB1D04F}" type="slidenum">
              <a:rPr lang="en-GB" smtClean="0"/>
              <a:pPr/>
              <a:t>13</a:t>
            </a:fld>
            <a:endParaRPr lang="en-GB"/>
          </a:p>
        </p:txBody>
      </p:sp>
    </p:spTree>
    <p:extLst>
      <p:ext uri="{BB962C8B-B14F-4D97-AF65-F5344CB8AC3E}">
        <p14:creationId xmlns:p14="http://schemas.microsoft.com/office/powerpoint/2010/main" val="2748196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Anthony Lester (ed.), Essays and Speeches by Roy Jenkins (London, 1967), 267. The quote is taken from </a:t>
            </a:r>
            <a:r>
              <a:rPr lang="en-GB" sz="1200" kern="1200" dirty="0" err="1" smtClean="0">
                <a:solidFill>
                  <a:schemeClr val="tx1"/>
                </a:solidFill>
                <a:effectLst/>
                <a:latin typeface="+mn-lt"/>
                <a:ea typeface="+mn-ea"/>
                <a:cs typeface="+mn-cs"/>
              </a:rPr>
              <a:t>Jenkin’s</a:t>
            </a:r>
            <a:r>
              <a:rPr lang="en-GB" sz="1200" kern="1200" dirty="0" smtClean="0">
                <a:solidFill>
                  <a:schemeClr val="tx1"/>
                </a:solidFill>
                <a:effectLst/>
                <a:latin typeface="+mn-lt"/>
                <a:ea typeface="+mn-ea"/>
                <a:cs typeface="+mn-cs"/>
              </a:rPr>
              <a:t> famous May 1966 speech to the National Committee for Commonwealth Immigrants, during his tenure as Home Secretary</a:t>
            </a:r>
            <a:endParaRPr lang="en-GB" dirty="0" smtClean="0"/>
          </a:p>
          <a:p>
            <a:endParaRPr lang="en-GB" dirty="0"/>
          </a:p>
        </p:txBody>
      </p:sp>
      <p:sp>
        <p:nvSpPr>
          <p:cNvPr id="4" name="Slide Number Placeholder 3"/>
          <p:cNvSpPr>
            <a:spLocks noGrp="1"/>
          </p:cNvSpPr>
          <p:nvPr>
            <p:ph type="sldNum" sz="quarter" idx="10"/>
          </p:nvPr>
        </p:nvSpPr>
        <p:spPr/>
        <p:txBody>
          <a:bodyPr/>
          <a:lstStyle/>
          <a:p>
            <a:fld id="{10AC1233-C3E1-44DE-BCC6-183B90321D7E}" type="slidenum">
              <a:rPr lang="en-GB" smtClean="0"/>
              <a:pPr/>
              <a:t>17</a:t>
            </a:fld>
            <a:endParaRPr lang="en-GB"/>
          </a:p>
        </p:txBody>
      </p:sp>
    </p:spTree>
    <p:extLst>
      <p:ext uri="{BB962C8B-B14F-4D97-AF65-F5344CB8AC3E}">
        <p14:creationId xmlns:p14="http://schemas.microsoft.com/office/powerpoint/2010/main" val="38193007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8627036-6583-4DA1-A6DE-BE588E5865F1}" type="slidenum">
              <a:rPr lang="en-GB" smtClean="0"/>
              <a:pPr/>
              <a:t>21</a:t>
            </a:fld>
            <a:endParaRPr lang="en-GB"/>
          </a:p>
        </p:txBody>
      </p:sp>
    </p:spTree>
    <p:extLst>
      <p:ext uri="{BB962C8B-B14F-4D97-AF65-F5344CB8AC3E}">
        <p14:creationId xmlns:p14="http://schemas.microsoft.com/office/powerpoint/2010/main" val="385577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a:t>
            </a:r>
            <a:r>
              <a:rPr lang="en-US" dirty="0" err="1" smtClean="0"/>
              <a:t>news.bbc.co.uk</a:t>
            </a:r>
            <a:r>
              <a:rPr lang="en-US" dirty="0" smtClean="0"/>
              <a:t>/</a:t>
            </a:r>
            <a:r>
              <a:rPr lang="en-US" dirty="0" err="1" smtClean="0"/>
              <a:t>onthisday</a:t>
            </a:r>
            <a:r>
              <a:rPr lang="en-US" dirty="0" smtClean="0"/>
              <a:t>/hi/dates/stories/</a:t>
            </a:r>
            <a:r>
              <a:rPr lang="en-US" dirty="0" err="1" smtClean="0"/>
              <a:t>february</a:t>
            </a:r>
            <a:r>
              <a:rPr lang="en-US" dirty="0" smtClean="0"/>
              <a:t>/24/newsid_2518000/2518513.stm</a:t>
            </a:r>
          </a:p>
          <a:p>
            <a:endParaRPr lang="en-US" dirty="0"/>
          </a:p>
        </p:txBody>
      </p:sp>
      <p:sp>
        <p:nvSpPr>
          <p:cNvPr id="4" name="Slide Number Placeholder 3"/>
          <p:cNvSpPr>
            <a:spLocks noGrp="1"/>
          </p:cNvSpPr>
          <p:nvPr>
            <p:ph type="sldNum" sz="quarter" idx="10"/>
          </p:nvPr>
        </p:nvSpPr>
        <p:spPr/>
        <p:txBody>
          <a:bodyPr/>
          <a:lstStyle/>
          <a:p>
            <a:fld id="{2D0DC708-6F17-4122-83F5-7CA6007179D3}" type="slidenum">
              <a:rPr lang="en-GB" smtClean="0"/>
              <a:t>23</a:t>
            </a:fld>
            <a:endParaRPr lang="en-GB"/>
          </a:p>
        </p:txBody>
      </p:sp>
    </p:spTree>
    <p:extLst>
      <p:ext uri="{BB962C8B-B14F-4D97-AF65-F5344CB8AC3E}">
        <p14:creationId xmlns:p14="http://schemas.microsoft.com/office/powerpoint/2010/main" val="2235010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Thatcher,</a:t>
            </a:r>
            <a:r>
              <a:rPr lang="en-US" baseline="0" dirty="0" smtClean="0"/>
              <a:t> Path to Power, 1995, p. 406</a:t>
            </a:r>
            <a:endParaRPr lang="en-US" dirty="0"/>
          </a:p>
        </p:txBody>
      </p:sp>
      <p:sp>
        <p:nvSpPr>
          <p:cNvPr id="4" name="Slide Number Placeholder 3"/>
          <p:cNvSpPr>
            <a:spLocks noGrp="1"/>
          </p:cNvSpPr>
          <p:nvPr>
            <p:ph type="sldNum" sz="quarter" idx="10"/>
          </p:nvPr>
        </p:nvSpPr>
        <p:spPr/>
        <p:txBody>
          <a:bodyPr/>
          <a:lstStyle/>
          <a:p>
            <a:fld id="{2D0DC708-6F17-4122-83F5-7CA6007179D3}" type="slidenum">
              <a:rPr lang="en-GB" smtClean="0"/>
              <a:t>28</a:t>
            </a:fld>
            <a:endParaRPr lang="en-GB"/>
          </a:p>
        </p:txBody>
      </p:sp>
    </p:spTree>
    <p:extLst>
      <p:ext uri="{BB962C8B-B14F-4D97-AF65-F5344CB8AC3E}">
        <p14:creationId xmlns:p14="http://schemas.microsoft.com/office/powerpoint/2010/main" val="1738310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606B953-5DB9-4FF7-AB6A-B65716AD1796}" type="datetimeFigureOut">
              <a:rPr lang="en-GB" smtClean="0"/>
              <a:t>07/03/2016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C2F1F0-8103-40D6-AE54-BF82B80011F9}" type="slidenum">
              <a:rPr lang="en-GB" smtClean="0"/>
              <a:t>‹#›</a:t>
            </a:fld>
            <a:endParaRPr lang="en-GB"/>
          </a:p>
        </p:txBody>
      </p:sp>
    </p:spTree>
    <p:extLst>
      <p:ext uri="{BB962C8B-B14F-4D97-AF65-F5344CB8AC3E}">
        <p14:creationId xmlns:p14="http://schemas.microsoft.com/office/powerpoint/2010/main" val="741663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606B953-5DB9-4FF7-AB6A-B65716AD1796}" type="datetimeFigureOut">
              <a:rPr lang="en-GB" smtClean="0"/>
              <a:t>07/03/2016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C2F1F0-8103-40D6-AE54-BF82B80011F9}" type="slidenum">
              <a:rPr lang="en-GB" smtClean="0"/>
              <a:t>‹#›</a:t>
            </a:fld>
            <a:endParaRPr lang="en-GB"/>
          </a:p>
        </p:txBody>
      </p:sp>
    </p:spTree>
    <p:extLst>
      <p:ext uri="{BB962C8B-B14F-4D97-AF65-F5344CB8AC3E}">
        <p14:creationId xmlns:p14="http://schemas.microsoft.com/office/powerpoint/2010/main" val="3351101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606B953-5DB9-4FF7-AB6A-B65716AD1796}" type="datetimeFigureOut">
              <a:rPr lang="en-GB" smtClean="0"/>
              <a:t>07/03/2016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C2F1F0-8103-40D6-AE54-BF82B80011F9}" type="slidenum">
              <a:rPr lang="en-GB" smtClean="0"/>
              <a:t>‹#›</a:t>
            </a:fld>
            <a:endParaRPr lang="en-GB"/>
          </a:p>
        </p:txBody>
      </p:sp>
    </p:spTree>
    <p:extLst>
      <p:ext uri="{BB962C8B-B14F-4D97-AF65-F5344CB8AC3E}">
        <p14:creationId xmlns:p14="http://schemas.microsoft.com/office/powerpoint/2010/main" val="2406472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606B953-5DB9-4FF7-AB6A-B65716AD1796}" type="datetimeFigureOut">
              <a:rPr lang="en-GB" smtClean="0"/>
              <a:t>07/03/2016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C2F1F0-8103-40D6-AE54-BF82B80011F9}" type="slidenum">
              <a:rPr lang="en-GB" smtClean="0"/>
              <a:t>‹#›</a:t>
            </a:fld>
            <a:endParaRPr lang="en-GB"/>
          </a:p>
        </p:txBody>
      </p:sp>
    </p:spTree>
    <p:extLst>
      <p:ext uri="{BB962C8B-B14F-4D97-AF65-F5344CB8AC3E}">
        <p14:creationId xmlns:p14="http://schemas.microsoft.com/office/powerpoint/2010/main" val="3719900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06B953-5DB9-4FF7-AB6A-B65716AD1796}" type="datetimeFigureOut">
              <a:rPr lang="en-GB" smtClean="0"/>
              <a:t>07/03/2016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C2F1F0-8103-40D6-AE54-BF82B80011F9}" type="slidenum">
              <a:rPr lang="en-GB" smtClean="0"/>
              <a:t>‹#›</a:t>
            </a:fld>
            <a:endParaRPr lang="en-GB"/>
          </a:p>
        </p:txBody>
      </p:sp>
    </p:spTree>
    <p:extLst>
      <p:ext uri="{BB962C8B-B14F-4D97-AF65-F5344CB8AC3E}">
        <p14:creationId xmlns:p14="http://schemas.microsoft.com/office/powerpoint/2010/main" val="3533313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606B953-5DB9-4FF7-AB6A-B65716AD1796}" type="datetimeFigureOut">
              <a:rPr lang="en-GB" smtClean="0"/>
              <a:t>07/03/2016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C2F1F0-8103-40D6-AE54-BF82B80011F9}" type="slidenum">
              <a:rPr lang="en-GB" smtClean="0"/>
              <a:t>‹#›</a:t>
            </a:fld>
            <a:endParaRPr lang="en-GB"/>
          </a:p>
        </p:txBody>
      </p:sp>
    </p:spTree>
    <p:extLst>
      <p:ext uri="{BB962C8B-B14F-4D97-AF65-F5344CB8AC3E}">
        <p14:creationId xmlns:p14="http://schemas.microsoft.com/office/powerpoint/2010/main" val="1416932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606B953-5DB9-4FF7-AB6A-B65716AD1796}" type="datetimeFigureOut">
              <a:rPr lang="en-GB" smtClean="0"/>
              <a:t>07/03/2016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EC2F1F0-8103-40D6-AE54-BF82B80011F9}" type="slidenum">
              <a:rPr lang="en-GB" smtClean="0"/>
              <a:t>‹#›</a:t>
            </a:fld>
            <a:endParaRPr lang="en-GB"/>
          </a:p>
        </p:txBody>
      </p:sp>
    </p:spTree>
    <p:extLst>
      <p:ext uri="{BB962C8B-B14F-4D97-AF65-F5344CB8AC3E}">
        <p14:creationId xmlns:p14="http://schemas.microsoft.com/office/powerpoint/2010/main" val="3925683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606B953-5DB9-4FF7-AB6A-B65716AD1796}" type="datetimeFigureOut">
              <a:rPr lang="en-GB" smtClean="0"/>
              <a:t>07/03/2016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EC2F1F0-8103-40D6-AE54-BF82B80011F9}" type="slidenum">
              <a:rPr lang="en-GB" smtClean="0"/>
              <a:t>‹#›</a:t>
            </a:fld>
            <a:endParaRPr lang="en-GB"/>
          </a:p>
        </p:txBody>
      </p:sp>
    </p:spTree>
    <p:extLst>
      <p:ext uri="{BB962C8B-B14F-4D97-AF65-F5344CB8AC3E}">
        <p14:creationId xmlns:p14="http://schemas.microsoft.com/office/powerpoint/2010/main" val="418975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06B953-5DB9-4FF7-AB6A-B65716AD1796}" type="datetimeFigureOut">
              <a:rPr lang="en-GB" smtClean="0"/>
              <a:t>07/03/2016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EC2F1F0-8103-40D6-AE54-BF82B80011F9}" type="slidenum">
              <a:rPr lang="en-GB" smtClean="0"/>
              <a:t>‹#›</a:t>
            </a:fld>
            <a:endParaRPr lang="en-GB"/>
          </a:p>
        </p:txBody>
      </p:sp>
    </p:spTree>
    <p:extLst>
      <p:ext uri="{BB962C8B-B14F-4D97-AF65-F5344CB8AC3E}">
        <p14:creationId xmlns:p14="http://schemas.microsoft.com/office/powerpoint/2010/main" val="1223630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06B953-5DB9-4FF7-AB6A-B65716AD1796}" type="datetimeFigureOut">
              <a:rPr lang="en-GB" smtClean="0"/>
              <a:t>07/03/2016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C2F1F0-8103-40D6-AE54-BF82B80011F9}" type="slidenum">
              <a:rPr lang="en-GB" smtClean="0"/>
              <a:t>‹#›</a:t>
            </a:fld>
            <a:endParaRPr lang="en-GB"/>
          </a:p>
        </p:txBody>
      </p:sp>
    </p:spTree>
    <p:extLst>
      <p:ext uri="{BB962C8B-B14F-4D97-AF65-F5344CB8AC3E}">
        <p14:creationId xmlns:p14="http://schemas.microsoft.com/office/powerpoint/2010/main" val="424012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06B953-5DB9-4FF7-AB6A-B65716AD1796}" type="datetimeFigureOut">
              <a:rPr lang="en-GB" smtClean="0"/>
              <a:t>07/03/2016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C2F1F0-8103-40D6-AE54-BF82B80011F9}" type="slidenum">
              <a:rPr lang="en-GB" smtClean="0"/>
              <a:t>‹#›</a:t>
            </a:fld>
            <a:endParaRPr lang="en-GB"/>
          </a:p>
        </p:txBody>
      </p:sp>
    </p:spTree>
    <p:extLst>
      <p:ext uri="{BB962C8B-B14F-4D97-AF65-F5344CB8AC3E}">
        <p14:creationId xmlns:p14="http://schemas.microsoft.com/office/powerpoint/2010/main" val="36468082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06B953-5DB9-4FF7-AB6A-B65716AD1796}" type="datetimeFigureOut">
              <a:rPr lang="en-GB" smtClean="0"/>
              <a:t>07/03/2016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C2F1F0-8103-40D6-AE54-BF82B80011F9}" type="slidenum">
              <a:rPr lang="en-GB" smtClean="0"/>
              <a:t>‹#›</a:t>
            </a:fld>
            <a:endParaRPr lang="en-GB"/>
          </a:p>
        </p:txBody>
      </p:sp>
    </p:spTree>
    <p:extLst>
      <p:ext uri="{BB962C8B-B14F-4D97-AF65-F5344CB8AC3E}">
        <p14:creationId xmlns:p14="http://schemas.microsoft.com/office/powerpoint/2010/main" val="28802264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3" Type="http://schemas.openxmlformats.org/officeDocument/2006/relationships/hyperlink" Target="http://www.bbc.co.uk/historyofthebbc/memories/elections/smethwick" TargetMode="External"/><Relationship Id="rId4" Type="http://schemas.openxmlformats.org/officeDocument/2006/relationships/image" Target="../media/image16.tiff"/><Relationship Id="rId1" Type="http://schemas.openxmlformats.org/officeDocument/2006/relationships/slideLayout" Target="../slideLayouts/slideLayout7.xml"/><Relationship Id="rId2" Type="http://schemas.openxmlformats.org/officeDocument/2006/relationships/hyperlink" Target="http://www.radiotimes.com/news/2015-03-15/britains-racist-election-how-one-1964-battle-for-voters-turned-toxic"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g"/><Relationship Id="rId3"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vimeo.com/82038851"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sHhKI5ijnxQ&amp;desktop_uri=/watch?v=sHhKI5ijnxQ&amp;app=desktop" TargetMode="External"/><Relationship Id="rId3" Type="http://schemas.openxmlformats.org/officeDocument/2006/relationships/hyperlink" Target="http://www.youtube.com/watch?v=-YqDNmDstOo"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28.xml.rels><?xml version="1.0" encoding="UTF-8" standalone="yes"?>
<Relationships xmlns="http://schemas.openxmlformats.org/package/2006/relationships"><Relationship Id="rId3" Type="http://schemas.openxmlformats.org/officeDocument/2006/relationships/image" Target="../media/image22.tiff"/><Relationship Id="rId4" Type="http://schemas.openxmlformats.org/officeDocument/2006/relationships/image" Target="../media/image23.jpg"/><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tiff"/><Relationship Id="rId4" Type="http://schemas.openxmlformats.org/officeDocument/2006/relationships/image" Target="../media/image6.tiff"/><Relationship Id="rId5" Type="http://schemas.openxmlformats.org/officeDocument/2006/relationships/image" Target="../media/image7.tiff"/><Relationship Id="rId6" Type="http://schemas.openxmlformats.org/officeDocument/2006/relationships/image" Target="../media/image8.tiff"/><Relationship Id="rId1" Type="http://schemas.openxmlformats.org/officeDocument/2006/relationships/slideLayout" Target="../slideLayouts/slideLayout7.xml"/><Relationship Id="rId2" Type="http://schemas.openxmlformats.org/officeDocument/2006/relationships/image" Target="../media/image4.tif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gov.uk/register-to-vot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jpg"/><Relationship Id="rId3" Type="http://schemas.openxmlformats.org/officeDocument/2006/relationships/image" Target="../media/image1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3000"/>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420888"/>
            <a:ext cx="9144000" cy="1470025"/>
          </a:xfrm>
        </p:spPr>
        <p:txBody>
          <a:bodyPr>
            <a:noAutofit/>
          </a:bodyPr>
          <a:lstStyle/>
          <a:p>
            <a:r>
              <a:rPr lang="en-GB" sz="6000" b="1" dirty="0">
                <a:solidFill>
                  <a:srgbClr val="FF0000"/>
                </a:solidFill>
                <a:effectLst>
                  <a:outerShdw blurRad="38100" dist="38100" dir="2700000" algn="tl">
                    <a:srgbClr val="000000">
                      <a:alpha val="43137"/>
                    </a:srgbClr>
                  </a:outerShdw>
                </a:effectLst>
              </a:rPr>
              <a:t>Immigration and Race in Postcolonial Britain</a:t>
            </a:r>
          </a:p>
        </p:txBody>
      </p:sp>
      <p:sp>
        <p:nvSpPr>
          <p:cNvPr id="3" name="Subtitle 2"/>
          <p:cNvSpPr>
            <a:spLocks noGrp="1"/>
          </p:cNvSpPr>
          <p:nvPr>
            <p:ph type="subTitle" idx="1"/>
          </p:nvPr>
        </p:nvSpPr>
        <p:spPr>
          <a:xfrm>
            <a:off x="0" y="4509120"/>
            <a:ext cx="9144000" cy="1584176"/>
          </a:xfrm>
        </p:spPr>
        <p:txBody>
          <a:bodyPr>
            <a:normAutofit fontScale="62500" lnSpcReduction="20000"/>
          </a:bodyPr>
          <a:lstStyle/>
          <a:p>
            <a:r>
              <a:rPr lang="en-GB" b="1" dirty="0" smtClean="0">
                <a:solidFill>
                  <a:srgbClr val="FF0000"/>
                </a:solidFill>
                <a:effectLst>
                  <a:outerShdw blurRad="38100" dist="38100" dir="2700000" algn="tl">
                    <a:srgbClr val="000000">
                      <a:alpha val="43137"/>
                    </a:srgbClr>
                  </a:outerShdw>
                </a:effectLst>
              </a:rPr>
              <a:t>Making History</a:t>
            </a:r>
          </a:p>
          <a:p>
            <a:r>
              <a:rPr lang="en-GB" b="1" dirty="0" smtClean="0">
                <a:solidFill>
                  <a:srgbClr val="FF0000"/>
                </a:solidFill>
                <a:effectLst>
                  <a:outerShdw blurRad="38100" dist="38100" dir="2700000" algn="tl">
                    <a:srgbClr val="000000">
                      <a:alpha val="43137"/>
                    </a:srgbClr>
                  </a:outerShdw>
                </a:effectLst>
              </a:rPr>
              <a:t>Week 9</a:t>
            </a:r>
          </a:p>
          <a:p>
            <a:r>
              <a:rPr lang="en-GB" b="1" dirty="0" smtClean="0">
                <a:solidFill>
                  <a:srgbClr val="FF0000"/>
                </a:solidFill>
                <a:effectLst>
                  <a:outerShdw blurRad="38100" dist="38100" dir="2700000" algn="tl">
                    <a:srgbClr val="000000">
                      <a:alpha val="43137"/>
                    </a:srgbClr>
                  </a:outerShdw>
                </a:effectLst>
              </a:rPr>
              <a:t>Roberta </a:t>
            </a:r>
            <a:r>
              <a:rPr lang="en-GB" b="1" dirty="0" err="1" smtClean="0">
                <a:solidFill>
                  <a:srgbClr val="FF0000"/>
                </a:solidFill>
                <a:effectLst>
                  <a:outerShdw blurRad="38100" dist="38100" dir="2700000" algn="tl">
                    <a:srgbClr val="000000">
                      <a:alpha val="43137"/>
                    </a:srgbClr>
                  </a:outerShdw>
                </a:effectLst>
              </a:rPr>
              <a:t>Bivins</a:t>
            </a:r>
            <a:r>
              <a:rPr lang="en-GB" b="1" dirty="0" smtClean="0">
                <a:solidFill>
                  <a:srgbClr val="FF0000"/>
                </a:solidFill>
                <a:effectLst>
                  <a:outerShdw blurRad="38100" dist="38100" dir="2700000" algn="tl">
                    <a:srgbClr val="000000">
                      <a:alpha val="43137"/>
                    </a:srgbClr>
                  </a:outerShdw>
                </a:effectLst>
              </a:rPr>
              <a:t> </a:t>
            </a:r>
          </a:p>
          <a:p>
            <a:r>
              <a:rPr lang="en-GB" b="1" dirty="0" smtClean="0">
                <a:solidFill>
                  <a:srgbClr val="FF0000"/>
                </a:solidFill>
                <a:effectLst>
                  <a:outerShdw blurRad="38100" dist="38100" dir="2700000" algn="tl">
                    <a:srgbClr val="000000">
                      <a:alpha val="43137"/>
                    </a:srgbClr>
                  </a:outerShdw>
                </a:effectLst>
              </a:rPr>
              <a:t>Office: H330</a:t>
            </a:r>
          </a:p>
          <a:p>
            <a:r>
              <a:rPr lang="en-GB" b="1" dirty="0" smtClean="0">
                <a:solidFill>
                  <a:srgbClr val="FF0000"/>
                </a:solidFill>
                <a:effectLst>
                  <a:outerShdw blurRad="38100" dist="38100" dir="2700000" algn="tl">
                    <a:srgbClr val="000000">
                      <a:alpha val="43137"/>
                    </a:srgbClr>
                  </a:outerShdw>
                </a:effectLst>
              </a:rPr>
              <a:t>E-mail r.bivins@warwick.ac.uk</a:t>
            </a:r>
            <a:endParaRPr lang="en-GB"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096951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2080" y="137478"/>
            <a:ext cx="3744416" cy="1635338"/>
          </a:xfrm>
        </p:spPr>
        <p:txBody>
          <a:bodyPr>
            <a:normAutofit fontScale="90000"/>
          </a:bodyPr>
          <a:lstStyle/>
          <a:p>
            <a:r>
              <a:rPr lang="en-GB" dirty="0" smtClean="0">
                <a:solidFill>
                  <a:srgbClr val="FF0000"/>
                </a:solidFill>
              </a:rPr>
              <a:t>The Rise of ‘Control’ in the 1960s</a:t>
            </a:r>
            <a:endParaRPr lang="en-GB" dirty="0">
              <a:solidFill>
                <a:srgbClr val="FF0000"/>
              </a:solidFill>
            </a:endParaRPr>
          </a:p>
        </p:txBody>
      </p:sp>
      <p:sp>
        <p:nvSpPr>
          <p:cNvPr id="3" name="Content Placeholder 2"/>
          <p:cNvSpPr>
            <a:spLocks noGrp="1"/>
          </p:cNvSpPr>
          <p:nvPr>
            <p:ph idx="1"/>
          </p:nvPr>
        </p:nvSpPr>
        <p:spPr>
          <a:xfrm>
            <a:off x="5724128" y="1844824"/>
            <a:ext cx="3225943" cy="4670726"/>
          </a:xfrm>
        </p:spPr>
        <p:txBody>
          <a:bodyPr>
            <a:normAutofit fontScale="92500" lnSpcReduction="10000"/>
          </a:bodyPr>
          <a:lstStyle/>
          <a:p>
            <a:pPr marL="0" indent="0">
              <a:buNone/>
            </a:pPr>
            <a:r>
              <a:rPr lang="en-GB" dirty="0" smtClean="0"/>
              <a:t>Conjunction between discourses of:</a:t>
            </a:r>
          </a:p>
          <a:p>
            <a:pPr marL="514350" indent="-514350">
              <a:buAutoNum type="alphaLcParenR"/>
            </a:pPr>
            <a:r>
              <a:rPr lang="en-GB" dirty="0" smtClean="0"/>
              <a:t>Control </a:t>
            </a:r>
            <a:r>
              <a:rPr lang="en-GB" dirty="0"/>
              <a:t>of immigration [1962, 1965, 1968, 1971]</a:t>
            </a:r>
            <a:endParaRPr lang="en-GB" dirty="0" smtClean="0"/>
          </a:p>
          <a:p>
            <a:pPr marL="514350" indent="-514350">
              <a:buAutoNum type="alphaLcParenR"/>
            </a:pPr>
            <a:r>
              <a:rPr lang="en-GB" dirty="0" smtClean="0"/>
              <a:t>Control of ‘race relations’ [1965, 1968, 1976]</a:t>
            </a:r>
          </a:p>
          <a:p>
            <a:pPr marL="514350" indent="-514350">
              <a:buAutoNum type="alphaLcParenR"/>
            </a:pPr>
            <a:endParaRPr lang="en-GB"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088" t="17932" r="6776" b="4314"/>
          <a:stretch/>
        </p:blipFill>
        <p:spPr bwMode="auto">
          <a:xfrm>
            <a:off x="8459" y="332655"/>
            <a:ext cx="5598483" cy="611088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TextBox 3"/>
          <p:cNvSpPr txBox="1"/>
          <p:nvPr/>
        </p:nvSpPr>
        <p:spPr>
          <a:xfrm>
            <a:off x="198120" y="6443543"/>
            <a:ext cx="8543924" cy="307777"/>
          </a:xfrm>
          <a:prstGeom prst="rect">
            <a:avLst/>
          </a:prstGeom>
          <a:noFill/>
        </p:spPr>
        <p:txBody>
          <a:bodyPr wrap="square" rtlCol="0">
            <a:spAutoFit/>
          </a:bodyPr>
          <a:lstStyle/>
          <a:p>
            <a:r>
              <a:rPr lang="en-GB" sz="1400" dirty="0"/>
              <a:t>(c) </a:t>
            </a:r>
            <a:r>
              <a:rPr lang="en-GB" sz="1400" dirty="0" smtClean="0"/>
              <a:t> Michael </a:t>
            </a:r>
            <a:r>
              <a:rPr lang="en-GB" sz="1400" dirty="0"/>
              <a:t>Cummings</a:t>
            </a:r>
            <a:r>
              <a:rPr lang="en-GB" sz="1400" dirty="0" smtClean="0"/>
              <a:t>, </a:t>
            </a:r>
            <a:r>
              <a:rPr lang="en-GB" sz="1400" i="1" dirty="0" smtClean="0"/>
              <a:t>Daily Express</a:t>
            </a:r>
            <a:r>
              <a:rPr lang="en-GB" sz="1400" dirty="0" smtClean="0"/>
              <a:t>,  3 Mar 1965, courtesy of British </a:t>
            </a:r>
            <a:r>
              <a:rPr lang="en-GB" sz="1400" dirty="0"/>
              <a:t>Cartoon Archive, University of </a:t>
            </a:r>
            <a:r>
              <a:rPr lang="en-GB" sz="1400" dirty="0" smtClean="0"/>
              <a:t>Kent</a:t>
            </a:r>
            <a:r>
              <a:rPr lang="en-GB" sz="1400" dirty="0"/>
              <a:t>.</a:t>
            </a:r>
            <a:endParaRPr lang="en-GB" sz="1400" dirty="0" smtClean="0"/>
          </a:p>
        </p:txBody>
      </p:sp>
    </p:spTree>
    <p:extLst>
      <p:ext uri="{BB962C8B-B14F-4D97-AF65-F5344CB8AC3E}">
        <p14:creationId xmlns:p14="http://schemas.microsoft.com/office/powerpoint/2010/main" val="2021249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80934" cy="994122"/>
          </a:xfrm>
        </p:spPr>
        <p:txBody>
          <a:bodyPr>
            <a:normAutofit fontScale="90000"/>
          </a:bodyPr>
          <a:lstStyle/>
          <a:p>
            <a:r>
              <a:rPr lang="en-GB" dirty="0" smtClean="0"/>
              <a:t>Ending Imperial Identity? The 1962 Commonwealth Immigrants Act</a:t>
            </a:r>
            <a:endParaRPr lang="en-GB" dirty="0"/>
          </a:p>
        </p:txBody>
      </p:sp>
      <p:sp>
        <p:nvSpPr>
          <p:cNvPr id="3" name="Content Placeholder 2"/>
          <p:cNvSpPr>
            <a:spLocks noGrp="1"/>
          </p:cNvSpPr>
          <p:nvPr>
            <p:ph sz="half" idx="1"/>
          </p:nvPr>
        </p:nvSpPr>
        <p:spPr>
          <a:xfrm>
            <a:off x="179512" y="1412776"/>
            <a:ext cx="3456384" cy="5281717"/>
          </a:xfrm>
        </p:spPr>
        <p:txBody>
          <a:bodyPr>
            <a:normAutofit fontScale="92500" lnSpcReduction="20000"/>
          </a:bodyPr>
          <a:lstStyle/>
          <a:p>
            <a:pPr marL="0" indent="0">
              <a:buNone/>
            </a:pPr>
            <a:r>
              <a:rPr lang="en-GB" dirty="0" smtClean="0"/>
              <a:t>A response to:</a:t>
            </a:r>
          </a:p>
          <a:p>
            <a:r>
              <a:rPr lang="en-GB" dirty="0" smtClean="0"/>
              <a:t>Long-term pressure to control (esp. non-white) immigration</a:t>
            </a:r>
          </a:p>
          <a:p>
            <a:r>
              <a:rPr lang="en-GB" dirty="0" smtClean="0"/>
              <a:t>Fears of economic stagnation</a:t>
            </a:r>
          </a:p>
          <a:p>
            <a:r>
              <a:rPr lang="en-GB" dirty="0" smtClean="0"/>
              <a:t>Anger at housing shortages</a:t>
            </a:r>
          </a:p>
          <a:p>
            <a:r>
              <a:rPr lang="en-GB" dirty="0" smtClean="0"/>
              <a:t>Shock of Notting Hill ‘race riots’</a:t>
            </a:r>
          </a:p>
          <a:p>
            <a:r>
              <a:rPr lang="en-GB" i="1" dirty="0" smtClean="0"/>
              <a:t>And</a:t>
            </a:r>
            <a:r>
              <a:rPr lang="en-GB" dirty="0" smtClean="0"/>
              <a:t> weakening economic and cultural ties to Empire/ Commonwealth</a:t>
            </a:r>
            <a:endParaRPr lang="en-GB" dirty="0"/>
          </a:p>
        </p:txBody>
      </p:sp>
      <p:sp>
        <p:nvSpPr>
          <p:cNvPr id="8" name="Content Placeholder 7"/>
          <p:cNvSpPr>
            <a:spLocks noGrp="1"/>
          </p:cNvSpPr>
          <p:nvPr>
            <p:ph sz="half" idx="2"/>
          </p:nvPr>
        </p:nvSpPr>
        <p:spPr/>
        <p:txBody>
          <a:bodyPr>
            <a:normAutofit fontScale="92500" lnSpcReduction="20000"/>
          </a:bodyPr>
          <a:lstStyle/>
          <a:p>
            <a:endParaRPr lang="en-GB"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63" t="2005" r="3842"/>
          <a:stretch/>
        </p:blipFill>
        <p:spPr bwMode="auto">
          <a:xfrm>
            <a:off x="3779912" y="1412776"/>
            <a:ext cx="5258222" cy="528171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7317" t="8188"/>
          <a:stretch/>
        </p:blipFill>
        <p:spPr bwMode="auto">
          <a:xfrm>
            <a:off x="4355976" y="4053634"/>
            <a:ext cx="4552028" cy="25098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2526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additive="base">
                                        <p:cTn id="7" dur="500" fill="hold"/>
                                        <p:tgtEl>
                                          <p:spTgt spid="3075"/>
                                        </p:tgtEl>
                                        <p:attrNameLst>
                                          <p:attrName>ppt_x</p:attrName>
                                        </p:attrNameLst>
                                      </p:cBhvr>
                                      <p:tavLst>
                                        <p:tav tm="0">
                                          <p:val>
                                            <p:strVal val="#ppt_x"/>
                                          </p:val>
                                        </p:tav>
                                        <p:tav tm="100000">
                                          <p:val>
                                            <p:strVal val="#ppt_x"/>
                                          </p:val>
                                        </p:tav>
                                      </p:tavLst>
                                    </p:anim>
                                    <p:anim calcmode="lin" valueType="num">
                                      <p:cBhvr additive="base">
                                        <p:cTn id="8"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Cold War context</a:t>
            </a:r>
            <a:endParaRPr lang="en-US" dirty="0"/>
          </a:p>
        </p:txBody>
      </p:sp>
      <p:sp>
        <p:nvSpPr>
          <p:cNvPr id="3" name="Content Placeholder 2"/>
          <p:cNvSpPr>
            <a:spLocks noGrp="1"/>
          </p:cNvSpPr>
          <p:nvPr>
            <p:ph idx="1"/>
          </p:nvPr>
        </p:nvSpPr>
        <p:spPr>
          <a:xfrm>
            <a:off x="457200" y="1600200"/>
            <a:ext cx="8291264" cy="4925144"/>
          </a:xfrm>
        </p:spPr>
        <p:txBody>
          <a:bodyPr>
            <a:normAutofit fontScale="85000" lnSpcReduction="10000"/>
          </a:bodyPr>
          <a:lstStyle/>
          <a:p>
            <a:r>
              <a:rPr lang="en-GB" dirty="0" smtClean="0"/>
              <a:t>‘</a:t>
            </a:r>
            <a:r>
              <a:rPr lang="en-GB" dirty="0"/>
              <a:t>the future of the free world or of the whole world depends on attitudes to colour questions inside individual Western countries</a:t>
            </a:r>
            <a:r>
              <a:rPr lang="en-GB" dirty="0" smtClean="0"/>
              <a:t>’</a:t>
            </a:r>
          </a:p>
          <a:p>
            <a:pPr marL="0" indent="0" algn="r">
              <a:buNone/>
            </a:pPr>
            <a:r>
              <a:rPr lang="en-GB" dirty="0"/>
              <a:t>Harold Wilson, ‘Schedule [Expiring Laws Continuance Bill]’, </a:t>
            </a:r>
            <a:r>
              <a:rPr lang="en-GB" i="1" dirty="0" err="1" smtClean="0"/>
              <a:t>Hansard</a:t>
            </a:r>
            <a:r>
              <a:rPr lang="en-GB" i="1" dirty="0" smtClean="0"/>
              <a:t> </a:t>
            </a:r>
            <a:r>
              <a:rPr lang="en-GB" dirty="0" err="1" smtClean="0"/>
              <a:t>HoC</a:t>
            </a:r>
            <a:r>
              <a:rPr lang="en-GB" dirty="0" smtClean="0"/>
              <a:t>, </a:t>
            </a:r>
            <a:r>
              <a:rPr lang="en-GB" dirty="0"/>
              <a:t>27 November 1963</a:t>
            </a:r>
            <a:r>
              <a:rPr lang="en-GB" dirty="0" smtClean="0"/>
              <a:t>,</a:t>
            </a:r>
          </a:p>
          <a:p>
            <a:pPr marL="0" indent="0" algn="r">
              <a:buNone/>
            </a:pPr>
            <a:endParaRPr lang="en-US" dirty="0" smtClean="0"/>
          </a:p>
          <a:p>
            <a:r>
              <a:rPr lang="en-US" dirty="0" smtClean="0"/>
              <a:t>‘If as the </a:t>
            </a:r>
            <a:r>
              <a:rPr lang="en-US" dirty="0" err="1" smtClean="0"/>
              <a:t>centre</a:t>
            </a:r>
            <a:r>
              <a:rPr lang="en-US" dirty="0" smtClean="0"/>
              <a:t> of a great multi-racial Commonwealth we could achieve good race relations in Britain, we would be making a great contribution to the peace of the world.’</a:t>
            </a:r>
          </a:p>
          <a:p>
            <a:pPr marL="0" indent="0" algn="r">
              <a:buNone/>
            </a:pPr>
            <a:r>
              <a:rPr lang="en-US" dirty="0" smtClean="0"/>
              <a:t>Christopher </a:t>
            </a:r>
            <a:r>
              <a:rPr lang="en-US" dirty="0" err="1" smtClean="0"/>
              <a:t>Brocklebank</a:t>
            </a:r>
            <a:r>
              <a:rPr lang="en-US" dirty="0" smtClean="0"/>
              <a:t>-Fowler (Bow Group), Conservative </a:t>
            </a:r>
            <a:r>
              <a:rPr lang="en-US" dirty="0"/>
              <a:t>P</a:t>
            </a:r>
            <a:r>
              <a:rPr lang="en-US" dirty="0" smtClean="0"/>
              <a:t>arty </a:t>
            </a:r>
            <a:r>
              <a:rPr lang="en-US" dirty="0"/>
              <a:t>C</a:t>
            </a:r>
            <a:r>
              <a:rPr lang="en-US" dirty="0" smtClean="0"/>
              <a:t>onference, 15 October 1965</a:t>
            </a:r>
          </a:p>
          <a:p>
            <a:pPr marL="0" indent="0" algn="r">
              <a:buNone/>
            </a:pPr>
            <a:endParaRPr lang="en-US" dirty="0"/>
          </a:p>
          <a:p>
            <a:endParaRPr lang="en-US" dirty="0"/>
          </a:p>
        </p:txBody>
      </p:sp>
    </p:spTree>
    <p:extLst>
      <p:ext uri="{BB962C8B-B14F-4D97-AF65-F5344CB8AC3E}">
        <p14:creationId xmlns:p14="http://schemas.microsoft.com/office/powerpoint/2010/main" val="17445690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363272" cy="1143000"/>
          </a:xfrm>
        </p:spPr>
        <p:txBody>
          <a:bodyPr>
            <a:normAutofit fontScale="90000"/>
          </a:bodyPr>
          <a:lstStyle/>
          <a:p>
            <a:r>
              <a:rPr lang="en-US" dirty="0" smtClean="0"/>
              <a:t>Racism as a disease (and immigration control as the cure?)</a:t>
            </a:r>
            <a:endParaRPr lang="en-US" dirty="0"/>
          </a:p>
        </p:txBody>
      </p:sp>
      <p:sp>
        <p:nvSpPr>
          <p:cNvPr id="3" name="Content Placeholder 2"/>
          <p:cNvSpPr>
            <a:spLocks noGrp="1"/>
          </p:cNvSpPr>
          <p:nvPr>
            <p:ph idx="1"/>
          </p:nvPr>
        </p:nvSpPr>
        <p:spPr>
          <a:xfrm>
            <a:off x="457200" y="1264920"/>
            <a:ext cx="8229600" cy="5166360"/>
          </a:xfrm>
        </p:spPr>
        <p:txBody>
          <a:bodyPr>
            <a:normAutofit fontScale="85000" lnSpcReduction="10000"/>
          </a:bodyPr>
          <a:lstStyle/>
          <a:p>
            <a:r>
              <a:rPr lang="en-US" dirty="0" smtClean="0"/>
              <a:t>‘This terrible thing which poisons and corrupts all human relationships on both sides is so hard to cure because it is irrational … a kind of psychosis which cannot be exorcised by rational arguments. … Children can be disinfected by historical and biological facts.’ </a:t>
            </a:r>
          </a:p>
          <a:p>
            <a:pPr marL="0" indent="0" algn="r">
              <a:buNone/>
            </a:pPr>
            <a:r>
              <a:rPr lang="en-US" dirty="0" smtClean="0"/>
              <a:t>Bishop of </a:t>
            </a:r>
            <a:r>
              <a:rPr lang="en-US" dirty="0" err="1" smtClean="0"/>
              <a:t>Southwell</a:t>
            </a:r>
            <a:r>
              <a:rPr lang="en-US" dirty="0" smtClean="0"/>
              <a:t>, </a:t>
            </a:r>
            <a:r>
              <a:rPr lang="en-US" dirty="0" err="1" smtClean="0"/>
              <a:t>Hansard</a:t>
            </a:r>
            <a:r>
              <a:rPr lang="en-US" dirty="0" smtClean="0"/>
              <a:t> </a:t>
            </a:r>
            <a:r>
              <a:rPr lang="en-US" dirty="0" err="1" smtClean="0"/>
              <a:t>HoL</a:t>
            </a:r>
            <a:r>
              <a:rPr lang="en-US" dirty="0" smtClean="0"/>
              <a:t> 1963</a:t>
            </a:r>
          </a:p>
          <a:p>
            <a:pPr marL="0" indent="0">
              <a:buNone/>
            </a:pPr>
            <a:endParaRPr lang="en-US" sz="1200" dirty="0" smtClean="0"/>
          </a:p>
          <a:p>
            <a:pPr marL="0" indent="0">
              <a:buNone/>
            </a:pPr>
            <a:endParaRPr lang="en-US" sz="1200" dirty="0" smtClean="0"/>
          </a:p>
          <a:p>
            <a:r>
              <a:rPr lang="en-US" dirty="0" smtClean="0"/>
              <a:t>‘It must be from the home that this virus is caught and the problem is not so much disinfection as inoculation to confer immunity to the virus of race prejudice and </a:t>
            </a:r>
            <a:r>
              <a:rPr lang="en-US" dirty="0" err="1" smtClean="0"/>
              <a:t>colour</a:t>
            </a:r>
            <a:r>
              <a:rPr lang="en-US" dirty="0" smtClean="0"/>
              <a:t> consciousness.’ </a:t>
            </a:r>
          </a:p>
          <a:p>
            <a:pPr marL="0" indent="0" algn="r">
              <a:buNone/>
            </a:pPr>
            <a:r>
              <a:rPr lang="en-US" dirty="0" smtClean="0"/>
              <a:t>Lord Lucan (6</a:t>
            </a:r>
            <a:r>
              <a:rPr lang="en-US" baseline="30000" dirty="0" smtClean="0"/>
              <a:t>th</a:t>
            </a:r>
            <a:r>
              <a:rPr lang="en-US" dirty="0" smtClean="0"/>
              <a:t> Earl</a:t>
            </a:r>
            <a:r>
              <a:rPr lang="en-US" dirty="0"/>
              <a:t>…) </a:t>
            </a:r>
            <a:r>
              <a:rPr lang="en-US" dirty="0" err="1"/>
              <a:t>Hansard</a:t>
            </a:r>
            <a:r>
              <a:rPr lang="en-US" dirty="0"/>
              <a:t> </a:t>
            </a:r>
            <a:r>
              <a:rPr lang="en-US" dirty="0" err="1"/>
              <a:t>HoL</a:t>
            </a:r>
            <a:r>
              <a:rPr lang="en-US" dirty="0"/>
              <a:t> 1963</a:t>
            </a:r>
          </a:p>
        </p:txBody>
      </p:sp>
    </p:spTree>
    <p:extLst>
      <p:ext uri="{BB962C8B-B14F-4D97-AF65-F5344CB8AC3E}">
        <p14:creationId xmlns:p14="http://schemas.microsoft.com/office/powerpoint/2010/main" val="15492876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3933056"/>
            <a:ext cx="8568952" cy="2308324"/>
          </a:xfrm>
          <a:prstGeom prst="rect">
            <a:avLst/>
          </a:prstGeom>
          <a:noFill/>
        </p:spPr>
        <p:txBody>
          <a:bodyPr wrap="square" rtlCol="0">
            <a:spAutoFit/>
          </a:bodyPr>
          <a:lstStyle/>
          <a:p>
            <a:pPr algn="ctr"/>
            <a:r>
              <a:rPr lang="en-US" sz="3600" dirty="0" smtClean="0"/>
              <a:t>Growth and Growing Visibility of Explicit Racism in High-Migration Britain: </a:t>
            </a:r>
            <a:endParaRPr lang="en-US" sz="3600" dirty="0" smtClean="0"/>
          </a:p>
          <a:p>
            <a:pPr algn="ctr"/>
            <a:r>
              <a:rPr lang="en-US" sz="3600" dirty="0" smtClean="0"/>
              <a:t>Fears </a:t>
            </a:r>
            <a:r>
              <a:rPr lang="en-US" sz="3600" dirty="0" smtClean="0"/>
              <a:t>of Political Extremism</a:t>
            </a:r>
          </a:p>
          <a:p>
            <a:pPr algn="ctr"/>
            <a:r>
              <a:rPr lang="en-US" sz="3600" dirty="0"/>
              <a:t>a</a:t>
            </a:r>
            <a:r>
              <a:rPr lang="en-US" sz="3600" dirty="0" smtClean="0"/>
              <a:t>nd Smethwick 1964</a:t>
            </a:r>
            <a:endParaRPr lang="en-US" sz="3600" dirty="0"/>
          </a:p>
        </p:txBody>
      </p:sp>
      <p:sp>
        <p:nvSpPr>
          <p:cNvPr id="3" name="TextBox 2"/>
          <p:cNvSpPr txBox="1"/>
          <p:nvPr/>
        </p:nvSpPr>
        <p:spPr>
          <a:xfrm>
            <a:off x="179512" y="248183"/>
            <a:ext cx="2952328" cy="2862322"/>
          </a:xfrm>
          <a:prstGeom prst="rect">
            <a:avLst/>
          </a:prstGeom>
          <a:noFill/>
        </p:spPr>
        <p:txBody>
          <a:bodyPr wrap="square" rtlCol="0">
            <a:spAutoFit/>
          </a:bodyPr>
          <a:lstStyle/>
          <a:p>
            <a:r>
              <a:rPr lang="en-US" dirty="0"/>
              <a:t>S</a:t>
            </a:r>
            <a:r>
              <a:rPr lang="is-IS" dirty="0" smtClean="0"/>
              <a:t>ee also </a:t>
            </a:r>
            <a:r>
              <a:rPr lang="en-US" dirty="0" smtClean="0">
                <a:hlinkClick r:id="rId2"/>
              </a:rPr>
              <a:t>http</a:t>
            </a:r>
            <a:r>
              <a:rPr lang="en-US" dirty="0">
                <a:hlinkClick r:id="rId2"/>
              </a:rPr>
              <a:t>://</a:t>
            </a:r>
            <a:r>
              <a:rPr lang="en-US" dirty="0" smtClean="0">
                <a:hlinkClick r:id="rId2"/>
              </a:rPr>
              <a:t>www.radiotimes.com/news/2015-03-15/britains-racist-election-how-one-1964-battle-for-voters-turned-toxic</a:t>
            </a:r>
            <a:r>
              <a:rPr lang="en-US" dirty="0"/>
              <a:t> and </a:t>
            </a:r>
            <a:r>
              <a:rPr lang="en-US" dirty="0">
                <a:hlinkClick r:id="rId3"/>
              </a:rPr>
              <a:t>http://</a:t>
            </a:r>
            <a:r>
              <a:rPr lang="en-US" dirty="0" smtClean="0">
                <a:hlinkClick r:id="rId3"/>
              </a:rPr>
              <a:t>www.bbc.co.uk/historyofthebbc/memories/elections/smethwick</a:t>
            </a:r>
            <a:endParaRPr lang="en-US" dirty="0" smtClean="0"/>
          </a:p>
          <a:p>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9310" y="116632"/>
            <a:ext cx="5760640" cy="3600400"/>
          </a:xfrm>
          <a:prstGeom prst="rect">
            <a:avLst/>
          </a:prstGeom>
        </p:spPr>
      </p:pic>
    </p:spTree>
    <p:extLst>
      <p:ext uri="{BB962C8B-B14F-4D97-AF65-F5344CB8AC3E}">
        <p14:creationId xmlns:p14="http://schemas.microsoft.com/office/powerpoint/2010/main" val="19670278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Race Relations Act 1965</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Forbade discrimination in ‘places of public resort’ (but not private homes/housing/shops/employment) on grounds </a:t>
            </a:r>
            <a:r>
              <a:rPr lang="en-US" dirty="0"/>
              <a:t>of </a:t>
            </a:r>
            <a:r>
              <a:rPr lang="en-US" dirty="0" smtClean="0"/>
              <a:t>‘</a:t>
            </a:r>
            <a:r>
              <a:rPr lang="en-US" dirty="0" err="1" smtClean="0"/>
              <a:t>colour</a:t>
            </a:r>
            <a:r>
              <a:rPr lang="en-US" dirty="0"/>
              <a:t>, race, or ethnic or national </a:t>
            </a:r>
            <a:r>
              <a:rPr lang="en-US" dirty="0" smtClean="0"/>
              <a:t>origins’ – but scant powers to enforce.</a:t>
            </a:r>
          </a:p>
          <a:p>
            <a:r>
              <a:rPr lang="en-US" dirty="0" smtClean="0"/>
              <a:t>Discrimination not made a criminal offence (just civil), and only worst offenders could be referred to courts.</a:t>
            </a:r>
          </a:p>
          <a:p>
            <a:r>
              <a:rPr lang="en-US" dirty="0" smtClean="0"/>
              <a:t>Mediation via Race Relations Board for any complaints</a:t>
            </a:r>
            <a:endParaRPr lang="en-US" dirty="0"/>
          </a:p>
        </p:txBody>
      </p:sp>
    </p:spTree>
    <p:extLst>
      <p:ext uri="{BB962C8B-B14F-4D97-AF65-F5344CB8AC3E}">
        <p14:creationId xmlns:p14="http://schemas.microsoft.com/office/powerpoint/2010/main" val="20843847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836712"/>
          </a:xfrm>
        </p:spPr>
        <p:txBody>
          <a:bodyPr>
            <a:normAutofit fontScale="90000"/>
          </a:bodyPr>
          <a:lstStyle/>
          <a:p>
            <a:r>
              <a:rPr lang="en-GB" sz="3200" dirty="0" smtClean="0">
                <a:solidFill>
                  <a:srgbClr val="FF0000"/>
                </a:solidFill>
              </a:rPr>
              <a:t>Immigration Control + Race Relations: </a:t>
            </a:r>
            <a:br>
              <a:rPr lang="en-GB" sz="3200" dirty="0" smtClean="0">
                <a:solidFill>
                  <a:srgbClr val="FF0000"/>
                </a:solidFill>
              </a:rPr>
            </a:br>
            <a:r>
              <a:rPr lang="en-GB" sz="3200" dirty="0" smtClean="0">
                <a:solidFill>
                  <a:srgbClr val="FF0000"/>
                </a:solidFill>
              </a:rPr>
              <a:t>‘A more practical and constructive approach’?</a:t>
            </a:r>
            <a:endParaRPr lang="en-GB" sz="3200" dirty="0">
              <a:solidFill>
                <a:srgbClr val="FF0000"/>
              </a:solidFill>
            </a:endParaRPr>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r="27266" b="-1544"/>
          <a:stretch/>
        </p:blipFill>
        <p:spPr>
          <a:xfrm>
            <a:off x="457200" y="910122"/>
            <a:ext cx="7931224" cy="5536415"/>
          </a:xfrm>
        </p:spPr>
      </p:pic>
      <p:sp>
        <p:nvSpPr>
          <p:cNvPr id="6" name="Rectangle 5"/>
          <p:cNvSpPr/>
          <p:nvPr/>
        </p:nvSpPr>
        <p:spPr>
          <a:xfrm>
            <a:off x="457200" y="6466223"/>
            <a:ext cx="8305800" cy="276999"/>
          </a:xfrm>
          <a:prstGeom prst="rect">
            <a:avLst/>
          </a:prstGeom>
        </p:spPr>
        <p:txBody>
          <a:bodyPr wrap="square">
            <a:spAutoFit/>
          </a:bodyPr>
          <a:lstStyle/>
          <a:p>
            <a:r>
              <a:rPr lang="en-GB" sz="1200" dirty="0"/>
              <a:t>Copyright Guardian Newspapers Limited Mar 9, </a:t>
            </a:r>
            <a:r>
              <a:rPr lang="en-GB" sz="1200" dirty="0" smtClean="0"/>
              <a:t>1965; </a:t>
            </a:r>
            <a:r>
              <a:rPr lang="en-GB" sz="1200" dirty="0"/>
              <a:t>Copyright © 2013 </a:t>
            </a:r>
            <a:r>
              <a:rPr lang="en-GB" sz="1200" dirty="0" err="1"/>
              <a:t>ProQuest</a:t>
            </a:r>
            <a:r>
              <a:rPr lang="en-GB" sz="1200" dirty="0"/>
              <a:t> LLC. All rights reserved.</a:t>
            </a:r>
          </a:p>
        </p:txBody>
      </p:sp>
    </p:spTree>
    <p:extLst>
      <p:ext uri="{BB962C8B-B14F-4D97-AF65-F5344CB8AC3E}">
        <p14:creationId xmlns:p14="http://schemas.microsoft.com/office/powerpoint/2010/main" val="24328609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936104"/>
          </a:xfrm>
        </p:spPr>
        <p:txBody>
          <a:bodyPr>
            <a:normAutofit fontScale="90000"/>
          </a:bodyPr>
          <a:lstStyle/>
          <a:p>
            <a:r>
              <a:rPr lang="en-GB" dirty="0" smtClean="0">
                <a:solidFill>
                  <a:srgbClr val="FF0000"/>
                </a:solidFill>
              </a:rPr>
              <a:t>From ‘Assimilation’ to ‘Integration’: </a:t>
            </a:r>
            <a:br>
              <a:rPr lang="en-GB" dirty="0" smtClean="0">
                <a:solidFill>
                  <a:srgbClr val="FF0000"/>
                </a:solidFill>
              </a:rPr>
            </a:br>
            <a:r>
              <a:rPr lang="en-GB" dirty="0" smtClean="0">
                <a:solidFill>
                  <a:srgbClr val="FF0000"/>
                </a:solidFill>
              </a:rPr>
              <a:t>the ‘liberal hour’</a:t>
            </a:r>
            <a:endParaRPr lang="en-GB" dirty="0">
              <a:solidFill>
                <a:srgbClr val="FF0000"/>
              </a:solidFill>
            </a:endParaRPr>
          </a:p>
        </p:txBody>
      </p:sp>
      <p:sp>
        <p:nvSpPr>
          <p:cNvPr id="3" name="Content Placeholder 2"/>
          <p:cNvSpPr>
            <a:spLocks noGrp="1"/>
          </p:cNvSpPr>
          <p:nvPr>
            <p:ph idx="1"/>
          </p:nvPr>
        </p:nvSpPr>
        <p:spPr>
          <a:xfrm>
            <a:off x="467544" y="1340768"/>
            <a:ext cx="8229600" cy="5328592"/>
          </a:xfrm>
        </p:spPr>
        <p:txBody>
          <a:bodyPr>
            <a:normAutofit/>
          </a:bodyPr>
          <a:lstStyle/>
          <a:p>
            <a:pPr marL="0" indent="0">
              <a:buNone/>
            </a:pPr>
            <a:r>
              <a:rPr lang="en-GB" sz="3000" dirty="0" smtClean="0"/>
              <a:t>‘I </a:t>
            </a:r>
            <a:r>
              <a:rPr lang="en-GB" sz="3000" dirty="0"/>
              <a:t>do not regard [integration] as meaning the loss, by immigrants, of their own national characteristics and culture. I do not think that we need in this country a ‘melting pot’, which will turn everybody out in a common mould, as one of a series of carbon copies of someone’s misplaced vision of the stereotyped Englishman… I define integration, therefore, not as a flattening process of assimilation but as equal opportunity, accompanied by cultural diversity, in an atmosphere of mutual tolerance” </a:t>
            </a:r>
            <a:endParaRPr lang="en-GB" sz="3000" dirty="0" smtClean="0"/>
          </a:p>
          <a:p>
            <a:pPr marL="0" indent="0" algn="r">
              <a:buNone/>
            </a:pPr>
            <a:r>
              <a:rPr lang="en-GB" sz="3000" dirty="0" smtClean="0"/>
              <a:t>Labour </a:t>
            </a:r>
            <a:r>
              <a:rPr lang="en-GB" sz="3000" dirty="0"/>
              <a:t>Home Secretary Roy Jenkins, 1966</a:t>
            </a:r>
          </a:p>
          <a:p>
            <a:endParaRPr lang="en-GB" dirty="0"/>
          </a:p>
        </p:txBody>
      </p:sp>
    </p:spTree>
    <p:extLst>
      <p:ext uri="{BB962C8B-B14F-4D97-AF65-F5344CB8AC3E}">
        <p14:creationId xmlns:p14="http://schemas.microsoft.com/office/powerpoint/2010/main" val="5732130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4427984" cy="792088"/>
          </a:xfrm>
        </p:spPr>
        <p:txBody>
          <a:bodyPr>
            <a:normAutofit fontScale="90000"/>
          </a:bodyPr>
          <a:lstStyle/>
          <a:p>
            <a:r>
              <a:rPr lang="en-GB" dirty="0" smtClean="0"/>
              <a:t>1968: Kenyan Asians</a:t>
            </a:r>
            <a:endParaRPr lang="en-GB" dirty="0"/>
          </a:p>
        </p:txBody>
      </p:sp>
      <p:sp>
        <p:nvSpPr>
          <p:cNvPr id="3" name="Content Placeholder 2"/>
          <p:cNvSpPr>
            <a:spLocks noGrp="1"/>
          </p:cNvSpPr>
          <p:nvPr>
            <p:ph sz="half" idx="1"/>
          </p:nvPr>
        </p:nvSpPr>
        <p:spPr>
          <a:xfrm>
            <a:off x="0" y="836712"/>
            <a:ext cx="4572000" cy="5832648"/>
          </a:xfrm>
        </p:spPr>
        <p:txBody>
          <a:bodyPr>
            <a:normAutofit fontScale="77500" lnSpcReduction="20000"/>
          </a:bodyPr>
          <a:lstStyle/>
          <a:p>
            <a:pPr marL="180000" indent="-180000"/>
            <a:r>
              <a:rPr lang="en-GB" dirty="0" smtClean="0"/>
              <a:t>‘Winds of change’ and </a:t>
            </a:r>
            <a:r>
              <a:rPr lang="en-GB" dirty="0" err="1" smtClean="0"/>
              <a:t>Africanization</a:t>
            </a:r>
            <a:endParaRPr lang="en-GB" dirty="0" smtClean="0"/>
          </a:p>
          <a:p>
            <a:pPr marL="180000" indent="-180000"/>
            <a:r>
              <a:rPr lang="en-GB" dirty="0" smtClean="0"/>
              <a:t>BBC News, 4 February:  ‘</a:t>
            </a:r>
            <a:r>
              <a:rPr lang="en-GB" dirty="0"/>
              <a:t>Although most turned down the chance to take Kenyan nationality when it was offered to them, more than 100,000 did take up the chance to get British </a:t>
            </a:r>
            <a:r>
              <a:rPr lang="en-GB" dirty="0" smtClean="0"/>
              <a:t>passports. </a:t>
            </a:r>
            <a:r>
              <a:rPr lang="en-GB" dirty="0" smtClean="0">
                <a:solidFill>
                  <a:srgbClr val="FF0000"/>
                </a:solidFill>
              </a:rPr>
              <a:t>They </a:t>
            </a:r>
            <a:r>
              <a:rPr lang="en-GB" dirty="0">
                <a:solidFill>
                  <a:srgbClr val="FF0000"/>
                </a:solidFill>
              </a:rPr>
              <a:t>are now arriving at the rate of more than 1,000 a month to start a new life in the UK, a country which most have never seen</a:t>
            </a:r>
            <a:r>
              <a:rPr lang="en-GB" dirty="0" smtClean="0"/>
              <a:t>.’</a:t>
            </a:r>
          </a:p>
          <a:p>
            <a:pPr marL="180000" indent="-180000"/>
            <a:r>
              <a:rPr lang="en-GB" dirty="0" smtClean="0"/>
              <a:t>Harold Wilson and James Callaghan rush through 1968 Commonwealth Immigrants Act</a:t>
            </a:r>
          </a:p>
          <a:p>
            <a:pPr marL="180000" indent="-180000"/>
            <a:r>
              <a:rPr lang="en-GB" dirty="0" smtClean="0"/>
              <a:t>Commonwealth Secretary, George Thomson: ‘to pass such legislation would be wrong in principle, clearly discrimination on the grounds of colour, and contrary to everything we stand for.’</a:t>
            </a:r>
          </a:p>
          <a:p>
            <a:endParaRPr lang="en-GB" dirty="0"/>
          </a:p>
          <a:p>
            <a:endParaRPr lang="en-GB"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16016" y="476672"/>
            <a:ext cx="4207067" cy="5904656"/>
          </a:xfrm>
        </p:spPr>
      </p:pic>
      <p:sp>
        <p:nvSpPr>
          <p:cNvPr id="8" name="Rectangular Callout 7"/>
          <p:cNvSpPr/>
          <p:nvPr/>
        </p:nvSpPr>
        <p:spPr>
          <a:xfrm>
            <a:off x="5724128" y="5225314"/>
            <a:ext cx="3423399" cy="1516054"/>
          </a:xfrm>
          <a:prstGeom prst="wedgeRectCallout">
            <a:avLst>
              <a:gd name="adj1" fmla="val -36284"/>
              <a:gd name="adj2" fmla="val -2373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bg1"/>
                </a:solidFill>
              </a:rPr>
              <a:t>"Only Kenyan citizens are being allowed work permits, … I was forced to sell my fleet of lorries and come to Britain to look for a new life.“ Omar Shamar, Mombasa</a:t>
            </a:r>
            <a:endParaRPr lang="en-GB" dirty="0">
              <a:solidFill>
                <a:schemeClr val="bg1"/>
              </a:solidFill>
            </a:endParaRPr>
          </a:p>
        </p:txBody>
      </p:sp>
    </p:spTree>
    <p:extLst>
      <p:ext uri="{BB962C8B-B14F-4D97-AF65-F5344CB8AC3E}">
        <p14:creationId xmlns:p14="http://schemas.microsoft.com/office/powerpoint/2010/main" val="2706698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22 February - 1 March 1968</a:t>
            </a:r>
            <a:endParaRPr lang="en-GB" dirty="0"/>
          </a:p>
        </p:txBody>
      </p:sp>
      <p:sp>
        <p:nvSpPr>
          <p:cNvPr id="6" name="Content Placeholder 5"/>
          <p:cNvSpPr>
            <a:spLocks noGrp="1"/>
          </p:cNvSpPr>
          <p:nvPr>
            <p:ph idx="1"/>
          </p:nvPr>
        </p:nvSpPr>
        <p:spPr>
          <a:xfrm>
            <a:off x="457200" y="1600200"/>
            <a:ext cx="8291264" cy="4925144"/>
          </a:xfrm>
        </p:spPr>
        <p:txBody>
          <a:bodyPr>
            <a:normAutofit fontScale="70000" lnSpcReduction="20000"/>
          </a:bodyPr>
          <a:lstStyle/>
          <a:p>
            <a:pPr marL="0" indent="0">
              <a:buNone/>
            </a:pPr>
            <a:r>
              <a:rPr lang="en-GB" dirty="0" smtClean="0"/>
              <a:t>‘</a:t>
            </a:r>
            <a:r>
              <a:rPr lang="en-GB" dirty="0" smtClean="0">
                <a:solidFill>
                  <a:srgbClr val="FF0000"/>
                </a:solidFill>
              </a:rPr>
              <a:t>Our best hope of developing in these Islands a multi-racial society free of strife lies in striking the right balance between the number of Commonwealth citizens we can allow in and our ability to ensure them, once here, a fair deal</a:t>
            </a:r>
            <a:r>
              <a:rPr lang="en-GB" dirty="0" smtClean="0"/>
              <a:t> not only in tangible matters like jobs, housing and other social services but, more intangibly, against racial prejudice. If we have to restrict immigration now for good reasons, as I think we must, the imminent Race Relations Bill will be a timely factor in helping us to show that we are aiming at a fair balance all round. Conversely, </a:t>
            </a:r>
            <a:r>
              <a:rPr lang="en-GB" dirty="0" smtClean="0">
                <a:solidFill>
                  <a:srgbClr val="FF0000"/>
                </a:solidFill>
              </a:rPr>
              <a:t>I believe that the reception of the Race Relations Bill will be prejudiced in many minds, and support for it weakened, if people think that the numbers entering are unlimited or unreasonably high</a:t>
            </a:r>
            <a:r>
              <a:rPr lang="en-GB" dirty="0" smtClean="0"/>
              <a:t>…’</a:t>
            </a:r>
          </a:p>
          <a:p>
            <a:pPr marL="0" indent="0" algn="r">
              <a:buNone/>
            </a:pPr>
            <a:r>
              <a:rPr lang="en-GB" dirty="0" smtClean="0"/>
              <a:t>James </a:t>
            </a:r>
            <a:r>
              <a:rPr lang="en-GB" dirty="0"/>
              <a:t>C</a:t>
            </a:r>
            <a:r>
              <a:rPr lang="en-GB" dirty="0" smtClean="0"/>
              <a:t>allaghan, Home Office 1968</a:t>
            </a:r>
          </a:p>
          <a:p>
            <a:pPr marL="0" indent="0" algn="r">
              <a:buNone/>
            </a:pPr>
            <a:r>
              <a:rPr lang="en-GB" dirty="0"/>
              <a:t>(</a:t>
            </a:r>
            <a:r>
              <a:rPr lang="en-GB" dirty="0" smtClean="0"/>
              <a:t>PRO, CAB 129)135, Home Secretary's memorandum C(68) 34, 12 Feb. 1968.</a:t>
            </a:r>
            <a:endParaRPr lang="en-GB" dirty="0"/>
          </a:p>
        </p:txBody>
      </p:sp>
    </p:spTree>
    <p:extLst>
      <p:ext uri="{BB962C8B-B14F-4D97-AF65-F5344CB8AC3E}">
        <p14:creationId xmlns:p14="http://schemas.microsoft.com/office/powerpoint/2010/main" val="38251933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6680056" cy="1368152"/>
          </a:xfrm>
        </p:spPr>
        <p:txBody>
          <a:bodyPr>
            <a:normAutofit fontScale="90000"/>
          </a:bodyPr>
          <a:lstStyle/>
          <a:p>
            <a:r>
              <a:rPr lang="en-GB" sz="3600" dirty="0" smtClean="0"/>
              <a:t>‘Ding-dong, the witch is dead’ or ‘I’m in love with Margaret Thatcher’?</a:t>
            </a:r>
            <a:endParaRPr lang="en-GB" sz="3600"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55576" y="1340768"/>
            <a:ext cx="4608512" cy="4230765"/>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804248" y="188640"/>
            <a:ext cx="2203300" cy="6576014"/>
          </a:xfrm>
        </p:spPr>
      </p:pic>
      <p:sp>
        <p:nvSpPr>
          <p:cNvPr id="7" name="TextBox 6"/>
          <p:cNvSpPr txBox="1"/>
          <p:nvPr/>
        </p:nvSpPr>
        <p:spPr>
          <a:xfrm>
            <a:off x="107504" y="5534561"/>
            <a:ext cx="6552728" cy="1323439"/>
          </a:xfrm>
          <a:prstGeom prst="rect">
            <a:avLst/>
          </a:prstGeom>
          <a:noFill/>
        </p:spPr>
        <p:txBody>
          <a:bodyPr wrap="square" rtlCol="0">
            <a:spAutoFit/>
          </a:bodyPr>
          <a:lstStyle/>
          <a:p>
            <a:r>
              <a:rPr lang="en-GB" sz="2000" dirty="0" smtClean="0"/>
              <a:t>Margaret Thatcher, almost uniquely among post-war UK politicians, remains hugely controversial even after her 2013 death. Why? And how much did ‘Thatcherism’ really change Britain?</a:t>
            </a:r>
            <a:endParaRPr lang="en-GB" sz="2000" dirty="0"/>
          </a:p>
        </p:txBody>
      </p:sp>
    </p:spTree>
    <p:extLst>
      <p:ext uri="{BB962C8B-B14F-4D97-AF65-F5344CB8AC3E}">
        <p14:creationId xmlns:p14="http://schemas.microsoft.com/office/powerpoint/2010/main" val="2597699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Rivers of Blood: 20 April 1968</a:t>
            </a:r>
            <a:endParaRPr lang="en-GB" dirty="0"/>
          </a:p>
        </p:txBody>
      </p:sp>
      <p:sp>
        <p:nvSpPr>
          <p:cNvPr id="3" name="Content Placeholder 2"/>
          <p:cNvSpPr>
            <a:spLocks noGrp="1"/>
          </p:cNvSpPr>
          <p:nvPr>
            <p:ph idx="1"/>
          </p:nvPr>
        </p:nvSpPr>
        <p:spPr>
          <a:xfrm>
            <a:off x="467544" y="1196752"/>
            <a:ext cx="8229600" cy="5400600"/>
          </a:xfrm>
        </p:spPr>
        <p:txBody>
          <a:bodyPr>
            <a:normAutofit fontScale="47500" lnSpcReduction="20000"/>
          </a:bodyPr>
          <a:lstStyle/>
          <a:p>
            <a:endParaRPr lang="en-GB" dirty="0" smtClean="0">
              <a:hlinkClick r:id="rId2"/>
            </a:endParaRPr>
          </a:p>
          <a:p>
            <a:endParaRPr lang="en-GB" dirty="0">
              <a:hlinkClick r:id="rId2"/>
            </a:endParaRPr>
          </a:p>
          <a:p>
            <a:pPr marL="0" indent="0">
              <a:buNone/>
            </a:pPr>
            <a:r>
              <a:rPr lang="en-US" sz="4400" dirty="0"/>
              <a:t>‘ “In this country in fifteen or twenty years  time the black man will have the whip hand over the white man”. I can already hear the chorus of execration. HOW dare I say such a horrible thing? How dare I stir up trouble and inflame feelings by repeating such a conversation? The answer is that I do not have the right not to do so. Here is a decent, ordinary follow Englishman, who in broad daylight in my own town says to me, his Member of Parliament, that this country will not be worth living in for his children. I simply do not have the right to shrug my shoulders and think about something else. What he is saying, thousands and hundreds of thousands are saying and thinking — not throughout Great Britain, perhaps, but in the areas that are already undergoing the total transformation to which there is no parallel in a thousand years of English history.’</a:t>
            </a:r>
            <a:endParaRPr lang="en-GB" sz="4400" dirty="0"/>
          </a:p>
          <a:p>
            <a:endParaRPr lang="en-GB" dirty="0">
              <a:hlinkClick r:id="rId2"/>
            </a:endParaRPr>
          </a:p>
          <a:p>
            <a:endParaRPr lang="en-GB" dirty="0" smtClean="0">
              <a:hlinkClick r:id="rId2"/>
            </a:endParaRPr>
          </a:p>
          <a:p>
            <a:r>
              <a:rPr lang="en-GB" sz="5100" dirty="0" smtClean="0">
                <a:hlinkClick r:id="rId2"/>
              </a:rPr>
              <a:t>http://vimeo.com/82038851</a:t>
            </a:r>
            <a:r>
              <a:rPr lang="en-GB" sz="5100" dirty="0" smtClean="0"/>
              <a:t> </a:t>
            </a:r>
            <a:r>
              <a:rPr lang="en-GB" sz="4200" dirty="0" smtClean="0"/>
              <a:t>[to 4.29 --  after this it becomes a pitch for contemporary anti-</a:t>
            </a:r>
            <a:r>
              <a:rPr lang="en-GB" sz="4200" dirty="0" err="1" smtClean="0"/>
              <a:t>immigrationism</a:t>
            </a:r>
            <a:r>
              <a:rPr lang="en-GB" sz="4200" dirty="0" smtClean="0"/>
              <a:t> and racism]</a:t>
            </a:r>
          </a:p>
          <a:p>
            <a:endParaRPr lang="en-GB" dirty="0"/>
          </a:p>
        </p:txBody>
      </p:sp>
    </p:spTree>
    <p:extLst>
      <p:ext uri="{BB962C8B-B14F-4D97-AF65-F5344CB8AC3E}">
        <p14:creationId xmlns:p14="http://schemas.microsoft.com/office/powerpoint/2010/main" val="33232204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976" y="274637"/>
            <a:ext cx="3413031" cy="5909187"/>
          </a:xfrm>
        </p:spPr>
        <p:txBody>
          <a:bodyPr>
            <a:normAutofit/>
          </a:bodyPr>
          <a:lstStyle/>
          <a:p>
            <a:r>
              <a:rPr lang="en-US" b="1" dirty="0" smtClean="0">
                <a:solidFill>
                  <a:srgbClr val="FF0000"/>
                </a:solidFill>
              </a:rPr>
              <a:t>Race: The Trans-Atlantic </a:t>
            </a:r>
            <a:r>
              <a:rPr lang="en-US" b="1" dirty="0">
                <a:solidFill>
                  <a:srgbClr val="FF0000"/>
                </a:solidFill>
              </a:rPr>
              <a:t>G</a:t>
            </a:r>
            <a:r>
              <a:rPr lang="en-US" b="1" dirty="0" smtClean="0">
                <a:solidFill>
                  <a:srgbClr val="FF0000"/>
                </a:solidFill>
              </a:rPr>
              <a:t>aze</a:t>
            </a:r>
            <a:endParaRPr lang="en-GB" b="1" dirty="0">
              <a:solidFill>
                <a:srgbClr val="FF0000"/>
              </a:solidFill>
            </a:endParaRPr>
          </a:p>
        </p:txBody>
      </p:sp>
      <p:pic>
        <p:nvPicPr>
          <p:cNvPr id="9" name="Content Placeholder 3" descr="RaceRelationsUSUKMansbridge.jpg"/>
          <p:cNvPicPr>
            <a:picLocks noGrp="1" noChangeAspect="1"/>
          </p:cNvPicPr>
          <p:nvPr>
            <p:ph idx="1"/>
          </p:nvPr>
        </p:nvPicPr>
        <p:blipFill>
          <a:blip r:embed="rId3" cstate="print"/>
          <a:stretch>
            <a:fillRect/>
          </a:stretch>
        </p:blipFill>
        <p:spPr>
          <a:xfrm>
            <a:off x="3630007" y="662096"/>
            <a:ext cx="5223553" cy="5521728"/>
          </a:xfrm>
          <a:prstGeom prst="rect">
            <a:avLst/>
          </a:prstGeom>
        </p:spPr>
      </p:pic>
      <p:sp>
        <p:nvSpPr>
          <p:cNvPr id="10" name="TextBox 9"/>
          <p:cNvSpPr txBox="1"/>
          <p:nvPr/>
        </p:nvSpPr>
        <p:spPr>
          <a:xfrm>
            <a:off x="4850969" y="6230319"/>
            <a:ext cx="3337452" cy="369332"/>
          </a:xfrm>
          <a:prstGeom prst="rect">
            <a:avLst/>
          </a:prstGeom>
          <a:noFill/>
        </p:spPr>
        <p:txBody>
          <a:bodyPr wrap="none" rtlCol="0">
            <a:spAutoFit/>
          </a:bodyPr>
          <a:lstStyle/>
          <a:p>
            <a:r>
              <a:rPr lang="en-GB" dirty="0" smtClean="0"/>
              <a:t>Norman </a:t>
            </a:r>
            <a:r>
              <a:rPr lang="en-GB" dirty="0" err="1"/>
              <a:t>M</a:t>
            </a:r>
            <a:r>
              <a:rPr lang="en-GB" dirty="0" err="1" smtClean="0"/>
              <a:t>ansbridge</a:t>
            </a:r>
            <a:r>
              <a:rPr lang="en-GB" dirty="0" smtClean="0"/>
              <a:t>, </a:t>
            </a:r>
            <a:r>
              <a:rPr lang="en-GB" i="1" dirty="0" smtClean="0"/>
              <a:t>Punch</a:t>
            </a:r>
            <a:r>
              <a:rPr lang="en-GB" dirty="0" smtClean="0"/>
              <a:t> 1968</a:t>
            </a: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2232"/>
            <a:ext cx="9143999" cy="442452"/>
          </a:xfrm>
        </p:spPr>
        <p:txBody>
          <a:bodyPr>
            <a:normAutofit fontScale="90000"/>
          </a:bodyPr>
          <a:lstStyle/>
          <a:p>
            <a:r>
              <a:rPr lang="en-GB" dirty="0"/>
              <a:t>Race Relations </a:t>
            </a:r>
            <a:r>
              <a:rPr lang="en-GB" dirty="0" smtClean="0"/>
              <a:t>Debate, October </a:t>
            </a:r>
            <a:r>
              <a:rPr lang="en-GB" dirty="0"/>
              <a:t>1968</a:t>
            </a:r>
          </a:p>
        </p:txBody>
      </p:sp>
      <p:sp>
        <p:nvSpPr>
          <p:cNvPr id="3" name="Content Placeholder 2"/>
          <p:cNvSpPr>
            <a:spLocks noGrp="1"/>
          </p:cNvSpPr>
          <p:nvPr>
            <p:ph idx="1"/>
          </p:nvPr>
        </p:nvSpPr>
        <p:spPr>
          <a:xfrm>
            <a:off x="457200" y="973394"/>
            <a:ext cx="8229600" cy="5486400"/>
          </a:xfrm>
        </p:spPr>
        <p:txBody>
          <a:bodyPr>
            <a:normAutofit fontScale="77500" lnSpcReduction="20000"/>
          </a:bodyPr>
          <a:lstStyle/>
          <a:p>
            <a:pPr marL="0" indent="0">
              <a:buNone/>
            </a:pPr>
            <a:r>
              <a:rPr lang="en-GB" dirty="0"/>
              <a:t>My Lords, I think we all agree that </a:t>
            </a:r>
            <a:r>
              <a:rPr lang="en-GB" dirty="0">
                <a:solidFill>
                  <a:srgbClr val="FF0000"/>
                </a:solidFill>
              </a:rPr>
              <a:t>racial discrimination is, in fact, </a:t>
            </a:r>
            <a:r>
              <a:rPr lang="en-GB" i="1" dirty="0">
                <a:solidFill>
                  <a:srgbClr val="FF0000"/>
                </a:solidFill>
              </a:rPr>
              <a:t>a disease of society</a:t>
            </a:r>
            <a:r>
              <a:rPr lang="en-GB" dirty="0">
                <a:solidFill>
                  <a:srgbClr val="FF0000"/>
                </a:solidFill>
              </a:rPr>
              <a:t> </a:t>
            </a:r>
            <a:r>
              <a:rPr lang="en-GB" dirty="0"/>
              <a:t>… </a:t>
            </a:r>
            <a:r>
              <a:rPr lang="en-GB" dirty="0" smtClean="0"/>
              <a:t>forms </a:t>
            </a:r>
            <a:r>
              <a:rPr lang="en-GB" dirty="0"/>
              <a:t>of racial discrimination as we see them in this country to-day </a:t>
            </a:r>
            <a:r>
              <a:rPr lang="en-GB" dirty="0" smtClean="0"/>
              <a:t>… must </a:t>
            </a:r>
            <a:r>
              <a:rPr lang="en-GB" dirty="0"/>
              <a:t>then be treated as a disease and, what is more, as </a:t>
            </a:r>
            <a:r>
              <a:rPr lang="en-GB" i="1" dirty="0"/>
              <a:t>a disease which affects not solely the patient but society as a whole</a:t>
            </a:r>
            <a:r>
              <a:rPr lang="en-GB" dirty="0"/>
              <a:t>. In the past we have suffered from many such diseases… </a:t>
            </a:r>
            <a:r>
              <a:rPr lang="en-GB" dirty="0" smtClean="0"/>
              <a:t>we </a:t>
            </a:r>
            <a:r>
              <a:rPr lang="en-GB" dirty="0"/>
              <a:t>have had epidemic typhoid fever and tuberculosis as an endemic disease of society. These diseases have now been largely conquered</a:t>
            </a:r>
            <a:r>
              <a:rPr lang="en-GB" dirty="0" smtClean="0"/>
              <a:t>… </a:t>
            </a:r>
            <a:r>
              <a:rPr lang="en-GB" dirty="0"/>
              <a:t>Secondly, the physical diseases which I have mentioned have been dealt with </a:t>
            </a:r>
            <a:r>
              <a:rPr lang="en-GB" dirty="0" smtClean="0"/>
              <a:t>… </a:t>
            </a:r>
            <a:r>
              <a:rPr lang="en-GB" dirty="0"/>
              <a:t>by laws which enforce public health, by laws of hygiene… </a:t>
            </a:r>
            <a:r>
              <a:rPr lang="en-GB" dirty="0" smtClean="0">
                <a:solidFill>
                  <a:srgbClr val="FF0000"/>
                </a:solidFill>
              </a:rPr>
              <a:t>What </a:t>
            </a:r>
            <a:r>
              <a:rPr lang="en-GB" dirty="0">
                <a:solidFill>
                  <a:srgbClr val="FF0000"/>
                </a:solidFill>
              </a:rPr>
              <a:t>are needed now are laws against defiling our society with the excrement of diseased minds </a:t>
            </a:r>
            <a:r>
              <a:rPr lang="en-GB" dirty="0"/>
              <a:t>as well as bodies and </a:t>
            </a:r>
            <a:r>
              <a:rPr lang="en-GB" dirty="0">
                <a:solidFill>
                  <a:srgbClr val="FF0000"/>
                </a:solidFill>
              </a:rPr>
              <a:t>laws against spitting foul words in the atmosphere as well as against spitting germ-laden sputum </a:t>
            </a:r>
            <a:r>
              <a:rPr lang="en-GB" dirty="0"/>
              <a:t>into the atmosphere to infect other people with those horrible diseases. </a:t>
            </a:r>
            <a:endParaRPr lang="en-GB" dirty="0" smtClean="0"/>
          </a:p>
          <a:p>
            <a:pPr marL="0" indent="0" algn="r">
              <a:buNone/>
            </a:pPr>
            <a:r>
              <a:rPr lang="en-GB" dirty="0" smtClean="0"/>
              <a:t>Baron </a:t>
            </a:r>
            <a:r>
              <a:rPr lang="en-GB" dirty="0" err="1" smtClean="0"/>
              <a:t>Walston</a:t>
            </a:r>
            <a:r>
              <a:rPr lang="en-GB" dirty="0" smtClean="0"/>
              <a:t>, </a:t>
            </a:r>
            <a:r>
              <a:rPr lang="en-GB" dirty="0" err="1" smtClean="0"/>
              <a:t>HoL</a:t>
            </a:r>
            <a:r>
              <a:rPr lang="en-GB" dirty="0" smtClean="0"/>
              <a:t>, </a:t>
            </a:r>
            <a:endParaRPr lang="en-GB" dirty="0"/>
          </a:p>
        </p:txBody>
      </p:sp>
    </p:spTree>
    <p:extLst>
      <p:ext uri="{BB962C8B-B14F-4D97-AF65-F5344CB8AC3E}">
        <p14:creationId xmlns:p14="http://schemas.microsoft.com/office/powerpoint/2010/main" val="12447494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792088"/>
          </a:xfrm>
        </p:spPr>
        <p:txBody>
          <a:bodyPr>
            <a:normAutofit fontScale="90000"/>
          </a:bodyPr>
          <a:lstStyle/>
          <a:p>
            <a:r>
              <a:rPr lang="en-US" dirty="0" smtClean="0"/>
              <a:t>Immigration and Race Relations, post 1968</a:t>
            </a:r>
            <a:endParaRPr lang="en-US" dirty="0"/>
          </a:p>
        </p:txBody>
      </p:sp>
      <p:sp>
        <p:nvSpPr>
          <p:cNvPr id="3" name="Content Placeholder 2"/>
          <p:cNvSpPr>
            <a:spLocks noGrp="1"/>
          </p:cNvSpPr>
          <p:nvPr>
            <p:ph idx="1"/>
          </p:nvPr>
        </p:nvSpPr>
        <p:spPr>
          <a:xfrm>
            <a:off x="179512" y="1124744"/>
            <a:ext cx="8784976" cy="5616624"/>
          </a:xfrm>
        </p:spPr>
        <p:txBody>
          <a:bodyPr>
            <a:normAutofit fontScale="77500" lnSpcReduction="20000"/>
          </a:bodyPr>
          <a:lstStyle/>
          <a:p>
            <a:r>
              <a:rPr lang="en-US" dirty="0" smtClean="0">
                <a:solidFill>
                  <a:srgbClr val="FF0000"/>
                </a:solidFill>
              </a:rPr>
              <a:t>1971 Immigration Bill/ 1972 Immigration Act</a:t>
            </a:r>
            <a:r>
              <a:rPr lang="en-US" dirty="0" smtClean="0"/>
              <a:t>: further restricted primary migration, introduced concepts of </a:t>
            </a:r>
            <a:r>
              <a:rPr lang="en-US" dirty="0" err="1" smtClean="0"/>
              <a:t>patriality</a:t>
            </a:r>
            <a:r>
              <a:rPr lang="en-US" dirty="0" smtClean="0"/>
              <a:t> [parents/grandparents born in UK] and ‘right of abode’  for ‘</a:t>
            </a:r>
            <a:r>
              <a:rPr lang="en-US" dirty="0" err="1" smtClean="0"/>
              <a:t>patrials</a:t>
            </a:r>
            <a:r>
              <a:rPr lang="en-US" dirty="0" smtClean="0"/>
              <a:t>’ while eliminating the idea that Commonwealth migrants would automatically be entitled to settle regardless of length of stay. Enabled </a:t>
            </a:r>
            <a:r>
              <a:rPr lang="en-US" dirty="0"/>
              <a:t>funded repatriation. </a:t>
            </a:r>
          </a:p>
          <a:p>
            <a:r>
              <a:rPr lang="en-US" dirty="0" smtClean="0">
                <a:solidFill>
                  <a:srgbClr val="FF0000"/>
                </a:solidFill>
              </a:rPr>
              <a:t>1975 Race Relations Act</a:t>
            </a:r>
            <a:r>
              <a:rPr lang="en-US" dirty="0" smtClean="0"/>
              <a:t>: finally established that discrimination on grounds of race/ethnicity/national origins was illegal </a:t>
            </a:r>
            <a:r>
              <a:rPr lang="en-US" dirty="0"/>
              <a:t>in the fields of employment, the provision of goods and services, education and public </a:t>
            </a:r>
            <a:r>
              <a:rPr lang="en-US" dirty="0" smtClean="0"/>
              <a:t>functions (e.g. housing, NHS).</a:t>
            </a:r>
          </a:p>
          <a:p>
            <a:r>
              <a:rPr lang="en-US" dirty="0" smtClean="0">
                <a:solidFill>
                  <a:srgbClr val="FF0000"/>
                </a:solidFill>
              </a:rPr>
              <a:t>1981 British Nationality Act</a:t>
            </a:r>
            <a:r>
              <a:rPr lang="en-US" dirty="0" smtClean="0"/>
              <a:t>: defined a distinctive ‘British’ citizenship (as opposed to CUKCs) modified </a:t>
            </a:r>
            <a:r>
              <a:rPr lang="en-US" i="1" dirty="0" smtClean="0"/>
              <a:t>jus soli </a:t>
            </a:r>
            <a:r>
              <a:rPr lang="en-US" dirty="0" smtClean="0"/>
              <a:t>to include children born to citizens or settled residents (male or female) only; removed right of abode from non-citizens.</a:t>
            </a:r>
          </a:p>
          <a:p>
            <a:r>
              <a:rPr lang="en-US" dirty="0" smtClean="0">
                <a:solidFill>
                  <a:srgbClr val="FF0000"/>
                </a:solidFill>
              </a:rPr>
              <a:t>2000 Race Relations (Amendment) Act </a:t>
            </a:r>
            <a:r>
              <a:rPr lang="en-US" dirty="0" smtClean="0"/>
              <a:t>placed statutory duty on public bodies to PROMOTE equality and to demonstrate effectiveness of anti-discrimination measures</a:t>
            </a:r>
            <a:endParaRPr lang="en-US" dirty="0"/>
          </a:p>
        </p:txBody>
      </p:sp>
    </p:spTree>
    <p:extLst>
      <p:ext uri="{BB962C8B-B14F-4D97-AF65-F5344CB8AC3E}">
        <p14:creationId xmlns:p14="http://schemas.microsoft.com/office/powerpoint/2010/main" val="9480201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394720" cy="1066130"/>
          </a:xfrm>
        </p:spPr>
        <p:txBody>
          <a:bodyPr>
            <a:noAutofit/>
          </a:bodyPr>
          <a:lstStyle/>
          <a:p>
            <a:r>
              <a:rPr lang="en-GB" sz="2800" dirty="0" smtClean="0"/>
              <a:t>‘It has nothing to do with the fact that you’re black…’</a:t>
            </a:r>
            <a:endParaRPr lang="en-GB" sz="2800" dirty="0"/>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4215" t="2303" r="6384" b="7204"/>
          <a:stretch/>
        </p:blipFill>
        <p:spPr>
          <a:xfrm>
            <a:off x="3995936" y="30752"/>
            <a:ext cx="5027467" cy="6734589"/>
          </a:xfrm>
        </p:spPr>
      </p:pic>
      <p:sp>
        <p:nvSpPr>
          <p:cNvPr id="6" name="TextBox 5"/>
          <p:cNvSpPr txBox="1"/>
          <p:nvPr/>
        </p:nvSpPr>
        <p:spPr>
          <a:xfrm>
            <a:off x="9507" y="1484784"/>
            <a:ext cx="3960439" cy="5355312"/>
          </a:xfrm>
          <a:prstGeom prst="rect">
            <a:avLst/>
          </a:prstGeom>
          <a:noFill/>
        </p:spPr>
        <p:txBody>
          <a:bodyPr wrap="square" rtlCol="0">
            <a:spAutoFit/>
          </a:bodyPr>
          <a:lstStyle/>
          <a:p>
            <a:r>
              <a:rPr lang="en-GB" dirty="0" smtClean="0"/>
              <a:t>‘I </a:t>
            </a:r>
            <a:r>
              <a:rPr lang="en-GB" dirty="0"/>
              <a:t>am the first to admit it is not easy to get clear figures from the Home Office about immigration, but there was a committee which looked at it and said that if we went on as we are then by the end of the century there would be four million people of the </a:t>
            </a:r>
            <a:r>
              <a:rPr lang="en-GB" dirty="0" smtClean="0"/>
              <a:t>new Commonwealth </a:t>
            </a:r>
            <a:r>
              <a:rPr lang="en-GB" dirty="0"/>
              <a:t>or Pakistan here. Now, that is an awful lot </a:t>
            </a:r>
            <a:r>
              <a:rPr lang="en-GB" dirty="0">
                <a:solidFill>
                  <a:srgbClr val="FF0000"/>
                </a:solidFill>
              </a:rPr>
              <a:t>and I think </a:t>
            </a:r>
            <a:r>
              <a:rPr lang="en-GB" dirty="0" smtClean="0">
                <a:solidFill>
                  <a:srgbClr val="FF0000"/>
                </a:solidFill>
              </a:rPr>
              <a:t>… that </a:t>
            </a:r>
            <a:r>
              <a:rPr lang="en-GB" dirty="0">
                <a:solidFill>
                  <a:srgbClr val="FF0000"/>
                </a:solidFill>
              </a:rPr>
              <a:t>people are really rather afraid that this country might be rather swamped by people with a different culture </a:t>
            </a:r>
            <a:r>
              <a:rPr lang="en-GB" dirty="0" smtClean="0"/>
              <a:t>… </a:t>
            </a:r>
            <a:r>
              <a:rPr lang="en-GB" dirty="0"/>
              <a:t>the British character has done so much for democracy, for law and done so much throughout the world that if there is any fear that it might be swamped people are going to react and be rather hostile to those coming in</a:t>
            </a:r>
            <a:r>
              <a:rPr lang="en-GB" dirty="0" smtClean="0"/>
              <a:t>.’ </a:t>
            </a:r>
          </a:p>
          <a:p>
            <a:pPr algn="r"/>
            <a:r>
              <a:rPr lang="en-GB" dirty="0" smtClean="0"/>
              <a:t>Thatcher, 1978</a:t>
            </a:r>
            <a:endParaRPr lang="en-GB" dirty="0"/>
          </a:p>
        </p:txBody>
      </p:sp>
    </p:spTree>
    <p:extLst>
      <p:ext uri="{BB962C8B-B14F-4D97-AF65-F5344CB8AC3E}">
        <p14:creationId xmlns:p14="http://schemas.microsoft.com/office/powerpoint/2010/main" val="4046138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Immigration restriction and Race Relations (again)</a:t>
            </a:r>
            <a:endParaRPr lang="en-GB" dirty="0"/>
          </a:p>
        </p:txBody>
      </p:sp>
      <p:sp>
        <p:nvSpPr>
          <p:cNvPr id="3" name="Content Placeholder 2"/>
          <p:cNvSpPr>
            <a:spLocks noGrp="1"/>
          </p:cNvSpPr>
          <p:nvPr>
            <p:ph idx="1"/>
          </p:nvPr>
        </p:nvSpPr>
        <p:spPr>
          <a:xfrm>
            <a:off x="251520" y="1600200"/>
            <a:ext cx="8568952" cy="5069160"/>
          </a:xfrm>
        </p:spPr>
        <p:txBody>
          <a:bodyPr>
            <a:normAutofit fontScale="77500" lnSpcReduction="20000"/>
          </a:bodyPr>
          <a:lstStyle/>
          <a:p>
            <a:pPr marL="0" indent="0">
              <a:buNone/>
            </a:pPr>
            <a:r>
              <a:rPr lang="en-GB" dirty="0" smtClean="0"/>
              <a:t>‘So, if you want good race relations, you have got to allay peoples' fears on numbers. ...  </a:t>
            </a:r>
            <a:r>
              <a:rPr lang="en-GB" dirty="0"/>
              <a:t>we must hold out the clear prospect of an end to immigration because at the moment it is about between 45,000 and 50,000 people coming in a year. Now, I was brought up in a small town, 25,000. That would be two new towns a year and that is quite a lot.  </a:t>
            </a:r>
            <a:r>
              <a:rPr lang="en-GB" dirty="0" smtClean="0"/>
              <a:t>So, we do have to hold out the prospect of an end to immigration except, of course, for compassionate cases. Therefore, we have got to look at the numbers who have a right to come in. There are a number of United Kingdom passport holders—for example, in East Africa—and what Keith and his committee are trying to do is to find out exactly how we are going to do it; who must come in; how you deal with the compassionate cases, but nevertheless, holding out the prospect of an end to immigration.’</a:t>
            </a:r>
          </a:p>
          <a:p>
            <a:pPr marL="0" indent="0">
              <a:buNone/>
            </a:pPr>
            <a:endParaRPr lang="en-GB" dirty="0" smtClean="0"/>
          </a:p>
          <a:p>
            <a:pPr marL="0" indent="0" algn="r">
              <a:buNone/>
            </a:pPr>
            <a:r>
              <a:rPr lang="en-GB" sz="2400" dirty="0" smtClean="0"/>
              <a:t>Margaret Thatcher TV </a:t>
            </a:r>
            <a:r>
              <a:rPr lang="en-GB" sz="2400" dirty="0"/>
              <a:t>Interview for Granada </a:t>
            </a:r>
            <a:r>
              <a:rPr lang="en-GB" sz="2400" i="1" dirty="0"/>
              <a:t>World in </a:t>
            </a:r>
            <a:r>
              <a:rPr lang="en-GB" sz="2400" i="1" dirty="0" smtClean="0"/>
              <a:t>Action, </a:t>
            </a:r>
            <a:r>
              <a:rPr lang="en-GB" sz="2400" dirty="0" smtClean="0"/>
              <a:t>Jan 27, 1978</a:t>
            </a:r>
            <a:endParaRPr lang="en-GB" sz="2400" dirty="0"/>
          </a:p>
          <a:p>
            <a:pPr marL="0" indent="0">
              <a:buNone/>
            </a:pPr>
            <a:endParaRPr lang="en-GB" dirty="0"/>
          </a:p>
        </p:txBody>
      </p:sp>
    </p:spTree>
    <p:extLst>
      <p:ext uri="{BB962C8B-B14F-4D97-AF65-F5344CB8AC3E}">
        <p14:creationId xmlns:p14="http://schemas.microsoft.com/office/powerpoint/2010/main" val="25679085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‘Rather Swamped’</a:t>
            </a:r>
            <a:endParaRPr lang="en-GB" dirty="0"/>
          </a:p>
        </p:txBody>
      </p:sp>
      <p:sp>
        <p:nvSpPr>
          <p:cNvPr id="3" name="Content Placeholder 2"/>
          <p:cNvSpPr>
            <a:spLocks noGrp="1"/>
          </p:cNvSpPr>
          <p:nvPr>
            <p:ph idx="1"/>
          </p:nvPr>
        </p:nvSpPr>
        <p:spPr/>
        <p:txBody>
          <a:bodyPr/>
          <a:lstStyle/>
          <a:p>
            <a:endParaRPr lang="en-GB" dirty="0" smtClean="0"/>
          </a:p>
          <a:p>
            <a:r>
              <a:rPr lang="en-GB" dirty="0" smtClean="0">
                <a:hlinkClick r:id="rId2"/>
              </a:rPr>
              <a:t>http://www.youtube.com/watch?v=sHhKI5ijnxQ&amp;desktop_uri=%2Fwatch%3Fv%3DsHhKI5ijnxQ&amp;app=desktop</a:t>
            </a:r>
            <a:r>
              <a:rPr lang="en-GB" dirty="0"/>
              <a:t> </a:t>
            </a:r>
            <a:r>
              <a:rPr lang="en-GB" dirty="0" smtClean="0"/>
              <a:t>039-1.55</a:t>
            </a:r>
          </a:p>
          <a:p>
            <a:endParaRPr lang="en-GB" dirty="0" smtClean="0"/>
          </a:p>
          <a:p>
            <a:r>
              <a:rPr lang="en-GB" dirty="0" smtClean="0"/>
              <a:t>Impacts: </a:t>
            </a:r>
            <a:r>
              <a:rPr lang="en-GB" dirty="0" smtClean="0">
                <a:hlinkClick r:id="rId3"/>
              </a:rPr>
              <a:t>http://www.youtube.com/watch?v=-YqDNmDstOo</a:t>
            </a:r>
            <a:endParaRPr lang="en-GB" dirty="0" smtClean="0"/>
          </a:p>
          <a:p>
            <a:endParaRPr lang="en-GB" dirty="0"/>
          </a:p>
        </p:txBody>
      </p:sp>
    </p:spTree>
    <p:extLst>
      <p:ext uri="{BB962C8B-B14F-4D97-AF65-F5344CB8AC3E}">
        <p14:creationId xmlns:p14="http://schemas.microsoft.com/office/powerpoint/2010/main" val="39099328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008112"/>
          </a:xfrm>
        </p:spPr>
        <p:txBody>
          <a:bodyPr>
            <a:normAutofit fontScale="90000"/>
          </a:bodyPr>
          <a:lstStyle/>
          <a:p>
            <a:r>
              <a:rPr lang="en-GB" sz="3600" dirty="0" smtClean="0"/>
              <a:t>So: 1979 and all that: Did Thatcher change British responses to race and migration?</a:t>
            </a:r>
            <a:endParaRPr lang="en-GB" sz="36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3728" y="1268760"/>
            <a:ext cx="5112568" cy="5155172"/>
          </a:xfrm>
        </p:spPr>
      </p:pic>
    </p:spTree>
    <p:extLst>
      <p:ext uri="{BB962C8B-B14F-4D97-AF65-F5344CB8AC3E}">
        <p14:creationId xmlns:p14="http://schemas.microsoft.com/office/powerpoint/2010/main" val="13874274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normAutofit fontScale="90000"/>
          </a:bodyPr>
          <a:lstStyle/>
          <a:p>
            <a:r>
              <a:rPr lang="en-US" dirty="0" smtClean="0"/>
              <a:t>‘Nothing is more </a:t>
            </a:r>
            <a:r>
              <a:rPr lang="en-US" dirty="0" err="1" smtClean="0"/>
              <a:t>colour</a:t>
            </a:r>
            <a:r>
              <a:rPr lang="en-US" dirty="0" smtClean="0"/>
              <a:t>-blind than the capitalism in which I </a:t>
            </a:r>
            <a:r>
              <a:rPr lang="en-US" dirty="0" smtClean="0"/>
              <a:t>placed </a:t>
            </a:r>
            <a:r>
              <a:rPr lang="en-US" dirty="0" smtClean="0"/>
              <a:t>my faith’?</a:t>
            </a:r>
            <a:endParaRPr lang="en-US" dirty="0"/>
          </a:p>
        </p:txBody>
      </p:sp>
      <p:sp>
        <p:nvSpPr>
          <p:cNvPr id="4" name="Text Placeholder 3"/>
          <p:cNvSpPr>
            <a:spLocks noGrp="1"/>
          </p:cNvSpPr>
          <p:nvPr>
            <p:ph type="body" idx="1"/>
          </p:nvPr>
        </p:nvSpPr>
        <p:spPr>
          <a:xfrm>
            <a:off x="467544" y="1556792"/>
            <a:ext cx="4040188" cy="423738"/>
          </a:xfrm>
        </p:spPr>
        <p:txBody>
          <a:bodyPr>
            <a:normAutofit lnSpcReduction="10000"/>
          </a:bodyPr>
          <a:lstStyle/>
          <a:p>
            <a:r>
              <a:rPr lang="en-US" dirty="0" smtClean="0"/>
              <a:t>1948 British Nationality Act</a:t>
            </a:r>
            <a:endParaRPr lang="en-US" dirty="0"/>
          </a:p>
        </p:txBody>
      </p:sp>
      <p:sp>
        <p:nvSpPr>
          <p:cNvPr id="6" name="Text Placeholder 5"/>
          <p:cNvSpPr>
            <a:spLocks noGrp="1"/>
          </p:cNvSpPr>
          <p:nvPr>
            <p:ph type="body" sz="quarter" idx="3"/>
          </p:nvPr>
        </p:nvSpPr>
        <p:spPr>
          <a:xfrm>
            <a:off x="4572000" y="1556792"/>
            <a:ext cx="4041775" cy="423738"/>
          </a:xfrm>
        </p:spPr>
        <p:txBody>
          <a:bodyPr>
            <a:normAutofit lnSpcReduction="10000"/>
          </a:bodyPr>
          <a:lstStyle/>
          <a:p>
            <a:r>
              <a:rPr lang="en-US" dirty="0" smtClean="0"/>
              <a:t>1981 British Nationality Act</a:t>
            </a:r>
            <a:endParaRPr lang="en-US" dirty="0"/>
          </a:p>
        </p:txBody>
      </p:sp>
      <p:pic>
        <p:nvPicPr>
          <p:cNvPr id="8" name="Content Placeholder 7" descr="RaymondJacKsonEveStand1980.tiff"/>
          <p:cNvPicPr>
            <a:picLocks noGrp="1" noChangeAspect="1"/>
          </p:cNvPicPr>
          <p:nvPr>
            <p:ph sz="quarter" idx="4"/>
          </p:nvPr>
        </p:nvPicPr>
        <p:blipFill rotWithShape="1">
          <a:blip r:embed="rId3">
            <a:extLst>
              <a:ext uri="{28A0092B-C50C-407E-A947-70E740481C1C}">
                <a14:useLocalDpi xmlns:a14="http://schemas.microsoft.com/office/drawing/2010/main" val="0"/>
              </a:ext>
            </a:extLst>
          </a:blip>
          <a:srcRect l="3362" t="3001" r="1684" b="1044"/>
          <a:stretch/>
        </p:blipFill>
        <p:spPr>
          <a:xfrm>
            <a:off x="3995936" y="2276872"/>
            <a:ext cx="5017168" cy="4248472"/>
          </a:xfrm>
        </p:spPr>
      </p:pic>
      <p:pic>
        <p:nvPicPr>
          <p:cNvPr id="9" name="Content Placeholder 3"/>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l="1261" r="407"/>
          <a:stretch/>
        </p:blipFill>
        <p:spPr>
          <a:xfrm>
            <a:off x="611560" y="2026704"/>
            <a:ext cx="3162624" cy="4831296"/>
          </a:xfrm>
        </p:spPr>
      </p:pic>
    </p:spTree>
    <p:extLst>
      <p:ext uri="{BB962C8B-B14F-4D97-AF65-F5344CB8AC3E}">
        <p14:creationId xmlns:p14="http://schemas.microsoft.com/office/powerpoint/2010/main" val="36547282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British Nationality Act 1981</a:t>
            </a:r>
            <a:endParaRPr lang="en-US" dirty="0"/>
          </a:p>
        </p:txBody>
      </p:sp>
      <p:sp>
        <p:nvSpPr>
          <p:cNvPr id="8" name="Content Placeholder 7"/>
          <p:cNvSpPr>
            <a:spLocks noGrp="1"/>
          </p:cNvSpPr>
          <p:nvPr>
            <p:ph idx="1"/>
          </p:nvPr>
        </p:nvSpPr>
        <p:spPr>
          <a:xfrm>
            <a:off x="457200" y="1600200"/>
            <a:ext cx="8229600" cy="5069160"/>
          </a:xfrm>
        </p:spPr>
        <p:txBody>
          <a:bodyPr>
            <a:normAutofit fontScale="85000" lnSpcReduction="20000"/>
          </a:bodyPr>
          <a:lstStyle/>
          <a:p>
            <a:r>
              <a:rPr lang="en-US" dirty="0" smtClean="0"/>
              <a:t>Modified jus soli to require one citizen (or permanent resident) parent for the transfer of citizenship;</a:t>
            </a:r>
          </a:p>
          <a:p>
            <a:r>
              <a:rPr lang="en-US" dirty="0" smtClean="0"/>
              <a:t>Ended privileging of paternal descent (until its enactment in 1983, only fathers passed British citizenship to their children born abroad;</a:t>
            </a:r>
          </a:p>
          <a:p>
            <a:r>
              <a:rPr lang="en-US" dirty="0" smtClean="0"/>
              <a:t>Replaced ‘</a:t>
            </a:r>
            <a:r>
              <a:rPr lang="en-US" dirty="0" err="1" smtClean="0"/>
              <a:t>patriality</a:t>
            </a:r>
            <a:r>
              <a:rPr lang="en-US" dirty="0" smtClean="0"/>
              <a:t>’ with ‘citizenship’;</a:t>
            </a:r>
          </a:p>
          <a:p>
            <a:r>
              <a:rPr lang="en-US" dirty="0" smtClean="0"/>
              <a:t>Virtually abolished the ‘British subject’, replacing it with ‘British citizenship’, ‘British Overseas citizenship’ and ‘British Dependent Territories Citizenship’ (neither of the latter gave right of entry, and BOCs were effectively stateless if not endowed with a local citizenship). NB. Removed these rights from Hong Kong Chinese before handover in 1997 – but 50,000 ‘</a:t>
            </a:r>
            <a:r>
              <a:rPr lang="en-US" dirty="0" err="1" smtClean="0"/>
              <a:t>Belongers</a:t>
            </a:r>
            <a:r>
              <a:rPr lang="en-US" dirty="0" smtClean="0"/>
              <a:t>’ were given full citizenship).</a:t>
            </a:r>
          </a:p>
        </p:txBody>
      </p:sp>
    </p:spTree>
    <p:extLst>
      <p:ext uri="{BB962C8B-B14F-4D97-AF65-F5344CB8AC3E}">
        <p14:creationId xmlns:p14="http://schemas.microsoft.com/office/powerpoint/2010/main" val="4064594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1" y="14334"/>
            <a:ext cx="5026167" cy="3702697"/>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995" y="3530610"/>
            <a:ext cx="2473979" cy="320348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008" y="638839"/>
            <a:ext cx="4223688" cy="5783541"/>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1800" y="3818785"/>
            <a:ext cx="3014483" cy="2880320"/>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44009" y="1916832"/>
            <a:ext cx="4223688" cy="753927"/>
          </a:xfrm>
          <a:prstGeom prst="rect">
            <a:avLst/>
          </a:prstGeom>
        </p:spPr>
      </p:pic>
    </p:spTree>
    <p:extLst>
      <p:ext uri="{BB962C8B-B14F-4D97-AF65-F5344CB8AC3E}">
        <p14:creationId xmlns:p14="http://schemas.microsoft.com/office/powerpoint/2010/main" val="21070978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Reminders</a:t>
            </a:r>
            <a:endParaRPr lang="en-US" dirty="0"/>
          </a:p>
        </p:txBody>
      </p:sp>
      <p:sp>
        <p:nvSpPr>
          <p:cNvPr id="3" name="Content Placeholder 2"/>
          <p:cNvSpPr>
            <a:spLocks noGrp="1"/>
          </p:cNvSpPr>
          <p:nvPr>
            <p:ph idx="1"/>
          </p:nvPr>
        </p:nvSpPr>
        <p:spPr/>
        <p:txBody>
          <a:bodyPr/>
          <a:lstStyle/>
          <a:p>
            <a:r>
              <a:rPr lang="en-US" dirty="0" smtClean="0"/>
              <a:t>Film Screening: "</a:t>
            </a:r>
            <a:r>
              <a:rPr lang="en-US" dirty="0"/>
              <a:t>Still The Enemy Within", Tuesday 3rd March (week nine), 7PM </a:t>
            </a:r>
            <a:r>
              <a:rPr lang="en-US"/>
              <a:t>in </a:t>
            </a:r>
            <a:r>
              <a:rPr lang="en-US" smtClean="0"/>
              <a:t>MS.02</a:t>
            </a:r>
          </a:p>
          <a:p>
            <a:endParaRPr lang="en-US" dirty="0" smtClean="0"/>
          </a:p>
          <a:p>
            <a:r>
              <a:rPr lang="en-US" dirty="0" smtClean="0"/>
              <a:t>Voting: NO ONE is automatically registered to vote. </a:t>
            </a:r>
            <a:r>
              <a:rPr lang="en-US" dirty="0"/>
              <a:t>I</a:t>
            </a:r>
            <a:r>
              <a:rPr lang="en-US" dirty="0" smtClean="0"/>
              <a:t>f you have not recently REGISTERED to vote as an individual, you can do so here: </a:t>
            </a:r>
            <a:r>
              <a:rPr lang="en-US" dirty="0" smtClean="0">
                <a:hlinkClick r:id="rId2"/>
              </a:rPr>
              <a:t>https</a:t>
            </a:r>
            <a:r>
              <a:rPr lang="en-US" dirty="0">
                <a:hlinkClick r:id="rId2"/>
              </a:rPr>
              <a:t>://</a:t>
            </a:r>
            <a:r>
              <a:rPr lang="en-US" dirty="0" smtClean="0">
                <a:hlinkClick r:id="rId2"/>
              </a:rPr>
              <a:t>www.gov.uk/register-to-vote</a:t>
            </a:r>
            <a:endParaRPr lang="en-US" dirty="0" smtClean="0"/>
          </a:p>
          <a:p>
            <a:endParaRPr lang="en-US" dirty="0"/>
          </a:p>
        </p:txBody>
      </p:sp>
    </p:spTree>
    <p:extLst>
      <p:ext uri="{BB962C8B-B14F-4D97-AF65-F5344CB8AC3E}">
        <p14:creationId xmlns:p14="http://schemas.microsoft.com/office/powerpoint/2010/main" val="544658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9992" y="116632"/>
            <a:ext cx="4392488" cy="1008112"/>
          </a:xfrm>
        </p:spPr>
        <p:txBody>
          <a:bodyPr>
            <a:normAutofit fontScale="90000"/>
          </a:bodyPr>
          <a:lstStyle/>
          <a:p>
            <a:r>
              <a:rPr lang="en-GB" dirty="0" smtClean="0"/>
              <a:t>1948: Empire </a:t>
            </a:r>
            <a:r>
              <a:rPr lang="en-GB" dirty="0" err="1" smtClean="0"/>
              <a:t>Windrush</a:t>
            </a:r>
            <a:endParaRPr lang="en-GB"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51520" y="260648"/>
            <a:ext cx="4152310" cy="6408712"/>
          </a:xfrm>
        </p:spPr>
      </p:pic>
      <p:sp>
        <p:nvSpPr>
          <p:cNvPr id="4" name="Content Placeholder 3"/>
          <p:cNvSpPr>
            <a:spLocks noGrp="1"/>
          </p:cNvSpPr>
          <p:nvPr>
            <p:ph sz="half" idx="2"/>
          </p:nvPr>
        </p:nvSpPr>
        <p:spPr>
          <a:xfrm>
            <a:off x="4648200" y="1124744"/>
            <a:ext cx="4244280" cy="5472608"/>
          </a:xfrm>
        </p:spPr>
        <p:txBody>
          <a:bodyPr>
            <a:normAutofit lnSpcReduction="10000"/>
          </a:bodyPr>
          <a:lstStyle/>
          <a:p>
            <a:r>
              <a:rPr lang="en-GB" dirty="0" smtClean="0"/>
              <a:t>Wartime experiences in UK</a:t>
            </a:r>
          </a:p>
          <a:p>
            <a:r>
              <a:rPr lang="en-GB" dirty="0" smtClean="0"/>
              <a:t>Demobilisation</a:t>
            </a:r>
          </a:p>
          <a:p>
            <a:r>
              <a:rPr lang="en-GB" dirty="0" smtClean="0"/>
              <a:t>Unemployment in West Indies</a:t>
            </a:r>
          </a:p>
          <a:p>
            <a:r>
              <a:rPr lang="en-GB" dirty="0" smtClean="0"/>
              <a:t>Labour shortage in UK</a:t>
            </a:r>
          </a:p>
          <a:p>
            <a:r>
              <a:rPr lang="en-GB" dirty="0" smtClean="0"/>
              <a:t>Active recruitment of, </a:t>
            </a:r>
            <a:r>
              <a:rPr lang="en-GB" dirty="0" err="1" smtClean="0"/>
              <a:t>eg</a:t>
            </a:r>
            <a:r>
              <a:rPr lang="en-GB" dirty="0" smtClean="0"/>
              <a:t> transport workers, nurses</a:t>
            </a:r>
          </a:p>
          <a:p>
            <a:r>
              <a:rPr lang="en-GB" dirty="0" smtClean="0"/>
              <a:t>Open UK borders (while US bordered closed after 1952 McCarran-Walter Act</a:t>
            </a:r>
          </a:p>
          <a:p>
            <a:endParaRPr lang="en-GB" dirty="0"/>
          </a:p>
        </p:txBody>
      </p:sp>
    </p:spTree>
    <p:extLst>
      <p:ext uri="{BB962C8B-B14F-4D97-AF65-F5344CB8AC3E}">
        <p14:creationId xmlns:p14="http://schemas.microsoft.com/office/powerpoint/2010/main" val="866238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9750"/>
            <a:ext cx="2458616" cy="806962"/>
          </a:xfrm>
        </p:spPr>
        <p:txBody>
          <a:bodyPr>
            <a:normAutofit/>
          </a:bodyPr>
          <a:lstStyle/>
          <a:p>
            <a:r>
              <a:rPr lang="en-GB" dirty="0" smtClean="0">
                <a:solidFill>
                  <a:srgbClr val="FF0000"/>
                </a:solidFill>
              </a:rPr>
              <a:t>Push/Pull</a:t>
            </a:r>
            <a:endParaRPr lang="en-GB" dirty="0">
              <a:solidFill>
                <a:srgbClr val="FF0000"/>
              </a:solidFill>
            </a:endParaRPr>
          </a:p>
        </p:txBody>
      </p:sp>
      <p:sp>
        <p:nvSpPr>
          <p:cNvPr id="3" name="Content Placeholder 2"/>
          <p:cNvSpPr>
            <a:spLocks noGrp="1"/>
          </p:cNvSpPr>
          <p:nvPr>
            <p:ph sz="half" idx="1"/>
          </p:nvPr>
        </p:nvSpPr>
        <p:spPr>
          <a:xfrm>
            <a:off x="107504" y="836712"/>
            <a:ext cx="3960440" cy="3096344"/>
          </a:xfrm>
        </p:spPr>
        <p:txBody>
          <a:bodyPr>
            <a:normAutofit/>
          </a:bodyPr>
          <a:lstStyle/>
          <a:p>
            <a:r>
              <a:rPr lang="en-GB" dirty="0" smtClean="0"/>
              <a:t>Year	Migrants</a:t>
            </a:r>
          </a:p>
          <a:p>
            <a:r>
              <a:rPr lang="en-GB" dirty="0" smtClean="0"/>
              <a:t>1955	27550	</a:t>
            </a:r>
          </a:p>
          <a:p>
            <a:r>
              <a:rPr lang="en-GB" dirty="0" smtClean="0"/>
              <a:t>1960</a:t>
            </a:r>
            <a:r>
              <a:rPr lang="en-GB" dirty="0"/>
              <a:t>	49650	</a:t>
            </a:r>
          </a:p>
          <a:p>
            <a:r>
              <a:rPr lang="en-GB" dirty="0"/>
              <a:t>1961	66300	</a:t>
            </a:r>
          </a:p>
          <a:p>
            <a:r>
              <a:rPr lang="en-GB" dirty="0"/>
              <a:t>1962	31800	</a:t>
            </a:r>
          </a:p>
          <a:p>
            <a:r>
              <a:rPr lang="en-GB" dirty="0"/>
              <a:t>1963	3241	</a:t>
            </a:r>
          </a:p>
          <a:p>
            <a:endParaRPr lang="en-GB"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211960" y="68163"/>
            <a:ext cx="4824536" cy="5985777"/>
          </a:xfrm>
        </p:spPr>
      </p:pic>
      <p:sp>
        <p:nvSpPr>
          <p:cNvPr id="4" name="Rectangle 3"/>
          <p:cNvSpPr/>
          <p:nvPr/>
        </p:nvSpPr>
        <p:spPr>
          <a:xfrm>
            <a:off x="4211960" y="6453336"/>
            <a:ext cx="4716016" cy="338554"/>
          </a:xfrm>
          <a:prstGeom prst="rect">
            <a:avLst/>
          </a:prstGeom>
        </p:spPr>
        <p:txBody>
          <a:bodyPr wrap="square">
            <a:spAutoFit/>
          </a:bodyPr>
          <a:lstStyle/>
          <a:p>
            <a:r>
              <a:rPr lang="en-US" sz="1600" b="1" i="1" dirty="0" smtClean="0">
                <a:sym typeface="Wingdings"/>
              </a:rPr>
              <a:t> </a:t>
            </a:r>
            <a:r>
              <a:rPr lang="en-US" sz="1600" b="1" dirty="0" smtClean="0"/>
              <a:t>Cummings </a:t>
            </a:r>
            <a:r>
              <a:rPr lang="en-US" sz="1600" b="1" dirty="0"/>
              <a:t>cartoon. </a:t>
            </a:r>
            <a:r>
              <a:rPr lang="en-US" sz="1600" b="1" i="1" dirty="0"/>
              <a:t>Daily Express</a:t>
            </a:r>
            <a:r>
              <a:rPr lang="en-US" sz="1600" b="1" dirty="0"/>
              <a:t>, 12 January 1955</a:t>
            </a:r>
            <a:endParaRPr lang="en-US" sz="1600" dirty="0"/>
          </a:p>
        </p:txBody>
      </p:sp>
      <p:pic>
        <p:nvPicPr>
          <p:cNvPr id="5" name="Picture 4" descr="CummingsDaily Express195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3869432"/>
            <a:ext cx="4054259" cy="2988568"/>
          </a:xfrm>
          <a:prstGeom prst="rect">
            <a:avLst/>
          </a:prstGeom>
        </p:spPr>
      </p:pic>
    </p:spTree>
    <p:extLst>
      <p:ext uri="{BB962C8B-B14F-4D97-AF65-F5344CB8AC3E}">
        <p14:creationId xmlns:p14="http://schemas.microsoft.com/office/powerpoint/2010/main" val="24027824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‘Open Door’ Britain?</a:t>
            </a:r>
            <a:endParaRPr lang="en-GB" dirty="0"/>
          </a:p>
        </p:txBody>
      </p:sp>
      <p:sp>
        <p:nvSpPr>
          <p:cNvPr id="3" name="Content Placeholder 2"/>
          <p:cNvSpPr>
            <a:spLocks noGrp="1"/>
          </p:cNvSpPr>
          <p:nvPr>
            <p:ph sz="half" idx="1"/>
          </p:nvPr>
        </p:nvSpPr>
        <p:spPr/>
        <p:txBody>
          <a:bodyPr>
            <a:normAutofit/>
          </a:bodyPr>
          <a:lstStyle/>
          <a:p>
            <a:r>
              <a:rPr lang="en-GB" dirty="0" smtClean="0"/>
              <a:t>1948 British Nationality Act</a:t>
            </a:r>
          </a:p>
          <a:p>
            <a:r>
              <a:rPr lang="en-GB" dirty="0" smtClean="0"/>
              <a:t>British reliance on Commonwealth both for labour and for foreign exchange</a:t>
            </a:r>
          </a:p>
          <a:p>
            <a:r>
              <a:rPr lang="en-GB" dirty="0" smtClean="0"/>
              <a:t>Enduring imperial identities and ties</a:t>
            </a:r>
          </a:p>
          <a:p>
            <a:r>
              <a:rPr lang="en-GB" dirty="0" smtClean="0"/>
              <a:t>Costs of border control</a:t>
            </a:r>
          </a:p>
          <a:p>
            <a:endParaRPr lang="en-GB" dirty="0"/>
          </a:p>
        </p:txBody>
      </p:sp>
      <p:sp>
        <p:nvSpPr>
          <p:cNvPr id="4" name="Content Placeholder 3"/>
          <p:cNvSpPr>
            <a:spLocks noGrp="1"/>
          </p:cNvSpPr>
          <p:nvPr>
            <p:ph sz="half" idx="2"/>
          </p:nvPr>
        </p:nvSpPr>
        <p:spPr>
          <a:xfrm>
            <a:off x="4648200" y="1600201"/>
            <a:ext cx="4028256" cy="3196952"/>
          </a:xfrm>
        </p:spPr>
        <p:txBody>
          <a:bodyPr>
            <a:normAutofit/>
          </a:bodyPr>
          <a:lstStyle/>
          <a:p>
            <a:pPr marL="0" indent="0">
              <a:buNone/>
            </a:pPr>
            <a:r>
              <a:rPr lang="en-GB" dirty="0" smtClean="0"/>
              <a:t>NOT because there was any great enthusiasm for</a:t>
            </a:r>
          </a:p>
          <a:p>
            <a:r>
              <a:rPr lang="en-GB" dirty="0" smtClean="0"/>
              <a:t>‘these </a:t>
            </a:r>
            <a:r>
              <a:rPr lang="en-GB" dirty="0"/>
              <a:t>in any case </a:t>
            </a:r>
            <a:r>
              <a:rPr lang="en-GB" dirty="0" smtClean="0"/>
              <a:t>none-too-desirable-comers-in’ </a:t>
            </a:r>
            <a:r>
              <a:rPr lang="en-GB" sz="1600" dirty="0" smtClean="0"/>
              <a:t>Captain </a:t>
            </a:r>
            <a:r>
              <a:rPr lang="en-GB" sz="1600" dirty="0"/>
              <a:t>C. </a:t>
            </a:r>
            <a:r>
              <a:rPr lang="en-GB" sz="1600" dirty="0" smtClean="0"/>
              <a:t>Waterhouse, </a:t>
            </a:r>
            <a:r>
              <a:rPr lang="en-GB" sz="1600" dirty="0"/>
              <a:t>MP to William </a:t>
            </a:r>
            <a:r>
              <a:rPr lang="en-GB" sz="1600" dirty="0" err="1"/>
              <a:t>Deedes</a:t>
            </a:r>
            <a:r>
              <a:rPr lang="en-GB" sz="1600" dirty="0"/>
              <a:t>, </a:t>
            </a:r>
            <a:r>
              <a:rPr lang="en-GB" sz="1600" dirty="0" smtClean="0"/>
              <a:t>Home </a:t>
            </a:r>
            <a:r>
              <a:rPr lang="en-GB" sz="1600" dirty="0"/>
              <a:t>Office, </a:t>
            </a:r>
            <a:r>
              <a:rPr lang="en-GB" sz="1600" dirty="0" smtClean="0"/>
              <a:t>1956</a:t>
            </a:r>
            <a:r>
              <a:rPr lang="en-GB" dirty="0"/>
              <a:t>.</a:t>
            </a:r>
          </a:p>
        </p:txBody>
      </p:sp>
      <p:sp>
        <p:nvSpPr>
          <p:cNvPr id="5" name="TextBox 4"/>
          <p:cNvSpPr txBox="1"/>
          <p:nvPr/>
        </p:nvSpPr>
        <p:spPr>
          <a:xfrm>
            <a:off x="5580112" y="5085184"/>
            <a:ext cx="1483098" cy="707886"/>
          </a:xfrm>
          <a:prstGeom prst="rect">
            <a:avLst/>
          </a:prstGeom>
          <a:noFill/>
        </p:spPr>
        <p:txBody>
          <a:bodyPr wrap="none" rtlCol="0">
            <a:spAutoFit/>
          </a:bodyPr>
          <a:lstStyle/>
          <a:p>
            <a:r>
              <a:rPr lang="en-GB" sz="4000" dirty="0" smtClean="0">
                <a:solidFill>
                  <a:srgbClr val="FF0000"/>
                </a:solidFill>
              </a:rPr>
              <a:t>AND…</a:t>
            </a:r>
            <a:endParaRPr lang="en-GB" sz="4000" dirty="0">
              <a:solidFill>
                <a:srgbClr val="FF0000"/>
              </a:solidFill>
            </a:endParaRPr>
          </a:p>
        </p:txBody>
      </p:sp>
    </p:spTree>
    <p:extLst>
      <p:ext uri="{BB962C8B-B14F-4D97-AF65-F5344CB8AC3E}">
        <p14:creationId xmlns:p14="http://schemas.microsoft.com/office/powerpoint/2010/main" val="13454804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2160" y="0"/>
            <a:ext cx="3131840" cy="2852936"/>
          </a:xfrm>
        </p:spPr>
        <p:txBody>
          <a:bodyPr>
            <a:normAutofit/>
          </a:bodyPr>
          <a:lstStyle/>
          <a:p>
            <a:r>
              <a:rPr lang="en-GB" dirty="0" smtClean="0"/>
              <a:t>(Cold War) Winds of Change</a:t>
            </a:r>
            <a:br>
              <a:rPr lang="en-GB" dirty="0" smtClean="0"/>
            </a:br>
            <a:r>
              <a:rPr lang="en-GB" dirty="0" smtClean="0"/>
              <a:t>1960</a:t>
            </a:r>
            <a:endParaRPr lang="en-GB" dirty="0"/>
          </a:p>
        </p:txBody>
      </p:sp>
      <p:sp>
        <p:nvSpPr>
          <p:cNvPr id="3" name="Content Placeholder 2"/>
          <p:cNvSpPr>
            <a:spLocks noGrp="1"/>
          </p:cNvSpPr>
          <p:nvPr>
            <p:ph sz="half" idx="1"/>
          </p:nvPr>
        </p:nvSpPr>
        <p:spPr>
          <a:xfrm>
            <a:off x="107504" y="188640"/>
            <a:ext cx="5832648" cy="6669360"/>
          </a:xfrm>
        </p:spPr>
        <p:txBody>
          <a:bodyPr>
            <a:normAutofit fontScale="32500" lnSpcReduction="20000"/>
          </a:bodyPr>
          <a:lstStyle/>
          <a:p>
            <a:pPr marL="0" indent="0">
              <a:buNone/>
            </a:pPr>
            <a:r>
              <a:rPr lang="en-GB" sz="6200" i="1" dirty="0" smtClean="0"/>
              <a:t>We have seen the awakening of national consciousness in peoples who have for centuries lived in dependence upon some other power…</a:t>
            </a:r>
            <a:r>
              <a:rPr lang="en-GB" sz="6200" dirty="0" smtClean="0"/>
              <a:t> </a:t>
            </a:r>
            <a:r>
              <a:rPr lang="en-GB" sz="6200" i="1" dirty="0" smtClean="0"/>
              <a:t>Today the same thing is happening in Africa …</a:t>
            </a:r>
            <a:r>
              <a:rPr lang="en-GB" sz="6200" dirty="0" smtClean="0"/>
              <a:t> </a:t>
            </a:r>
            <a:r>
              <a:rPr lang="en-GB" sz="6200" b="1" i="1" dirty="0" smtClean="0"/>
              <a:t>The wind of change is blowing through this continent, and whether we like it or not, this growth of national consciousness is a political fact. We must all accept it as a fact, and our national policies must take account of it.</a:t>
            </a:r>
            <a:r>
              <a:rPr lang="en-GB" sz="6200" dirty="0" smtClean="0"/>
              <a:t> </a:t>
            </a:r>
            <a:r>
              <a:rPr lang="en-GB" sz="6200" i="1" dirty="0" smtClean="0"/>
              <a:t>… </a:t>
            </a:r>
            <a:r>
              <a:rPr lang="en-GB" sz="6200" i="1" dirty="0" smtClean="0">
                <a:solidFill>
                  <a:srgbClr val="FF0000"/>
                </a:solidFill>
              </a:rPr>
              <a:t>I sincerely believe that if we cannot do so we may imperil the precarious balance between the East and West </a:t>
            </a:r>
            <a:r>
              <a:rPr lang="en-GB" sz="6200" i="1" dirty="0" smtClean="0"/>
              <a:t>on which the peace of the world depends.</a:t>
            </a:r>
            <a:r>
              <a:rPr lang="en-GB" sz="6200" dirty="0" smtClean="0"/>
              <a:t> … </a:t>
            </a:r>
            <a:r>
              <a:rPr lang="en-GB" sz="6200" i="1" dirty="0" smtClean="0"/>
              <a:t>the great issue in this second half of the twentieth century is whether the uncommitted peoples of Asia and Africa will swing to the East or to the West. Will they be drawn into the Communist camp? Or will the great experiments in self-government that are now being made in Asia and Africa, especially within the Commonwealth, prove so successful, and by their example so compelling, that the balance will come down in favour of freedom and order and justice? The struggle is joined, and it is a struggle for the minds of men. </a:t>
            </a:r>
            <a:r>
              <a:rPr lang="en-GB" sz="6200" i="1" dirty="0" smtClean="0">
                <a:solidFill>
                  <a:srgbClr val="FF0000"/>
                </a:solidFill>
              </a:rPr>
              <a:t>What is now on trial is much more than our military strength or our diplomatic and administrative skill. It is our way of life. The uncommitted nations want to see before they choose</a:t>
            </a:r>
            <a:r>
              <a:rPr lang="en-GB" sz="6200" i="1" dirty="0" smtClean="0"/>
              <a:t>.</a:t>
            </a:r>
            <a:endParaRPr lang="en-GB" sz="6200" dirty="0" smtClean="0"/>
          </a:p>
          <a:p>
            <a:pPr marL="0" indent="0" algn="r">
              <a:buNone/>
            </a:pPr>
            <a:r>
              <a:rPr lang="en-GB" sz="4300" dirty="0" smtClean="0"/>
              <a:t>Harold Macmillan, 1960</a:t>
            </a:r>
          </a:p>
          <a:p>
            <a:pPr marL="0" indent="0" algn="r">
              <a:buNone/>
            </a:pPr>
            <a:r>
              <a:rPr lang="en-GB" sz="4300" dirty="0" smtClean="0"/>
              <a:t>Watch the speech: http://www.bbc.co.uk/archive/apartheid/7203.shtml</a:t>
            </a:r>
          </a:p>
        </p:txBody>
      </p:sp>
      <p:sp>
        <p:nvSpPr>
          <p:cNvPr id="4" name="Content Placeholder 3"/>
          <p:cNvSpPr>
            <a:spLocks noGrp="1"/>
          </p:cNvSpPr>
          <p:nvPr>
            <p:ph sz="half" idx="2"/>
          </p:nvPr>
        </p:nvSpPr>
        <p:spPr>
          <a:xfrm>
            <a:off x="6012160" y="3140968"/>
            <a:ext cx="2808312" cy="3384376"/>
          </a:xfrm>
        </p:spPr>
        <p:txBody>
          <a:bodyPr>
            <a:normAutofit fontScale="32500" lnSpcReduction="20000"/>
          </a:bodyPr>
          <a:lstStyle/>
          <a:p>
            <a:pPr marL="0" indent="0">
              <a:buNone/>
            </a:pPr>
            <a:r>
              <a:rPr lang="en-GB" sz="6200" dirty="0"/>
              <a:t>"We are the people who brought civilisation to </a:t>
            </a:r>
            <a:r>
              <a:rPr lang="en-GB" sz="6200" dirty="0" smtClean="0"/>
              <a:t>Africa, … To </a:t>
            </a:r>
            <a:r>
              <a:rPr lang="en-GB" sz="6200" dirty="0"/>
              <a:t>do justice in Africa means not only being just to the black man of Africa, but also to the white man of Africa</a:t>
            </a:r>
            <a:r>
              <a:rPr lang="en-GB" sz="6200" dirty="0" smtClean="0"/>
              <a:t>.“ </a:t>
            </a:r>
          </a:p>
          <a:p>
            <a:pPr marL="0" indent="0" algn="r">
              <a:buNone/>
            </a:pPr>
            <a:endParaRPr lang="en-GB" sz="6200" dirty="0" smtClean="0"/>
          </a:p>
          <a:p>
            <a:pPr marL="0" indent="0" algn="r">
              <a:buNone/>
            </a:pPr>
            <a:r>
              <a:rPr lang="en-GB" sz="6200" dirty="0" smtClean="0"/>
              <a:t>South </a:t>
            </a:r>
            <a:r>
              <a:rPr lang="en-GB" sz="6200" dirty="0"/>
              <a:t>African Prime Minister, </a:t>
            </a:r>
            <a:r>
              <a:rPr lang="en-GB" sz="6200" dirty="0" smtClean="0"/>
              <a:t> H F  Verwoerd</a:t>
            </a:r>
          </a:p>
          <a:p>
            <a:pPr marL="0" indent="0" algn="r">
              <a:buNone/>
            </a:pPr>
            <a:endParaRPr lang="en-GB" dirty="0"/>
          </a:p>
        </p:txBody>
      </p:sp>
    </p:spTree>
    <p:extLst>
      <p:ext uri="{BB962C8B-B14F-4D97-AF65-F5344CB8AC3E}">
        <p14:creationId xmlns:p14="http://schemas.microsoft.com/office/powerpoint/2010/main" val="29747786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And why did the door close?</a:t>
            </a:r>
            <a:endParaRPr lang="en-US" dirty="0"/>
          </a:p>
        </p:txBody>
      </p:sp>
      <p:sp>
        <p:nvSpPr>
          <p:cNvPr id="6" name="Content Placeholder 5"/>
          <p:cNvSpPr>
            <a:spLocks noGrp="1"/>
          </p:cNvSpPr>
          <p:nvPr>
            <p:ph idx="1"/>
          </p:nvPr>
        </p:nvSpPr>
        <p:spPr/>
        <p:txBody>
          <a:bodyPr/>
          <a:lstStyle/>
          <a:p>
            <a:r>
              <a:rPr lang="en-US" dirty="0" smtClean="0"/>
              <a:t>2 principal historiographical arguments (to be discussed in seminar)</a:t>
            </a:r>
          </a:p>
          <a:p>
            <a:r>
              <a:rPr lang="en-US" dirty="0" smtClean="0"/>
              <a:t>‘Trigger’ events/trends?</a:t>
            </a:r>
            <a:endParaRPr lang="en-US" dirty="0"/>
          </a:p>
        </p:txBody>
      </p:sp>
    </p:spTree>
    <p:extLst>
      <p:ext uri="{BB962C8B-B14F-4D97-AF65-F5344CB8AC3E}">
        <p14:creationId xmlns:p14="http://schemas.microsoft.com/office/powerpoint/2010/main" val="3244613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1958 Notting Hill (and other) Riots</a:t>
            </a:r>
            <a:endParaRPr lang="en-GB" dirty="0"/>
          </a:p>
        </p:txBody>
      </p:sp>
      <p:sp>
        <p:nvSpPr>
          <p:cNvPr id="3" name="Content Placeholder 2"/>
          <p:cNvSpPr>
            <a:spLocks noGrp="1"/>
          </p:cNvSpPr>
          <p:nvPr>
            <p:ph sz="half" idx="1"/>
          </p:nvPr>
        </p:nvSpPr>
        <p:spPr>
          <a:xfrm>
            <a:off x="107504" y="1268760"/>
            <a:ext cx="3600400" cy="5472608"/>
          </a:xfrm>
        </p:spPr>
        <p:txBody>
          <a:bodyPr>
            <a:normAutofit fontScale="62500" lnSpcReduction="20000"/>
          </a:bodyPr>
          <a:lstStyle/>
          <a:p>
            <a:pPr marL="0" indent="0">
              <a:buNone/>
            </a:pPr>
            <a:r>
              <a:rPr lang="en-GB" b="1" i="1" dirty="0"/>
              <a:t>Something new and ugly raises its head in Britain.</a:t>
            </a:r>
            <a:r>
              <a:rPr lang="en-GB" i="1" dirty="0"/>
              <a:t> In Notting Hill Gate, only a mile or two from London’s West End - racial violence. An angry crowd of youths chases a negro into a green grocer shop while police reinforcements are called up to check the riot, one of many that have broken out here in a few days. The injured victim, a Jamaican, is taken to safety. But the police have not been able to reach all the trouble spots so promptly and the quietest street may flare up at any moment. </a:t>
            </a:r>
            <a:r>
              <a:rPr lang="en-GB" i="1" dirty="0" smtClean="0"/>
              <a:t>…</a:t>
            </a:r>
            <a:r>
              <a:rPr lang="en-GB" i="1" dirty="0"/>
              <a:t> </a:t>
            </a:r>
            <a:r>
              <a:rPr lang="en-GB" b="1" i="1" dirty="0"/>
              <a:t>Opinions differ about Britain’s racial problems. But the mentality which tries to solve them with coshes and broken railings has</a:t>
            </a:r>
            <a:r>
              <a:rPr lang="en-GB" i="1" dirty="0"/>
              <a:t> </a:t>
            </a:r>
            <a:r>
              <a:rPr lang="en-GB" b="1" i="1" dirty="0"/>
              <a:t>no place in the British way of life</a:t>
            </a:r>
            <a:r>
              <a:rPr lang="en-GB" i="1" dirty="0"/>
              <a:t>. </a:t>
            </a:r>
            <a:r>
              <a:rPr lang="en-GB" b="1" i="1" dirty="0"/>
              <a:t>This violence is evil and the law and public opinion must stamp it out.</a:t>
            </a:r>
            <a:endParaRPr lang="en-GB"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779912" y="1484784"/>
            <a:ext cx="5130570" cy="4104456"/>
          </a:xfrm>
        </p:spPr>
      </p:pic>
      <p:sp>
        <p:nvSpPr>
          <p:cNvPr id="6" name="TextBox 5"/>
          <p:cNvSpPr txBox="1"/>
          <p:nvPr/>
        </p:nvSpPr>
        <p:spPr>
          <a:xfrm>
            <a:off x="3923928" y="5949945"/>
            <a:ext cx="5034390" cy="646331"/>
          </a:xfrm>
          <a:prstGeom prst="rect">
            <a:avLst/>
          </a:prstGeom>
          <a:noFill/>
        </p:spPr>
        <p:txBody>
          <a:bodyPr wrap="square" rtlCol="0">
            <a:spAutoFit/>
          </a:bodyPr>
          <a:lstStyle/>
          <a:p>
            <a:r>
              <a:rPr lang="en-GB" dirty="0" smtClean="0"/>
              <a:t>http://www.britishpathe.com/video/shameful-episode-aka-racial-riots/</a:t>
            </a:r>
            <a:endParaRPr lang="en-GB" dirty="0"/>
          </a:p>
        </p:txBody>
      </p:sp>
    </p:spTree>
    <p:extLst>
      <p:ext uri="{BB962C8B-B14F-4D97-AF65-F5344CB8AC3E}">
        <p14:creationId xmlns:p14="http://schemas.microsoft.com/office/powerpoint/2010/main" val="12225085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700</TotalTime>
  <Words>2546</Words>
  <Application>Microsoft Macintosh PowerPoint</Application>
  <PresentationFormat>On-screen Show (4:3)</PresentationFormat>
  <Paragraphs>147</Paragraphs>
  <Slides>30</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Calibri</vt:lpstr>
      <vt:lpstr>Wingdings</vt:lpstr>
      <vt:lpstr>Arial</vt:lpstr>
      <vt:lpstr>Office Theme</vt:lpstr>
      <vt:lpstr>Immigration and Race in Postcolonial Britain</vt:lpstr>
      <vt:lpstr>‘Ding-dong, the witch is dead’ or ‘I’m in love with Margaret Thatcher’?</vt:lpstr>
      <vt:lpstr>PowerPoint Presentation</vt:lpstr>
      <vt:lpstr>1948: Empire Windrush</vt:lpstr>
      <vt:lpstr>Push/Pull</vt:lpstr>
      <vt:lpstr>Why ‘Open Door’ Britain?</vt:lpstr>
      <vt:lpstr>(Cold War) Winds of Change 1960</vt:lpstr>
      <vt:lpstr>And why did the door close?</vt:lpstr>
      <vt:lpstr>1958 Notting Hill (and other) Riots</vt:lpstr>
      <vt:lpstr>The Rise of ‘Control’ in the 1960s</vt:lpstr>
      <vt:lpstr>Ending Imperial Identity? The 1962 Commonwealth Immigrants Act</vt:lpstr>
      <vt:lpstr>Cold War context</vt:lpstr>
      <vt:lpstr>Racism as a disease (and immigration control as the cure?)</vt:lpstr>
      <vt:lpstr>PowerPoint Presentation</vt:lpstr>
      <vt:lpstr>Race Relations Act 1965</vt:lpstr>
      <vt:lpstr>Immigration Control + Race Relations:  ‘A more practical and constructive approach’?</vt:lpstr>
      <vt:lpstr>From ‘Assimilation’ to ‘Integration’:  the ‘liberal hour’</vt:lpstr>
      <vt:lpstr>1968: Kenyan Asians</vt:lpstr>
      <vt:lpstr>22 February - 1 March 1968</vt:lpstr>
      <vt:lpstr>Rivers of Blood: 20 April 1968</vt:lpstr>
      <vt:lpstr>Race: The Trans-Atlantic Gaze</vt:lpstr>
      <vt:lpstr>Race Relations Debate, October 1968</vt:lpstr>
      <vt:lpstr>Immigration and Race Relations, post 1968</vt:lpstr>
      <vt:lpstr>‘It has nothing to do with the fact that you’re black…’</vt:lpstr>
      <vt:lpstr>Immigration restriction and Race Relations (again)</vt:lpstr>
      <vt:lpstr>‘Rather Swamped’</vt:lpstr>
      <vt:lpstr>So: 1979 and all that: Did Thatcher change British responses to race and migration?</vt:lpstr>
      <vt:lpstr>‘Nothing is more colour-blind than the capitalism in which I placed my faith’?</vt:lpstr>
      <vt:lpstr>British Nationality Act 1981</vt:lpstr>
      <vt:lpstr>Reminders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Roberta</dc:creator>
  <cp:lastModifiedBy>Microsoft Office User</cp:lastModifiedBy>
  <cp:revision>66</cp:revision>
  <dcterms:created xsi:type="dcterms:W3CDTF">2014-03-02T11:25:36Z</dcterms:created>
  <dcterms:modified xsi:type="dcterms:W3CDTF">2016-03-07T11:36:34Z</dcterms:modified>
</cp:coreProperties>
</file>