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3"/>
  </p:notesMasterIdLst>
  <p:handoutMasterIdLst>
    <p:handoutMasterId r:id="rId14"/>
  </p:handoutMasterIdLst>
  <p:sldIdLst>
    <p:sldId id="270" r:id="rId4"/>
    <p:sldId id="306" r:id="rId5"/>
    <p:sldId id="282" r:id="rId6"/>
    <p:sldId id="325" r:id="rId7"/>
    <p:sldId id="284" r:id="rId8"/>
    <p:sldId id="324" r:id="rId9"/>
    <p:sldId id="322" r:id="rId10"/>
    <p:sldId id="326" r:id="rId11"/>
    <p:sldId id="289" r:id="rId12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10" autoAdjust="0"/>
    <p:restoredTop sz="90942"/>
  </p:normalViewPr>
  <p:slideViewPr>
    <p:cSldViewPr showGuides="1">
      <p:cViewPr varScale="1">
        <p:scale>
          <a:sx n="235" d="100"/>
          <a:sy n="235" d="100"/>
        </p:scale>
        <p:origin x="256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6" d="100"/>
        <a:sy n="14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ON WAR WORK IN BRITAIN: No. 6 FROM INDIA TO PLAY HER PART IN BRITAIN'S MEDICAL SERVICE In the Prince of Wales' Hospital,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Tottenham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London, twenty-year-old Miss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Dogdo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Ardeshir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Jilla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a Parsee, is taking a four-year course as a probationer nurse. Now in her second year, Nurse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Jilla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lives in the nurses' quarters with the other nurses, takes part in the ordinary routine of the hospital, attends three lectures a week and studies in her off-duty time. In this photograph Nurse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Jilla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is seen adding to her experience by taking a turn of duty in the out-patients' department. She is assisting a doctor who is giving nasal treatment to a patient.</a:t>
            </a:r>
            <a:endParaRPr lang="en-GB" dirty="0"/>
          </a:p>
          <a:p>
            <a:endParaRPr lang="fr-FR" sz="12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sz="12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COLONIAL IMMIGRANTS</a:t>
            </a:r>
          </a:p>
          <a:p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HC Deb 05 </a:t>
            </a:r>
            <a:r>
              <a:rPr lang="fr-F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November</a:t>
            </a:r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1954 vol 532 cc821-32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80A5D-B3B9-4259-9291-3F84E442632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410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14449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e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4000" cy="501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507854"/>
            <a:ext cx="7056784" cy="72008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9942"/>
            <a:ext cx="6400800" cy="54542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3943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3943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fld id="{200F41AF-AA5D-4621-827F-3E0CB170B0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7825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1366" cy="498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895786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898534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23679"/>
            <a:ext cx="7772400" cy="2403053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09/03/2019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09/03/2019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09/03/2019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09/03/2019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09/03/2019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09/03/2019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63236"/>
            <a:ext cx="7772400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3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29614"/>
            <a:ext cx="9139568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708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364350"/>
            <a:ext cx="705678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hyperlink" Target="http://www.iwm.org.uk/collections/item/object/33289" TargetMode="External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9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g"/><Relationship Id="rId5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5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tiff"/><Relationship Id="rId5" Type="http://schemas.openxmlformats.org/officeDocument/2006/relationships/image" Target="../media/image20.tif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jpeg"/><Relationship Id="rId3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14" y="2067694"/>
            <a:ext cx="6760840" cy="1080120"/>
          </a:xfrm>
        </p:spPr>
        <p:txBody>
          <a:bodyPr/>
          <a:lstStyle/>
          <a:p>
            <a:r>
              <a:rPr lang="en-US" sz="3200" dirty="0"/>
              <a:t>Immigration and the NHS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3507854"/>
            <a:ext cx="6400800" cy="7920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1800" dirty="0"/>
              <a:t>Professor Roberta Bivins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Centre for the History of Medicine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University of Warwick</a:t>
            </a:r>
          </a:p>
          <a:p>
            <a:r>
              <a:rPr lang="en-GB" dirty="0" err="1">
                <a:solidFill>
                  <a:srgbClr val="C00000"/>
                </a:solidFill>
              </a:rPr>
              <a:t>peopleshistorynhs.org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59631" y="-35950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British policy making in mid-century migration: confounding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28700"/>
            <a:ext cx="8568952" cy="3559274"/>
          </a:xfrm>
        </p:spPr>
        <p:txBody>
          <a:bodyPr/>
          <a:lstStyle/>
          <a:p>
            <a:r>
              <a:rPr lang="en-GB" sz="2000" dirty="0"/>
              <a:t>Universal post-war labour shortages, followed by persistently high demand for cheap labour (and of course equally persistent demand for qualified and unqualified NHS staff);</a:t>
            </a:r>
          </a:p>
          <a:p>
            <a:r>
              <a:rPr lang="en-GB" sz="2000" dirty="0"/>
              <a:t>Geopolitics, including Cold War and UK leveraging of Commonwealth relationships, ‘influence’ to protect status as a ‘great nation’;</a:t>
            </a:r>
          </a:p>
          <a:p>
            <a:r>
              <a:rPr lang="en-GB" sz="2000" dirty="0"/>
              <a:t>‘Race relations’: tension between popular and political self-identification as a ‘tolerant nation’ and racist responses to migrant, ethnic communities;</a:t>
            </a:r>
          </a:p>
          <a:p>
            <a:r>
              <a:rPr lang="en-GB" sz="2000" dirty="0"/>
              <a:t>Constant Treasury pressure on spending departments, including Health, to cap costs and secure efficiency combined with resistance to increase general taxation levels or hypothecate tax levies.</a:t>
            </a:r>
          </a:p>
        </p:txBody>
      </p:sp>
    </p:spTree>
    <p:extLst>
      <p:ext uri="{BB962C8B-B14F-4D97-AF65-F5344CB8AC3E}">
        <p14:creationId xmlns:p14="http://schemas.microsoft.com/office/powerpoint/2010/main" val="1295429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1470"/>
            <a:ext cx="8784976" cy="594620"/>
          </a:xfrm>
        </p:spPr>
        <p:txBody>
          <a:bodyPr>
            <a:noAutofit/>
          </a:bodyPr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Migration and the NHS:</a:t>
            </a:r>
            <a:br>
              <a:rPr lang="en-GB" sz="2400" dirty="0">
                <a:solidFill>
                  <a:srgbClr val="FF0000"/>
                </a:solidFill>
              </a:rPr>
            </a:br>
            <a:r>
              <a:rPr lang="en-GB" sz="2400" dirty="0">
                <a:solidFill>
                  <a:srgbClr val="FF0000"/>
                </a:solidFill>
              </a:rPr>
              <a:t>from ‘</a:t>
            </a:r>
            <a:r>
              <a:rPr lang="en-GB" sz="2400" i="1" dirty="0" err="1">
                <a:solidFill>
                  <a:srgbClr val="FF0000"/>
                </a:solidFill>
              </a:rPr>
              <a:t>civis</a:t>
            </a:r>
            <a:r>
              <a:rPr lang="en-GB" sz="2400" i="1" dirty="0">
                <a:solidFill>
                  <a:srgbClr val="FF0000"/>
                </a:solidFill>
              </a:rPr>
              <a:t> Britannicus sum’ to the ‘hostile environment’…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79512" y="771550"/>
            <a:ext cx="4752528" cy="143301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‘In a world in which restrictions on personal movement and immigration have increased we still take pride in the fact that a man can say </a:t>
            </a:r>
            <a:r>
              <a:rPr lang="en-US" i="1" dirty="0" err="1"/>
              <a:t>Civis</a:t>
            </a:r>
            <a:r>
              <a:rPr lang="en-US" i="1" dirty="0"/>
              <a:t> </a:t>
            </a:r>
            <a:r>
              <a:rPr lang="en-US" i="1" dirty="0" err="1"/>
              <a:t>Britannicus</a:t>
            </a:r>
            <a:r>
              <a:rPr lang="en-US" i="1" dirty="0"/>
              <a:t> sum</a:t>
            </a:r>
            <a:r>
              <a:rPr lang="en-US" dirty="0"/>
              <a:t> whatever his </a:t>
            </a:r>
            <a:r>
              <a:rPr lang="en-US" dirty="0" err="1"/>
              <a:t>colour</a:t>
            </a:r>
            <a:r>
              <a:rPr lang="en-US" dirty="0"/>
              <a:t> may be, and we take pride in the fact that he wants and can come to the Mother country.’</a:t>
            </a:r>
          </a:p>
          <a:p>
            <a:pPr marL="0" indent="0" algn="r">
              <a:buNone/>
            </a:pPr>
            <a:r>
              <a:rPr lang="en-US" dirty="0"/>
              <a:t>Henry Hopkins, Colonial Office, 1954</a:t>
            </a:r>
            <a:endParaRPr lang="en-GB" dirty="0"/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3" t="16066" r="2309" b="5102"/>
          <a:stretch/>
        </p:blipFill>
        <p:spPr bwMode="auto">
          <a:xfrm>
            <a:off x="179512" y="1995686"/>
            <a:ext cx="417646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355976" y="4566419"/>
            <a:ext cx="224075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latin typeface="+mn-lt"/>
              </a:rPr>
              <a:t>© Crown Copyright. IWM </a:t>
            </a:r>
            <a:r>
              <a:rPr lang="en-US" sz="1050" dirty="0">
                <a:latin typeface="+mn-lt"/>
                <a:hlinkClick r:id="rId4"/>
              </a:rPr>
              <a:t>http://www.iwm.org.uk/collections/item/object/33289</a:t>
            </a:r>
            <a:r>
              <a:rPr lang="en-US" sz="1050" dirty="0">
                <a:latin typeface="+mn-lt"/>
              </a:rPr>
              <a:t> </a:t>
            </a:r>
            <a:endParaRPr lang="en-GB" sz="1050" dirty="0">
              <a:latin typeface="+mn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EEF0B2D3-3EF9-7141-88B3-CE04E4B51BB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8"/>
          <a:stretch/>
        </p:blipFill>
        <p:spPr>
          <a:xfrm>
            <a:off x="4932040" y="1225725"/>
            <a:ext cx="4002445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995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14747379-ABE4-7D49-A63E-12A64E1E6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533327"/>
            <a:ext cx="7056784" cy="864096"/>
          </a:xfrm>
        </p:spPr>
        <p:txBody>
          <a:bodyPr>
            <a:noAutofit/>
          </a:bodyPr>
          <a:lstStyle/>
          <a:p>
            <a:r>
              <a:rPr lang="en-GB" sz="3200" dirty="0"/>
              <a:t>Why look at migration through an NHS lens? A few NHS facts…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508A6952-67B4-824A-B5E1-610425B1D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491630"/>
            <a:ext cx="5910022" cy="3456383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The NHS employs one in every seventeen people in the UK and has been Britain’s biggest employer since the 1960s.</a:t>
            </a:r>
          </a:p>
          <a:p>
            <a:r>
              <a:rPr lang="en-GB" dirty="0"/>
              <a:t>The NHS accounts for the second largest tranche of UK central government spending.</a:t>
            </a:r>
          </a:p>
          <a:p>
            <a:r>
              <a:rPr lang="en-GB" dirty="0"/>
              <a:t>The Commonwealth Fund ranks the NHS as the most efficient and effective health system in the world; OECD figures place UK spend on healthcare at less than half of US spend.</a:t>
            </a:r>
          </a:p>
          <a:p>
            <a:r>
              <a:rPr lang="en-GB" dirty="0"/>
              <a:t>The NHS remains the most popular British institution – more popular than the Queen – despite post-austerity declines in patient satisfaction.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0B1BFAA-7971-C64C-936E-5ED38A56F0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192" y="1491630"/>
            <a:ext cx="2992916" cy="293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268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11" descr="ImmigrationNHS1966.jpg">
            <a:extLst>
              <a:ext uri="{FF2B5EF4-FFF2-40B4-BE49-F238E27FC236}">
                <a16:creationId xmlns:a16="http://schemas.microsoft.com/office/drawing/2014/main" xmlns="" id="{563F28A9-947F-6F42-BE4C-6DEED926F2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7477" r="3598" b="9207"/>
          <a:stretch/>
        </p:blipFill>
        <p:spPr>
          <a:xfrm>
            <a:off x="3783939" y="115629"/>
            <a:ext cx="2971836" cy="3176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915" y="119984"/>
            <a:ext cx="3709421" cy="1587670"/>
          </a:xfrm>
        </p:spPr>
        <p:txBody>
          <a:bodyPr>
            <a:noAutofit/>
          </a:bodyPr>
          <a:lstStyle/>
          <a:p>
            <a:pPr algn="ctr"/>
            <a:r>
              <a:rPr lang="en-US" sz="2400" u="sng" dirty="0"/>
              <a:t>Historical Tropes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How have Britons thought about migrants and the NHS from 1948-2018?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387F0AF2-9A60-A445-ADA3-27DA9A2B69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5" y="2483878"/>
            <a:ext cx="3247536" cy="257750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C3E77B19-286C-F344-9A4C-5A3C6C8F409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7" t="12200" r="7726" b="10801"/>
          <a:stretch/>
        </p:blipFill>
        <p:spPr>
          <a:xfrm>
            <a:off x="35496" y="2041715"/>
            <a:ext cx="4142470" cy="29589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0437F5F-CE36-5540-8A99-8553059C75A5}"/>
              </a:ext>
            </a:extLst>
          </p:cNvPr>
          <p:cNvSpPr txBox="1"/>
          <p:nvPr/>
        </p:nvSpPr>
        <p:spPr>
          <a:xfrm>
            <a:off x="3190875" y="2211710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urier" pitchFamily="2" charset="0"/>
              </a:rPr>
              <a:t>1949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6A6F10DC-9684-D24F-8712-868D6C583CAD}"/>
              </a:ext>
            </a:extLst>
          </p:cNvPr>
          <p:cNvSpPr/>
          <p:nvPr/>
        </p:nvSpPr>
        <p:spPr>
          <a:xfrm>
            <a:off x="4920946" y="339502"/>
            <a:ext cx="8002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latin typeface="Courier" pitchFamily="2" charset="0"/>
              </a:rPr>
              <a:t>1954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799D588E-FBE3-E942-920F-CD0B217A2828}"/>
              </a:ext>
            </a:extLst>
          </p:cNvPr>
          <p:cNvSpPr/>
          <p:nvPr/>
        </p:nvSpPr>
        <p:spPr>
          <a:xfrm>
            <a:off x="5901844" y="3184226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urier" pitchFamily="2" charset="0"/>
              </a:rPr>
              <a:t>1969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129E3148-7CB8-354A-ADB7-9C9D0B692ECB}"/>
              </a:ext>
            </a:extLst>
          </p:cNvPr>
          <p:cNvSpPr txBox="1"/>
          <p:nvPr/>
        </p:nvSpPr>
        <p:spPr>
          <a:xfrm>
            <a:off x="6755775" y="115629"/>
            <a:ext cx="2220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+mj-lt"/>
              </a:rPr>
              <a:t>‘Things should be better for him; no one can say </a:t>
            </a:r>
            <a:r>
              <a:rPr lang="en-GB" sz="1400" u="sng" dirty="0">
                <a:latin typeface="+mj-lt"/>
              </a:rPr>
              <a:t>he’s</a:t>
            </a:r>
            <a:r>
              <a:rPr lang="en-GB" sz="1400" dirty="0">
                <a:latin typeface="+mj-lt"/>
              </a:rPr>
              <a:t> not British.’</a:t>
            </a:r>
          </a:p>
        </p:txBody>
      </p:sp>
    </p:spTree>
    <p:extLst>
      <p:ext uri="{BB962C8B-B14F-4D97-AF65-F5344CB8AC3E}">
        <p14:creationId xmlns:p14="http://schemas.microsoft.com/office/powerpoint/2010/main" val="3445833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11864D5-6D65-2E43-9749-468FD941A1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" t="7938" r="4780" b="8418"/>
          <a:stretch/>
        </p:blipFill>
        <p:spPr>
          <a:xfrm>
            <a:off x="58194" y="1825945"/>
            <a:ext cx="5256584" cy="33079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34A4DDA-CB9D-CF4C-8926-924017E4A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02" y="74822"/>
            <a:ext cx="4103967" cy="23042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C4C8843-19A7-BC4B-8795-986206F187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206" y="-23191"/>
            <a:ext cx="4055290" cy="26669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2DBAC3E6-535B-0B4C-8F59-19A300CE40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498" y="2643758"/>
            <a:ext cx="2684583" cy="245258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0074041-9BBF-4642-868C-16FDDC0761D3}"/>
              </a:ext>
            </a:extLst>
          </p:cNvPr>
          <p:cNvSpPr txBox="1"/>
          <p:nvPr/>
        </p:nvSpPr>
        <p:spPr>
          <a:xfrm>
            <a:off x="2555776" y="74822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Courier" pitchFamily="2" charset="0"/>
              </a:rPr>
              <a:t>1964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7CEED34D-0C79-D344-B1F8-C05B7DB90D1B}"/>
              </a:ext>
            </a:extLst>
          </p:cNvPr>
          <p:cNvSpPr/>
          <p:nvPr/>
        </p:nvSpPr>
        <p:spPr>
          <a:xfrm>
            <a:off x="6547827" y="311709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urier" pitchFamily="2" charset="0"/>
              </a:rPr>
              <a:t>1965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191F958-BDFE-4D46-A480-B25483C75A0A}"/>
              </a:ext>
            </a:extLst>
          </p:cNvPr>
          <p:cNvSpPr/>
          <p:nvPr/>
        </p:nvSpPr>
        <p:spPr>
          <a:xfrm>
            <a:off x="8316416" y="2643757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urier" pitchFamily="2" charset="0"/>
              </a:rPr>
              <a:t>2016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9F5CC36-8880-974C-92BB-6178D89F8BB2}"/>
              </a:ext>
            </a:extLst>
          </p:cNvPr>
          <p:cNvSpPr/>
          <p:nvPr/>
        </p:nvSpPr>
        <p:spPr>
          <a:xfrm>
            <a:off x="3747469" y="3064001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Courier" pitchFamily="2" charset="0"/>
              </a:rPr>
              <a:t>1958</a:t>
            </a:r>
          </a:p>
        </p:txBody>
      </p:sp>
    </p:spTree>
    <p:extLst>
      <p:ext uri="{BB962C8B-B14F-4D97-AF65-F5344CB8AC3E}">
        <p14:creationId xmlns:p14="http://schemas.microsoft.com/office/powerpoint/2010/main" val="1945527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6016" y="195486"/>
            <a:ext cx="4320480" cy="1152128"/>
          </a:xfrm>
        </p:spPr>
        <p:txBody>
          <a:bodyPr>
            <a:noAutofit/>
          </a:bodyPr>
          <a:lstStyle/>
          <a:p>
            <a:r>
              <a:rPr lang="en-US" sz="2400" dirty="0"/>
              <a:t>But the NHS has patients as well as staff… the </a:t>
            </a:r>
            <a:r>
              <a:rPr lang="en-US" sz="2400" dirty="0" smtClean="0"/>
              <a:t>‘</a:t>
            </a:r>
            <a:r>
              <a:rPr lang="en-US" sz="2400" dirty="0"/>
              <a:t>f</a:t>
            </a:r>
            <a:r>
              <a:rPr lang="en-US" sz="2400" dirty="0" smtClean="0"/>
              <a:t>oreign contagions’/ ‘battening on our social services’ </a:t>
            </a:r>
            <a:r>
              <a:rPr lang="en-US" sz="2400" dirty="0"/>
              <a:t>motif</a:t>
            </a:r>
          </a:p>
        </p:txBody>
      </p:sp>
      <p:pic>
        <p:nvPicPr>
          <p:cNvPr id="5" name="Content Placeholder 4" descr="MC1043.jp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1" b="822"/>
          <a:stretch/>
        </p:blipFill>
        <p:spPr>
          <a:xfrm>
            <a:off x="179512" y="80497"/>
            <a:ext cx="4116213" cy="2381729"/>
          </a:xfrm>
        </p:spPr>
      </p:pic>
      <p:sp>
        <p:nvSpPr>
          <p:cNvPr id="6" name="TextBox 5"/>
          <p:cNvSpPr txBox="1"/>
          <p:nvPr/>
        </p:nvSpPr>
        <p:spPr>
          <a:xfrm>
            <a:off x="1901859" y="2427734"/>
            <a:ext cx="9452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+mn-lt"/>
              </a:rPr>
              <a:t>© Express Syndication Ltd., British Cartoon Archive, University of Kent, Michael Cummings, </a:t>
            </a:r>
            <a:r>
              <a:rPr lang="en-US" sz="1000" i="1" dirty="0">
                <a:latin typeface="+mn-lt"/>
              </a:rPr>
              <a:t>Daily Express</a:t>
            </a:r>
            <a:r>
              <a:rPr lang="en-US" sz="1000" dirty="0">
                <a:latin typeface="+mn-lt"/>
              </a:rPr>
              <a:t>, 17 Jan 1962</a:t>
            </a:r>
          </a:p>
        </p:txBody>
      </p:sp>
      <p:pic>
        <p:nvPicPr>
          <p:cNvPr id="7" name="Picture 6" descr="71013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8" t="4162" r="3589" b="2941"/>
          <a:stretch/>
        </p:blipFill>
        <p:spPr>
          <a:xfrm>
            <a:off x="5427344" y="1720212"/>
            <a:ext cx="3609152" cy="23762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32987" y="4096475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+mn-lt"/>
              </a:rPr>
              <a:t>© Dave Brown, British Cartoon Archive, University of Kent, Dave Brown, </a:t>
            </a:r>
            <a:r>
              <a:rPr lang="en-US" sz="1000" i="1" dirty="0">
                <a:latin typeface="+mn-lt"/>
              </a:rPr>
              <a:t>Independent</a:t>
            </a:r>
            <a:r>
              <a:rPr lang="en-US" sz="1000" dirty="0">
                <a:latin typeface="+mn-lt"/>
              </a:rPr>
              <a:t>, 16 Feb 2005.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84313F2-1661-3B4F-BAB4-B56997358C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" r="3321" b="15785"/>
          <a:stretch/>
        </p:blipFill>
        <p:spPr>
          <a:xfrm>
            <a:off x="251520" y="1995686"/>
            <a:ext cx="1488706" cy="30754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E4CA244-9790-F641-A109-44844DADC44A}"/>
              </a:ext>
            </a:extLst>
          </p:cNvPr>
          <p:cNvSpPr/>
          <p:nvPr/>
        </p:nvSpPr>
        <p:spPr>
          <a:xfrm>
            <a:off x="1727491" y="4752272"/>
            <a:ext cx="15841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+mn-lt"/>
              </a:rPr>
              <a:t>© </a:t>
            </a:r>
            <a:r>
              <a:rPr lang="en-US" sz="1200" i="1" dirty="0">
                <a:latin typeface="+mn-lt"/>
              </a:rPr>
              <a:t>Daily Mail</a:t>
            </a:r>
            <a:r>
              <a:rPr lang="en-US" sz="1200" dirty="0">
                <a:latin typeface="+mn-lt"/>
              </a:rPr>
              <a:t>, 1968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09B93FB-36D3-654C-BD46-C07628966B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321" y="2164301"/>
            <a:ext cx="2231816" cy="29294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CA6F985-7AAD-804C-A965-321550DD5670}"/>
              </a:ext>
            </a:extLst>
          </p:cNvPr>
          <p:cNvSpPr/>
          <p:nvPr/>
        </p:nvSpPr>
        <p:spPr>
          <a:xfrm>
            <a:off x="5300770" y="4731176"/>
            <a:ext cx="13548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+mn-lt"/>
              </a:rPr>
              <a:t>© </a:t>
            </a:r>
            <a:r>
              <a:rPr lang="en-US" sz="1200" i="1" dirty="0">
                <a:latin typeface="+mn-lt"/>
              </a:rPr>
              <a:t>Daily Mail</a:t>
            </a:r>
            <a:r>
              <a:rPr lang="en-US" sz="1200" dirty="0">
                <a:latin typeface="+mn-lt"/>
              </a:rPr>
              <a:t>, 2008</a:t>
            </a:r>
          </a:p>
        </p:txBody>
      </p:sp>
    </p:spTree>
    <p:extLst>
      <p:ext uri="{BB962C8B-B14F-4D97-AF65-F5344CB8AC3E}">
        <p14:creationId xmlns:p14="http://schemas.microsoft.com/office/powerpoint/2010/main" val="2063105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nipDoImmsPayWay.tiff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3358"/>
            <a:ext cx="6624736" cy="34138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42292" y="3878714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+mn-lt"/>
              </a:rPr>
              <a:t>Immigrants: ‘burdening’ or benefiting the NHS?</a:t>
            </a:r>
            <a:endParaRPr lang="en-GB" b="1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3579862"/>
            <a:ext cx="17828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latin typeface="+mn-lt"/>
              </a:rPr>
              <a:t>Illustrated London News</a:t>
            </a:r>
            <a:r>
              <a:rPr lang="en-GB" sz="1000" dirty="0" smtClean="0">
                <a:latin typeface="+mn-lt"/>
              </a:rPr>
              <a:t>, 1968</a:t>
            </a:r>
            <a:endParaRPr lang="en-GB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1459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843557"/>
            <a:ext cx="4968552" cy="3695395"/>
          </a:xfrm>
        </p:spPr>
        <p:txBody>
          <a:bodyPr>
            <a:noAutofit/>
          </a:bodyPr>
          <a:lstStyle/>
          <a:p>
            <a:r>
              <a:rPr lang="en-GB" sz="1800" dirty="0"/>
              <a:t>* NHS as a symbol of national values (including ‘tolerance’ and ‘egalitarianism’)</a:t>
            </a:r>
            <a:br>
              <a:rPr lang="en-GB" sz="1800" dirty="0"/>
            </a:br>
            <a:r>
              <a:rPr lang="en-GB" sz="1800" dirty="0"/>
              <a:t/>
            </a:r>
            <a:br>
              <a:rPr lang="en-GB" sz="1800" dirty="0"/>
            </a:br>
            <a:r>
              <a:rPr lang="en-GB" sz="1800" dirty="0"/>
              <a:t>* NHS as site for anti-racist rhetoric and discourse</a:t>
            </a:r>
            <a:br>
              <a:rPr lang="en-GB" sz="1800" dirty="0"/>
            </a:br>
            <a:r>
              <a:rPr lang="en-GB" sz="1800" dirty="0"/>
              <a:t/>
            </a:r>
            <a:br>
              <a:rPr lang="en-GB" sz="1800" dirty="0"/>
            </a:br>
            <a:r>
              <a:rPr lang="en-GB" sz="1800" dirty="0"/>
              <a:t>* NHS as a flashpoint for concerns </a:t>
            </a:r>
            <a:br>
              <a:rPr lang="en-GB" sz="1800" dirty="0"/>
            </a:br>
            <a:r>
              <a:rPr lang="en-GB" sz="1800" dirty="0"/>
              <a:t>	about ‘excess’ immigration AND 	immigration restriction; </a:t>
            </a: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/>
            </a:r>
            <a:br>
              <a:rPr lang="en-GB" sz="800" dirty="0"/>
            </a:br>
            <a:r>
              <a:rPr lang="en-GB" sz="1800" dirty="0"/>
              <a:t>	about migrants as undeserving 	beneficiaries of welfare state 	AND as heroic providers of welfare 	services</a:t>
            </a:r>
          </a:p>
        </p:txBody>
      </p:sp>
      <p:pic>
        <p:nvPicPr>
          <p:cNvPr id="5" name="Content Placeholder 5" descr="David-Langdon-Cartoons-Punch-1969.10.29.7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" r="5589"/>
          <a:stretch>
            <a:fillRect/>
          </a:stretch>
        </p:blipFill>
        <p:spPr>
          <a:xfrm>
            <a:off x="5076056" y="-15022"/>
            <a:ext cx="3816424" cy="42769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06500" y="4261954"/>
            <a:ext cx="3413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n-lt"/>
              </a:rPr>
              <a:t>© Punch Archive, David Langdon, </a:t>
            </a:r>
            <a:r>
              <a:rPr lang="en-US" sz="1200" i="1" dirty="0">
                <a:latin typeface="+mn-lt"/>
              </a:rPr>
              <a:t>Punch</a:t>
            </a:r>
            <a:r>
              <a:rPr lang="en-US" sz="1200" dirty="0">
                <a:latin typeface="+mn-lt"/>
              </a:rPr>
              <a:t> 1969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971600" y="123478"/>
            <a:ext cx="2379629" cy="5952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>
                <a:solidFill>
                  <a:srgbClr val="FF6600"/>
                </a:solidFill>
              </a:rPr>
              <a:t>Findings</a:t>
            </a:r>
            <a:endParaRPr lang="en-US" kern="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570492"/>
      </p:ext>
    </p:extLst>
  </p:cSld>
  <p:clrMapOvr>
    <a:masterClrMapping/>
  </p:clrMapOvr>
</p:sld>
</file>

<file path=ppt/theme/theme1.xml><?xml version="1.0" encoding="utf-8"?>
<a:theme xmlns:a="http://schemas.openxmlformats.org/drawingml/2006/main" name="uni_of_warwick_ruby red_16_9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uni_of_warwick_ruby_red_16_9_2810</Template>
  <TotalTime>6584</TotalTime>
  <Words>557</Words>
  <Application>Microsoft Macintosh PowerPoint</Application>
  <PresentationFormat>On-screen Show (16:9)</PresentationFormat>
  <Paragraphs>45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</vt:lpstr>
      <vt:lpstr>Times New Roman</vt:lpstr>
      <vt:lpstr>uni_of_warwick_ruby red_16_9</vt:lpstr>
      <vt:lpstr>1_Custom Design</vt:lpstr>
      <vt:lpstr>Custom Design</vt:lpstr>
      <vt:lpstr>Immigration and the NHS</vt:lpstr>
      <vt:lpstr>British policy making in mid-century migration: confounding factors</vt:lpstr>
      <vt:lpstr>Migration and the NHS: from ‘civis Britannicus sum’ to the ‘hostile environment’…</vt:lpstr>
      <vt:lpstr>Why look at migration through an NHS lens? A few NHS facts…</vt:lpstr>
      <vt:lpstr>Historical Tropes How have Britons thought about migrants and the NHS from 1948-2018?</vt:lpstr>
      <vt:lpstr>PowerPoint Presentation</vt:lpstr>
      <vt:lpstr>But the NHS has patients as well as staff… the ‘foreign contagions’/ ‘battening on our social services’ motif</vt:lpstr>
      <vt:lpstr>PowerPoint Presentation</vt:lpstr>
      <vt:lpstr>* NHS as a symbol of national values (including ‘tolerance’ and ‘egalitarianism’)  * NHS as site for anti-racist rhetoric and discourse  * NHS as a flashpoint for concerns   about ‘excess’ immigration AND  immigration restriction;    about migrants as undeserving  beneficiaries of welfare state  AND as heroic providers of welfare  services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Contagious Communities, Contested Intersections</dc:title>
  <dc:creator>Microsoft Office User</dc:creator>
  <cp:lastModifiedBy>Microsoft Office User</cp:lastModifiedBy>
  <cp:revision>156</cp:revision>
  <cp:lastPrinted>2001-12-07T16:14:49Z</cp:lastPrinted>
  <dcterms:created xsi:type="dcterms:W3CDTF">2016-05-26T09:13:48Z</dcterms:created>
  <dcterms:modified xsi:type="dcterms:W3CDTF">2019-03-09T09:35:31Z</dcterms:modified>
</cp:coreProperties>
</file>