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8"/>
  </p:notesMasterIdLst>
  <p:sldIdLst>
    <p:sldId id="256" r:id="rId2"/>
    <p:sldId id="275" r:id="rId3"/>
    <p:sldId id="276" r:id="rId4"/>
    <p:sldId id="257" r:id="rId5"/>
    <p:sldId id="272" r:id="rId6"/>
    <p:sldId id="274" r:id="rId7"/>
    <p:sldId id="271" r:id="rId8"/>
    <p:sldId id="277" r:id="rId9"/>
    <p:sldId id="278" r:id="rId10"/>
    <p:sldId id="264" r:id="rId11"/>
    <p:sldId id="273" r:id="rId12"/>
    <p:sldId id="258" r:id="rId13"/>
    <p:sldId id="263" r:id="rId14"/>
    <p:sldId id="279" r:id="rId15"/>
    <p:sldId id="269" r:id="rId16"/>
    <p:sldId id="260" r:id="rId17"/>
    <p:sldId id="262" r:id="rId18"/>
    <p:sldId id="267" r:id="rId19"/>
    <p:sldId id="268" r:id="rId20"/>
    <p:sldId id="265" r:id="rId21"/>
    <p:sldId id="266" r:id="rId22"/>
    <p:sldId id="282" r:id="rId23"/>
    <p:sldId id="281" r:id="rId24"/>
    <p:sldId id="283" r:id="rId25"/>
    <p:sldId id="280" r:id="rId26"/>
    <p:sldId id="270"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506" autoAdjust="0"/>
  </p:normalViewPr>
  <p:slideViewPr>
    <p:cSldViewPr>
      <p:cViewPr varScale="1">
        <p:scale>
          <a:sx n="53" d="100"/>
          <a:sy n="53" d="100"/>
        </p:scale>
        <p:origin x="-78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0F82B9-FD62-4903-AD8F-B2B6720F9D93}" type="datetimeFigureOut">
              <a:rPr lang="en-US" smtClean="0"/>
              <a:pPr/>
              <a:t>3/2/2010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A15F79-6EC7-489B-ACBA-78C6913547D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err="1" smtClean="0"/>
              <a:t>Rowlandson</a:t>
            </a:r>
            <a:r>
              <a:rPr lang="en-GB" baseline="0" dirty="0" smtClean="0"/>
              <a:t> Bath races</a:t>
            </a:r>
            <a:endParaRPr lang="en-GB" dirty="0"/>
          </a:p>
        </p:txBody>
      </p:sp>
      <p:sp>
        <p:nvSpPr>
          <p:cNvPr id="4" name="Slide Number Placeholder 3"/>
          <p:cNvSpPr>
            <a:spLocks noGrp="1"/>
          </p:cNvSpPr>
          <p:nvPr>
            <p:ph type="sldNum" sz="quarter" idx="10"/>
          </p:nvPr>
        </p:nvSpPr>
        <p:spPr/>
        <p:txBody>
          <a:bodyPr/>
          <a:lstStyle/>
          <a:p>
            <a:fld id="{4AA15F79-6EC7-489B-ACBA-78C6913547D1}"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Beware-- drink only approved water. United States. War Dept. [Washington, D.C.] : War Dept., 1944. </a:t>
            </a:r>
            <a:endParaRPr lang="en-US" dirty="0"/>
          </a:p>
        </p:txBody>
      </p:sp>
      <p:sp>
        <p:nvSpPr>
          <p:cNvPr id="4" name="Slide Number Placeholder 3"/>
          <p:cNvSpPr>
            <a:spLocks noGrp="1"/>
          </p:cNvSpPr>
          <p:nvPr>
            <p:ph type="sldNum" sz="quarter" idx="10"/>
          </p:nvPr>
        </p:nvSpPr>
        <p:spPr/>
        <p:txBody>
          <a:bodyPr/>
          <a:lstStyle/>
          <a:p>
            <a:fld id="{4AA15F79-6EC7-489B-ACBA-78C6913547D1}" type="slidenum">
              <a:rPr lang="en-US" smtClean="0"/>
              <a:pPr/>
              <a:t>15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Clean dry clothes keep him on the job / H. Price [Washington, D.C.] : U.S. Public Health Service : 1942.</a:t>
            </a:r>
          </a:p>
          <a:p>
            <a:r>
              <a:rPr lang="en-US" dirty="0" err="1" smtClean="0"/>
              <a:t>Griaznoe</a:t>
            </a:r>
            <a:r>
              <a:rPr lang="en-US" dirty="0" smtClean="0"/>
              <a:t> </a:t>
            </a:r>
            <a:r>
              <a:rPr lang="en-US" dirty="0" err="1" smtClean="0"/>
              <a:t>bel'e</a:t>
            </a:r>
            <a:r>
              <a:rPr lang="en-US" dirty="0" smtClean="0"/>
              <a:t> </a:t>
            </a:r>
            <a:r>
              <a:rPr lang="en-US" dirty="0" err="1" smtClean="0"/>
              <a:t>stiraĭte</a:t>
            </a:r>
            <a:r>
              <a:rPr lang="en-US" dirty="0" smtClean="0"/>
              <a:t> s </a:t>
            </a:r>
            <a:r>
              <a:rPr lang="en-US" dirty="0" err="1" smtClean="0"/>
              <a:t>mylom</a:t>
            </a:r>
            <a:r>
              <a:rPr lang="en-US" dirty="0" smtClean="0"/>
              <a:t> </a:t>
            </a:r>
            <a:r>
              <a:rPr lang="en-US" dirty="0" err="1" smtClean="0"/>
              <a:t>posle</a:t>
            </a:r>
            <a:r>
              <a:rPr lang="en-US" dirty="0" smtClean="0"/>
              <a:t> </a:t>
            </a:r>
            <a:r>
              <a:rPr lang="en-US" dirty="0" err="1" smtClean="0"/>
              <a:t>sushki</a:t>
            </a:r>
            <a:r>
              <a:rPr lang="en-US" dirty="0" smtClean="0"/>
              <a:t> </a:t>
            </a:r>
            <a:r>
              <a:rPr lang="en-US" dirty="0" err="1" smtClean="0"/>
              <a:t>proglazhivaĭte</a:t>
            </a:r>
            <a:r>
              <a:rPr lang="en-US" dirty="0" smtClean="0"/>
              <a:t> </a:t>
            </a:r>
            <a:r>
              <a:rPr lang="en-US" dirty="0" err="1" smtClean="0"/>
              <a:t>bel'e</a:t>
            </a:r>
            <a:r>
              <a:rPr lang="en-US" dirty="0" smtClean="0"/>
              <a:t> </a:t>
            </a:r>
            <a:r>
              <a:rPr lang="en-US" dirty="0" err="1" smtClean="0"/>
              <a:t>gorichim</a:t>
            </a:r>
            <a:r>
              <a:rPr lang="en-US" dirty="0" smtClean="0"/>
              <a:t> </a:t>
            </a:r>
            <a:r>
              <a:rPr lang="en-US" dirty="0" err="1" smtClean="0"/>
              <a:t>utiugom</a:t>
            </a:r>
            <a:r>
              <a:rPr lang="en-US" dirty="0" smtClean="0"/>
              <a:t>. </a:t>
            </a:r>
            <a:r>
              <a:rPr lang="en-US" dirty="0" err="1" smtClean="0"/>
              <a:t>Moskva</a:t>
            </a:r>
            <a:r>
              <a:rPr lang="en-US" dirty="0" smtClean="0"/>
              <a:t> : </a:t>
            </a:r>
            <a:r>
              <a:rPr lang="en-US" dirty="0" err="1" smtClean="0"/>
              <a:t>Institut</a:t>
            </a:r>
            <a:r>
              <a:rPr lang="en-US" dirty="0" smtClean="0"/>
              <a:t> </a:t>
            </a:r>
            <a:r>
              <a:rPr lang="en-US" dirty="0" err="1" smtClean="0"/>
              <a:t>sanitarnogo</a:t>
            </a:r>
            <a:r>
              <a:rPr lang="en-US" dirty="0" smtClean="0"/>
              <a:t> </a:t>
            </a:r>
            <a:r>
              <a:rPr lang="en-US" dirty="0" err="1" smtClean="0"/>
              <a:t>provseshcheniia</a:t>
            </a:r>
            <a:r>
              <a:rPr lang="en-US" dirty="0" smtClean="0"/>
              <a:t>, </a:t>
            </a:r>
            <a:r>
              <a:rPr lang="en-US" dirty="0" err="1" smtClean="0"/>
              <a:t>Narkomzdrava</a:t>
            </a:r>
            <a:r>
              <a:rPr lang="en-US" dirty="0" smtClean="0"/>
              <a:t> SSSR, 1940. Series statement in upper right corner. Series urges "clean living" and is directed to people in the northern regions of the Soviet Union. Visual image is an illustration of two women working outdoors. One scrubs a garment on a washboard and the other irons a shirt. Two teepees or conical tents are in the background. Title below illustration urges washing dirty clothes with soap and pressing them with a hot iron after they are dry.  </a:t>
            </a:r>
            <a:endParaRPr lang="en-US" dirty="0"/>
          </a:p>
        </p:txBody>
      </p:sp>
      <p:sp>
        <p:nvSpPr>
          <p:cNvPr id="4" name="Slide Number Placeholder 3"/>
          <p:cNvSpPr>
            <a:spLocks noGrp="1"/>
          </p:cNvSpPr>
          <p:nvPr>
            <p:ph type="sldNum" sz="quarter" idx="10"/>
          </p:nvPr>
        </p:nvSpPr>
        <p:spPr/>
        <p:txBody>
          <a:bodyPr/>
          <a:lstStyle/>
          <a:p>
            <a:fld id="{4AA15F79-6EC7-489B-ACBA-78C6913547D1}" type="slidenum">
              <a:rPr lang="en-US" smtClean="0"/>
              <a:pPr/>
              <a:t>16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Cutar</a:t>
            </a:r>
            <a:r>
              <a:rPr lang="en-US" dirty="0" smtClean="0"/>
              <a:t> </a:t>
            </a:r>
            <a:r>
              <a:rPr lang="en-US" dirty="0" err="1" smtClean="0"/>
              <a:t>kwalara</a:t>
            </a:r>
            <a:r>
              <a:rPr lang="en-US" dirty="0" smtClean="0"/>
              <a:t> </a:t>
            </a:r>
            <a:r>
              <a:rPr lang="en-US" dirty="0" err="1" smtClean="0"/>
              <a:t>kare</a:t>
            </a:r>
            <a:r>
              <a:rPr lang="en-US" dirty="0" smtClean="0"/>
              <a:t> </a:t>
            </a:r>
            <a:r>
              <a:rPr lang="en-US" dirty="0" err="1" smtClean="0"/>
              <a:t>iyalanku</a:t>
            </a:r>
            <a:r>
              <a:rPr lang="en-US" dirty="0" smtClean="0"/>
              <a:t> </a:t>
            </a:r>
            <a:r>
              <a:rPr lang="en-US" dirty="0" err="1" smtClean="0"/>
              <a:t>daga</a:t>
            </a:r>
            <a:r>
              <a:rPr lang="en-US" dirty="0" smtClean="0"/>
              <a:t> </a:t>
            </a:r>
            <a:r>
              <a:rPr lang="en-US" dirty="0" err="1" smtClean="0"/>
              <a:t>cutar</a:t>
            </a:r>
            <a:r>
              <a:rPr lang="en-US" dirty="0" smtClean="0"/>
              <a:t> </a:t>
            </a:r>
            <a:r>
              <a:rPr lang="en-US" dirty="0" err="1" smtClean="0"/>
              <a:t>kwalara</a:t>
            </a:r>
            <a:r>
              <a:rPr lang="en-US" dirty="0" smtClean="0"/>
              <a:t>. USAID/Nigeria </a:t>
            </a:r>
            <a:r>
              <a:rPr lang="en-US" dirty="0" err="1" smtClean="0"/>
              <a:t>Nigeria</a:t>
            </a:r>
            <a:r>
              <a:rPr lang="en-US" dirty="0" smtClean="0"/>
              <a:t>] : Johns Hopkins University. Population Communication Services, [19--?]  Prevent Cholera "Designed and produced for the Northern League of NGOs." </a:t>
            </a:r>
            <a:endParaRPr lang="en-GB" dirty="0" smtClean="0"/>
          </a:p>
          <a:p>
            <a:r>
              <a:rPr lang="vi-VN" dirty="0" smtClean="0"/>
              <a:t>Hygiène individuelle et collective </a:t>
            </a:r>
            <a:r>
              <a:rPr lang="fr-FR" dirty="0" smtClean="0"/>
              <a:t>[</a:t>
            </a:r>
            <a:r>
              <a:rPr lang="fr-FR" dirty="0" err="1" smtClean="0"/>
              <a:t>Senegal</a:t>
            </a:r>
            <a:r>
              <a:rPr lang="fr-FR" dirty="0" smtClean="0"/>
              <a:t>] : </a:t>
            </a:r>
            <a:r>
              <a:rPr lang="fr-FR" dirty="0" err="1" smtClean="0"/>
              <a:t>Ministère</a:t>
            </a:r>
            <a:r>
              <a:rPr lang="fr-FR" dirty="0" smtClean="0"/>
              <a:t> de la santé publique, [19--] </a:t>
            </a:r>
            <a:r>
              <a:rPr lang="en-US" dirty="0" smtClean="0"/>
              <a:t>Note at top of poster announces the 10th fortnight of hygiene and cleanliness. Visual images are illustrations of a water jar, </a:t>
            </a:r>
            <a:r>
              <a:rPr lang="en-US" dirty="0" err="1" smtClean="0"/>
              <a:t>handwashing</a:t>
            </a:r>
            <a:r>
              <a:rPr lang="en-US" dirty="0" smtClean="0"/>
              <a:t>, and a man and woman sweeping up. </a:t>
            </a:r>
            <a:endParaRPr lang="en-US" dirty="0"/>
          </a:p>
        </p:txBody>
      </p:sp>
      <p:sp>
        <p:nvSpPr>
          <p:cNvPr id="4" name="Slide Number Placeholder 3"/>
          <p:cNvSpPr>
            <a:spLocks noGrp="1"/>
          </p:cNvSpPr>
          <p:nvPr>
            <p:ph type="sldNum" sz="quarter" idx="10"/>
          </p:nvPr>
        </p:nvSpPr>
        <p:spPr/>
        <p:txBody>
          <a:bodyPr/>
          <a:lstStyle/>
          <a:p>
            <a:fld id="{4AA15F79-6EC7-489B-ACBA-78C6913547D1}" type="slidenum">
              <a:rPr lang="en-US" smtClean="0"/>
              <a:pPr/>
              <a:t>17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Health for all by the year 2000 the countdown has begun.</a:t>
            </a:r>
            <a:r>
              <a:rPr lang="en-US" baseline="0" dirty="0" smtClean="0"/>
              <a:t> </a:t>
            </a:r>
            <a:r>
              <a:rPr lang="en-US" dirty="0" err="1" smtClean="0"/>
              <a:t>Kwara</a:t>
            </a:r>
            <a:r>
              <a:rPr lang="en-US" dirty="0" smtClean="0"/>
              <a:t> State (Nigeria). Ministry of Health. Ilorin [Nigeria] : Ministry of Health, </a:t>
            </a:r>
            <a:r>
              <a:rPr lang="en-US" dirty="0" err="1" smtClean="0"/>
              <a:t>Kwara</a:t>
            </a:r>
            <a:r>
              <a:rPr lang="en-US" dirty="0" smtClean="0"/>
              <a:t> State, [1983] Visual images include four </a:t>
            </a:r>
            <a:r>
              <a:rPr lang="en-US" dirty="0" err="1" smtClean="0"/>
              <a:t>b&amp;w</a:t>
            </a:r>
            <a:r>
              <a:rPr lang="en-US" dirty="0" smtClean="0"/>
              <a:t> photo reproductions and an ascending arrow. The photos show core elements of a healthy lifestyle: people stand near a variety of fresh foods, children draw water from a well, men put trash in a trash truck, and mothers stand in line to have their babies immunized. The arrow progresses by steps from 1979 to 2000 and identifies 1983 as a year to focus on primary health care. Note and publisher information at bottom of poster. "World Health Day, 7th April, 1983." </a:t>
            </a:r>
            <a:endParaRPr lang="en-US" dirty="0"/>
          </a:p>
        </p:txBody>
      </p:sp>
      <p:sp>
        <p:nvSpPr>
          <p:cNvPr id="4" name="Slide Number Placeholder 3"/>
          <p:cNvSpPr>
            <a:spLocks noGrp="1"/>
          </p:cNvSpPr>
          <p:nvPr>
            <p:ph type="sldNum" sz="quarter" idx="10"/>
          </p:nvPr>
        </p:nvSpPr>
        <p:spPr/>
        <p:txBody>
          <a:bodyPr/>
          <a:lstStyle/>
          <a:p>
            <a:fld id="{4AA15F79-6EC7-489B-ACBA-78C6913547D1}" type="slidenum">
              <a:rPr lang="en-US" smtClean="0"/>
              <a:pPr/>
              <a:t>18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Bien </a:t>
            </a:r>
            <a:r>
              <a:rPr lang="en-US" dirty="0" err="1" smtClean="0"/>
              <a:t>utiliser</a:t>
            </a:r>
            <a:r>
              <a:rPr lang="en-US" dirty="0" smtClean="0"/>
              <a:t> son WC-- </a:t>
            </a:r>
            <a:r>
              <a:rPr lang="fr-FR" dirty="0" smtClean="0"/>
              <a:t>Guadeloupe. Service d'</a:t>
            </a:r>
            <a:r>
              <a:rPr lang="fr-FR" dirty="0" err="1" smtClean="0"/>
              <a:t>éducation</a:t>
            </a:r>
            <a:r>
              <a:rPr lang="fr-FR" dirty="0" smtClean="0"/>
              <a:t> pour la santé. Guadeloupe : Direction des affaires sanitaires et sociales, </a:t>
            </a:r>
            <a:r>
              <a:rPr lang="fr-FR" dirty="0" err="1" smtClean="0"/>
              <a:t>Éducation</a:t>
            </a:r>
            <a:r>
              <a:rPr lang="fr-FR" dirty="0" smtClean="0"/>
              <a:t> pour la santé, [19--] </a:t>
            </a:r>
            <a:r>
              <a:rPr lang="en-US" dirty="0" smtClean="0"/>
              <a:t>is an illustration of a man sitting on a toilet. Six cartoon panels surround this image, depicting the proper use of a toilet. Suggestions include not using it as a trash can or way to dispose of toxic liquids, flushing after each use and allowing the tank to refill, using extra water if the toilet is plugged, and using only toilet paper. </a:t>
            </a:r>
            <a:endParaRPr lang="en-US" dirty="0"/>
          </a:p>
        </p:txBody>
      </p:sp>
      <p:sp>
        <p:nvSpPr>
          <p:cNvPr id="4" name="Slide Number Placeholder 3"/>
          <p:cNvSpPr>
            <a:spLocks noGrp="1"/>
          </p:cNvSpPr>
          <p:nvPr>
            <p:ph type="sldNum" sz="quarter" idx="10"/>
          </p:nvPr>
        </p:nvSpPr>
        <p:spPr/>
        <p:txBody>
          <a:bodyPr/>
          <a:lstStyle/>
          <a:p>
            <a:fld id="{4AA15F79-6EC7-489B-ACBA-78C6913547D1}" type="slidenum">
              <a:rPr lang="en-US" smtClean="0"/>
              <a:pPr/>
              <a:t>19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vi-VN" dirty="0" smtClean="0"/>
              <a:t>Diarréia é água suja diarréia é lixo, diarréia é morte.</a:t>
            </a:r>
            <a:r>
              <a:rPr lang="en-GB" dirty="0" smtClean="0"/>
              <a:t> </a:t>
            </a:r>
            <a:r>
              <a:rPr lang="pt-BR" dirty="0" smtClean="0"/>
              <a:t>Programa de Assistência Integral à Saúde da Mulher e da Criança (Brazil) Ministério da Saúde, Divisão Nacional de Saúde Materno-Infantil, Programa de Assistência Integral à Saúde da Mulher e da Criança, [19--] </a:t>
            </a:r>
            <a:r>
              <a:rPr lang="en-US" dirty="0" smtClean="0"/>
              <a:t>Diarrhea is dirty water, diarrhea is trash, diarrhea is death.</a:t>
            </a:r>
            <a:r>
              <a:rPr lang="pt-BR" dirty="0" smtClean="0"/>
              <a:t> </a:t>
            </a:r>
            <a:r>
              <a:rPr lang="en-US" dirty="0" smtClean="0"/>
              <a:t>Caption below photo stresses that children with diarrhea continue to be fed and that rehydration solution is available from the nearest health service. Smaller color photo reproduction in lower left corner shows a packet of rehydration </a:t>
            </a:r>
            <a:r>
              <a:rPr lang="en-US" dirty="0" err="1" smtClean="0"/>
              <a:t>soloution</a:t>
            </a:r>
            <a:r>
              <a:rPr lang="en-US" dirty="0" smtClean="0"/>
              <a:t>. </a:t>
            </a:r>
          </a:p>
          <a:p>
            <a:r>
              <a:rPr lang="en-US" dirty="0" smtClean="0"/>
              <a:t>Rehydration drinks stop </a:t>
            </a:r>
            <a:r>
              <a:rPr lang="en-US" dirty="0" err="1" smtClean="0"/>
              <a:t>diarrhoea</a:t>
            </a:r>
            <a:r>
              <a:rPr lang="en-US" dirty="0" smtClean="0"/>
              <a:t> illustrations by </a:t>
            </a:r>
            <a:r>
              <a:rPr lang="en-US" dirty="0" err="1" smtClean="0"/>
              <a:t>Sau</a:t>
            </a:r>
            <a:r>
              <a:rPr lang="en-US" dirty="0" smtClean="0"/>
              <a:t> </a:t>
            </a:r>
            <a:r>
              <a:rPr lang="en-US" dirty="0" err="1" smtClean="0"/>
              <a:t>Ueligitone</a:t>
            </a:r>
            <a:r>
              <a:rPr lang="en-US" dirty="0" smtClean="0"/>
              <a:t>. United States. Agency for International Development. [New Caledonia] : South Pacific Commission, 1987. </a:t>
            </a:r>
            <a:endParaRPr lang="en-US" dirty="0"/>
          </a:p>
        </p:txBody>
      </p:sp>
      <p:sp>
        <p:nvSpPr>
          <p:cNvPr id="4" name="Slide Number Placeholder 3"/>
          <p:cNvSpPr>
            <a:spLocks noGrp="1"/>
          </p:cNvSpPr>
          <p:nvPr>
            <p:ph type="sldNum" sz="quarter" idx="10"/>
          </p:nvPr>
        </p:nvSpPr>
        <p:spPr/>
        <p:txBody>
          <a:bodyPr/>
          <a:lstStyle/>
          <a:p>
            <a:fld id="{4AA15F79-6EC7-489B-ACBA-78C6913547D1}" type="slidenum">
              <a:rPr lang="en-US" smtClean="0"/>
              <a:pPr/>
              <a:t>20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smtClean="0"/>
              <a:t>Con limpieza el </a:t>
            </a:r>
            <a:r>
              <a:rPr lang="es-ES" dirty="0" err="1" smtClean="0"/>
              <a:t>colera</a:t>
            </a:r>
            <a:r>
              <a:rPr lang="es-ES" dirty="0" smtClean="0"/>
              <a:t> tropieza no lo dejemos entrar a nuestra casa. </a:t>
            </a:r>
            <a:r>
              <a:rPr lang="vi-VN" dirty="0" smtClean="0"/>
              <a:t>Mexico. Secretaría de Salud</a:t>
            </a:r>
            <a:r>
              <a:rPr lang="en-GB" dirty="0" smtClean="0"/>
              <a:t>, </a:t>
            </a:r>
            <a:r>
              <a:rPr lang="en-US" dirty="0" smtClean="0"/>
              <a:t>[Mexico : SSA, 19--] Title at top of poster addresses cleaning and not letting cholera enter the house. Visual images are illustrations depicting water, </a:t>
            </a:r>
            <a:r>
              <a:rPr lang="en-US" dirty="0" err="1" smtClean="0"/>
              <a:t>handwashing</a:t>
            </a:r>
            <a:r>
              <a:rPr lang="en-US" dirty="0" smtClean="0"/>
              <a:t>, cooking, an outhouse, juices and rehydration solution, a toilet, and a man vomiting, sweating, and sleeping. Text accompanying illustrations addresses measures to prevent cholera, what to do when diarrhea strikes, and symptoms that require urgent medical attention. Many logos, an illustration of a health center, and note in lower right corner. </a:t>
            </a:r>
            <a:endParaRPr lang="en-US" dirty="0"/>
          </a:p>
        </p:txBody>
      </p:sp>
      <p:sp>
        <p:nvSpPr>
          <p:cNvPr id="4" name="Slide Number Placeholder 3"/>
          <p:cNvSpPr>
            <a:spLocks noGrp="1"/>
          </p:cNvSpPr>
          <p:nvPr>
            <p:ph type="sldNum" sz="quarter" idx="10"/>
          </p:nvPr>
        </p:nvSpPr>
        <p:spPr/>
        <p:txBody>
          <a:bodyPr/>
          <a:lstStyle/>
          <a:p>
            <a:fld id="{4AA15F79-6EC7-489B-ACBA-78C6913547D1}" type="slidenum">
              <a:rPr lang="en-US" smtClean="0"/>
              <a:pPr/>
              <a:t>21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i="1" dirty="0" smtClean="0"/>
              <a:t>Lecture upon the Ordinary Agents of Life, as applicable to Therapeutics and Hygiene; or, The Use of Atmosphere, Habitations, Baths, Clothing, Climate, Exercise, Food and Drinks, etc. , in the Treatment and Prevention of Disease. </a:t>
            </a:r>
            <a:r>
              <a:rPr lang="en-GB" sz="1200" dirty="0" smtClean="0"/>
              <a:t>(Edinburgh, 1834)</a:t>
            </a:r>
            <a:endParaRPr lang="en-US" dirty="0"/>
          </a:p>
        </p:txBody>
      </p:sp>
      <p:sp>
        <p:nvSpPr>
          <p:cNvPr id="4" name="Slide Number Placeholder 3"/>
          <p:cNvSpPr>
            <a:spLocks noGrp="1"/>
          </p:cNvSpPr>
          <p:nvPr>
            <p:ph type="sldNum" sz="quarter" idx="10"/>
          </p:nvPr>
        </p:nvSpPr>
        <p:spPr/>
        <p:txBody>
          <a:bodyPr/>
          <a:lstStyle/>
          <a:p>
            <a:fld id="{4AA15F79-6EC7-489B-ACBA-78C6913547D1}" type="slidenum">
              <a:rPr lang="en-US" smtClean="0"/>
              <a:pPr/>
              <a:t>26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is not in the corporal atoms of these highly </a:t>
            </a:r>
            <a:r>
              <a:rPr lang="en-US" dirty="0" err="1" smtClean="0"/>
              <a:t>dynamized</a:t>
            </a:r>
            <a:r>
              <a:rPr lang="en-US" dirty="0" smtClean="0"/>
              <a:t> medicines, nor their physical or mathematical surfaces (with which the higher energies of the </a:t>
            </a:r>
            <a:r>
              <a:rPr lang="en-US" dirty="0" err="1" smtClean="0"/>
              <a:t>dynamized</a:t>
            </a:r>
            <a:r>
              <a:rPr lang="en-US" dirty="0" smtClean="0"/>
              <a:t> medicines are being interpreted but vainly as still sufficiently material) that the medicinal energy is found. More likely, there lies invisible in the moistened globule or in its solution, an unveiled, liberated, specific, medicinal force contained in the medicinal substance which acts dynamically by contact with the living animal </a:t>
            </a:r>
            <a:r>
              <a:rPr lang="en-US" dirty="0" err="1" smtClean="0"/>
              <a:t>fibre</a:t>
            </a:r>
            <a:r>
              <a:rPr lang="en-US" dirty="0" smtClean="0"/>
              <a:t> upon the whole organism (without communicating to it anything material however highly attenuated) and acts more strongly the more free and more immaterial the energy has become through the </a:t>
            </a:r>
            <a:r>
              <a:rPr lang="en-US" dirty="0" err="1" smtClean="0"/>
              <a:t>dynamization</a:t>
            </a:r>
            <a:r>
              <a:rPr lang="en-US" dirty="0" smtClean="0"/>
              <a:t>.</a:t>
            </a:r>
          </a:p>
          <a:p>
            <a:r>
              <a:rPr lang="en-US" dirty="0" smtClean="0"/>
              <a:t>Is it then so utterly impossible for our age celebrated for its wealth in clear thinkers to think of dynamic energy as something non-corporeal, since we see daily phenomena which cannot be explained in any other manner? Hahnemann, </a:t>
            </a:r>
            <a:r>
              <a:rPr lang="en-US" dirty="0" err="1" smtClean="0"/>
              <a:t>Organon</a:t>
            </a:r>
            <a:r>
              <a:rPr lang="en-US" dirty="0" smtClean="0"/>
              <a:t> of Medicine 6</a:t>
            </a:r>
            <a:r>
              <a:rPr lang="en-US" baseline="30000" dirty="0" smtClean="0"/>
              <a:t>th</a:t>
            </a:r>
            <a:r>
              <a:rPr lang="en-US" dirty="0" smtClean="0"/>
              <a:t> edition</a:t>
            </a:r>
          </a:p>
          <a:p>
            <a:endParaRPr lang="en-GB" dirty="0"/>
          </a:p>
        </p:txBody>
      </p:sp>
      <p:sp>
        <p:nvSpPr>
          <p:cNvPr id="4" name="Slide Number Placeholder 3"/>
          <p:cNvSpPr>
            <a:spLocks noGrp="1"/>
          </p:cNvSpPr>
          <p:nvPr>
            <p:ph type="sldNum" sz="quarter" idx="10"/>
          </p:nvPr>
        </p:nvSpPr>
        <p:spPr/>
        <p:txBody>
          <a:bodyPr/>
          <a:lstStyle/>
          <a:p>
            <a:fld id="{4AA15F79-6EC7-489B-ACBA-78C6913547D1}"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err="1" smtClean="0"/>
              <a:t>Title</a:t>
            </a:r>
            <a:r>
              <a:rPr lang="fr-FR" dirty="0" smtClean="0"/>
              <a:t>: Les Hydropathes Premier </a:t>
            </a:r>
            <a:r>
              <a:rPr lang="fr-FR" dirty="0" err="1" smtClean="0"/>
              <a:t>Traitment</a:t>
            </a:r>
            <a:r>
              <a:rPr lang="fr-FR" dirty="0" smtClean="0"/>
              <a:t>.- Libation, </a:t>
            </a:r>
            <a:r>
              <a:rPr lang="fr-FR" dirty="0" err="1" smtClean="0"/>
              <a:t>Absorbtion</a:t>
            </a:r>
            <a:r>
              <a:rPr lang="fr-FR" dirty="0" smtClean="0"/>
              <a:t> et... Indigestion!/ Ch. </a:t>
            </a:r>
            <a:r>
              <a:rPr lang="fr-FR" dirty="0" err="1" smtClean="0"/>
              <a:t>Jacque</a:t>
            </a:r>
            <a:r>
              <a:rPr lang="fr-FR" dirty="0" smtClean="0"/>
              <a:t>. </a:t>
            </a:r>
          </a:p>
          <a:p>
            <a:r>
              <a:rPr lang="fr-FR" dirty="0" err="1" smtClean="0"/>
              <a:t>Series</a:t>
            </a:r>
            <a:r>
              <a:rPr lang="fr-FR" dirty="0" smtClean="0"/>
              <a:t> </a:t>
            </a:r>
            <a:r>
              <a:rPr lang="fr-FR" dirty="0" err="1" smtClean="0"/>
              <a:t>Statement</a:t>
            </a:r>
            <a:r>
              <a:rPr lang="fr-FR" dirty="0" smtClean="0"/>
              <a:t>: Les Malades et les </a:t>
            </a:r>
            <a:r>
              <a:rPr lang="fr-FR" dirty="0" err="1" smtClean="0"/>
              <a:t>médecins</a:t>
            </a:r>
            <a:r>
              <a:rPr lang="fr-FR" dirty="0" smtClean="0"/>
              <a:t>; 1 </a:t>
            </a:r>
          </a:p>
          <a:p>
            <a:r>
              <a:rPr lang="fr-FR" dirty="0" err="1" smtClean="0"/>
              <a:t>Creator</a:t>
            </a:r>
            <a:r>
              <a:rPr lang="fr-FR" dirty="0" smtClean="0"/>
              <a:t>: </a:t>
            </a:r>
            <a:r>
              <a:rPr lang="fr-FR" dirty="0" err="1" smtClean="0"/>
              <a:t>Jacque</a:t>
            </a:r>
            <a:r>
              <a:rPr lang="fr-FR" dirty="0" smtClean="0"/>
              <a:t>, Charles </a:t>
            </a:r>
            <a:r>
              <a:rPr lang="fr-FR" dirty="0" err="1" smtClean="0"/>
              <a:t>Émile</a:t>
            </a:r>
            <a:r>
              <a:rPr lang="fr-FR" dirty="0" smtClean="0"/>
              <a:t>, 1813-1894, </a:t>
            </a:r>
            <a:r>
              <a:rPr lang="fr-FR" dirty="0" err="1" smtClean="0"/>
              <a:t>artist</a:t>
            </a:r>
            <a:r>
              <a:rPr lang="fr-FR" dirty="0" smtClean="0"/>
              <a:t>. </a:t>
            </a:r>
          </a:p>
          <a:p>
            <a:r>
              <a:rPr lang="fr-FR" dirty="0" smtClean="0"/>
              <a:t>Publication Information: [Paris?] : Aubert &amp; Cie, [188-] </a:t>
            </a:r>
            <a:r>
              <a:rPr lang="en-US" dirty="0" smtClean="0"/>
              <a:t>A man, wearing a robe and a cap that is pulled down over his eyes, is sitting in a chair and drinking from a glass; standing next to him is a red-faced physician who is ready to hand him another glass; attendants stand in the background holding glasses</a:t>
            </a:r>
            <a:endParaRPr lang="fr-FR" dirty="0" smtClean="0"/>
          </a:p>
          <a:p>
            <a:endParaRPr lang="en-GB" dirty="0"/>
          </a:p>
        </p:txBody>
      </p:sp>
      <p:sp>
        <p:nvSpPr>
          <p:cNvPr id="4" name="Slide Number Placeholder 3"/>
          <p:cNvSpPr>
            <a:spLocks noGrp="1"/>
          </p:cNvSpPr>
          <p:nvPr>
            <p:ph type="sldNum" sz="quarter" idx="10"/>
          </p:nvPr>
        </p:nvSpPr>
        <p:spPr/>
        <p:txBody>
          <a:bodyPr/>
          <a:lstStyle/>
          <a:p>
            <a:fld id="{4AA15F79-6EC7-489B-ACBA-78C6913547D1}"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dirty="0" smtClean="0"/>
              <a:t>Mary </a:t>
            </a:r>
            <a:r>
              <a:rPr lang="en-GB" sz="1200" dirty="0" err="1" smtClean="0"/>
              <a:t>Gove</a:t>
            </a:r>
            <a:r>
              <a:rPr lang="en-GB" sz="1200" dirty="0" smtClean="0"/>
              <a:t> Nichols, 1887</a:t>
            </a:r>
            <a:endParaRPr lang="en-GB" dirty="0"/>
          </a:p>
        </p:txBody>
      </p:sp>
      <p:sp>
        <p:nvSpPr>
          <p:cNvPr id="4" name="Slide Number Placeholder 3"/>
          <p:cNvSpPr>
            <a:spLocks noGrp="1"/>
          </p:cNvSpPr>
          <p:nvPr>
            <p:ph type="sldNum" sz="quarter" idx="10"/>
          </p:nvPr>
        </p:nvSpPr>
        <p:spPr/>
        <p:txBody>
          <a:bodyPr/>
          <a:lstStyle/>
          <a:p>
            <a:fld id="{4AA15F79-6EC7-489B-ACBA-78C6913547D1}"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Thames at </a:t>
            </a:r>
            <a:r>
              <a:rPr lang="en-US" dirty="0" err="1" smtClean="0"/>
              <a:t>Brentford</a:t>
            </a:r>
            <a:r>
              <a:rPr lang="en-US" dirty="0" smtClean="0"/>
              <a:t> and Thames at Hungerford. </a:t>
            </a:r>
            <a:br>
              <a:rPr lang="en-US" dirty="0" smtClean="0"/>
            </a:br>
            <a:r>
              <a:rPr lang="en-US" b="1" dirty="0" smtClean="0"/>
              <a:t>From:</a:t>
            </a:r>
            <a:r>
              <a:rPr lang="en-US" dirty="0" smtClean="0"/>
              <a:t> A microscopic examination of the water supplied to the inhabitants of London and the suburban districts  by Arthur Hill</a:t>
            </a:r>
            <a:r>
              <a:rPr lang="en-US" baseline="0" dirty="0" smtClean="0"/>
              <a:t> Hassall</a:t>
            </a:r>
            <a:r>
              <a:rPr lang="en-US" dirty="0" smtClean="0"/>
              <a:t/>
            </a:r>
            <a:br>
              <a:rPr lang="en-US" dirty="0" smtClean="0"/>
            </a:br>
            <a:r>
              <a:rPr lang="en-US" b="1" dirty="0" smtClean="0"/>
              <a:t>Published:</a:t>
            </a:r>
            <a:r>
              <a:rPr lang="en-US" dirty="0" smtClean="0"/>
              <a:t> Samuel </a:t>
            </a:r>
            <a:r>
              <a:rPr lang="en-US" dirty="0" err="1" smtClean="0"/>
              <a:t>Highley</a:t>
            </a:r>
            <a:r>
              <a:rPr lang="en-US" dirty="0" smtClean="0"/>
              <a:t> London  1850</a:t>
            </a:r>
          </a:p>
          <a:p>
            <a:r>
              <a:rPr lang="en-US" dirty="0" smtClean="0"/>
              <a:t> Street Map of </a:t>
            </a:r>
            <a:r>
              <a:rPr lang="en-US" dirty="0" err="1" smtClean="0"/>
              <a:t>Soho</a:t>
            </a:r>
            <a:r>
              <a:rPr lang="en-US" dirty="0" smtClean="0"/>
              <a:t>, around Golden Square, illustrating incidences of cholera deaths during the period of the Cholera Epidemic, 1853. </a:t>
            </a:r>
            <a:br>
              <a:rPr lang="en-US" dirty="0" smtClean="0"/>
            </a:br>
            <a:r>
              <a:rPr lang="en-US" dirty="0" smtClean="0"/>
              <a:t>c. 1850</a:t>
            </a:r>
            <a:endParaRPr lang="en-GB" dirty="0"/>
          </a:p>
        </p:txBody>
      </p:sp>
      <p:sp>
        <p:nvSpPr>
          <p:cNvPr id="4" name="Slide Number Placeholder 3"/>
          <p:cNvSpPr>
            <a:spLocks noGrp="1"/>
          </p:cNvSpPr>
          <p:nvPr>
            <p:ph type="sldNum" sz="quarter" idx="10"/>
          </p:nvPr>
        </p:nvSpPr>
        <p:spPr/>
        <p:txBody>
          <a:bodyPr/>
          <a:lstStyle/>
          <a:p>
            <a:fld id="{4AA15F79-6EC7-489B-ACBA-78C6913547D1}"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Tuberculosebestrijdi ng licht (zon), lucht, water en lichaamsoefeningen.</a:t>
            </a:r>
            <a:r>
              <a:rPr lang="en-US" dirty="0" smtClean="0"/>
              <a:t> Dresden : </a:t>
            </a:r>
            <a:r>
              <a:rPr lang="en-US" dirty="0" err="1" smtClean="0"/>
              <a:t>Deutsches</a:t>
            </a:r>
            <a:r>
              <a:rPr lang="en-US" dirty="0" smtClean="0"/>
              <a:t> Hygiene-Museum, [1920s] Title at top of poster. Title addresses the idea of sunlight, air, water, and physical exercise as ways to fight tuberculosis. </a:t>
            </a:r>
            <a:endParaRPr lang="en-US" dirty="0"/>
          </a:p>
        </p:txBody>
      </p:sp>
      <p:sp>
        <p:nvSpPr>
          <p:cNvPr id="4" name="Slide Number Placeholder 3"/>
          <p:cNvSpPr>
            <a:spLocks noGrp="1"/>
          </p:cNvSpPr>
          <p:nvPr>
            <p:ph type="sldNum" sz="quarter" idx="10"/>
          </p:nvPr>
        </p:nvSpPr>
        <p:spPr/>
        <p:txBody>
          <a:bodyPr/>
          <a:lstStyle/>
          <a:p>
            <a:fld id="{4AA15F79-6EC7-489B-ACBA-78C6913547D1}" type="slidenum">
              <a:rPr lang="en-US" smtClean="0"/>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AA15F79-6EC7-489B-ACBA-78C6913547D1}"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‘Treatment at the 39</a:t>
            </a:r>
            <a:r>
              <a:rPr lang="en-GB" baseline="30000" dirty="0" smtClean="0"/>
              <a:t>th</a:t>
            </a:r>
            <a:r>
              <a:rPr lang="en-GB" dirty="0" smtClean="0"/>
              <a:t> General Hospital, New Zealand’.</a:t>
            </a:r>
            <a:r>
              <a:rPr lang="en-GB" baseline="0" dirty="0" smtClean="0"/>
              <a:t> US Army, 1944: </a:t>
            </a:r>
            <a:r>
              <a:rPr lang="en-US" dirty="0" smtClean="0"/>
              <a:t>Picture caption: The hydrotherapy and ultraviolet room of the Physiotherapy Dept., 39th General Hospital, New Zealand ... </a:t>
            </a:r>
            <a:endParaRPr lang="en-US" dirty="0"/>
          </a:p>
        </p:txBody>
      </p:sp>
      <p:sp>
        <p:nvSpPr>
          <p:cNvPr id="4" name="Slide Number Placeholder 3"/>
          <p:cNvSpPr>
            <a:spLocks noGrp="1"/>
          </p:cNvSpPr>
          <p:nvPr>
            <p:ph type="sldNum" sz="quarter" idx="10"/>
          </p:nvPr>
        </p:nvSpPr>
        <p:spPr/>
        <p:txBody>
          <a:bodyPr/>
          <a:lstStyle/>
          <a:p>
            <a:fld id="{4AA15F79-6EC7-489B-ACBA-78C6913547D1}" type="slidenum">
              <a:rPr lang="en-US" smtClean="0"/>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[Rural hand-washing facilities] Agricultural School Atlantic County, New Jersey Archives, 1894-1952, box 1. children from the Agricultural School, Atlantic Co. N.J., at a make-shift hand-washing assembly line. Two buckets of water, a child holding a dipper, and another child handing out paper towels. Received from Lulu P. Dilworth, in 1936.</a:t>
            </a:r>
            <a:endParaRPr lang="en-US" dirty="0"/>
          </a:p>
        </p:txBody>
      </p:sp>
      <p:sp>
        <p:nvSpPr>
          <p:cNvPr id="4" name="Slide Number Placeholder 3"/>
          <p:cNvSpPr>
            <a:spLocks noGrp="1"/>
          </p:cNvSpPr>
          <p:nvPr>
            <p:ph type="sldNum" sz="quarter" idx="10"/>
          </p:nvPr>
        </p:nvSpPr>
        <p:spPr/>
        <p:txBody>
          <a:bodyPr/>
          <a:lstStyle/>
          <a:p>
            <a:fld id="{4AA15F79-6EC7-489B-ACBA-78C6913547D1}"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6F34800-94C2-46C6-8CB0-8A04D89A7A09}" type="datetimeFigureOut">
              <a:rPr lang="en-US" smtClean="0"/>
              <a:pPr/>
              <a:t>3/2/2010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74FE046-B2C7-41DD-92F5-67B591B1800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6F34800-94C2-46C6-8CB0-8A04D89A7A09}" type="datetimeFigureOut">
              <a:rPr lang="en-US" smtClean="0"/>
              <a:pPr/>
              <a:t>3/2/2010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74FE046-B2C7-41DD-92F5-67B591B1800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6F34800-94C2-46C6-8CB0-8A04D89A7A09}" type="datetimeFigureOut">
              <a:rPr lang="en-US" smtClean="0"/>
              <a:pPr/>
              <a:t>3/2/2010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74FE046-B2C7-41DD-92F5-67B591B1800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6F34800-94C2-46C6-8CB0-8A04D89A7A09}" type="datetimeFigureOut">
              <a:rPr lang="en-US" smtClean="0"/>
              <a:pPr/>
              <a:t>3/2/2010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74FE046-B2C7-41DD-92F5-67B591B18006}"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6F34800-94C2-46C6-8CB0-8A04D89A7A09}" type="datetimeFigureOut">
              <a:rPr lang="en-US" smtClean="0"/>
              <a:pPr/>
              <a:t>3/2/2010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74FE046-B2C7-41DD-92F5-67B591B18006}"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6F34800-94C2-46C6-8CB0-8A04D89A7A09}" type="datetimeFigureOut">
              <a:rPr lang="en-US" smtClean="0"/>
              <a:pPr/>
              <a:t>3/2/2010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74FE046-B2C7-41DD-92F5-67B591B18006}"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6F34800-94C2-46C6-8CB0-8A04D89A7A09}" type="datetimeFigureOut">
              <a:rPr lang="en-US" smtClean="0"/>
              <a:pPr/>
              <a:t>3/2/2010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74FE046-B2C7-41DD-92F5-67B591B1800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6F34800-94C2-46C6-8CB0-8A04D89A7A09}" type="datetimeFigureOut">
              <a:rPr lang="en-US" smtClean="0"/>
              <a:pPr/>
              <a:t>3/2/2010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74FE046-B2C7-41DD-92F5-67B591B18006}"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6F34800-94C2-46C6-8CB0-8A04D89A7A09}" type="datetimeFigureOut">
              <a:rPr lang="en-US" smtClean="0"/>
              <a:pPr/>
              <a:t>3/2/2010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74FE046-B2C7-41DD-92F5-67B591B1800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6F34800-94C2-46C6-8CB0-8A04D89A7A09}" type="datetimeFigureOut">
              <a:rPr lang="en-US" smtClean="0"/>
              <a:pPr/>
              <a:t>3/2/2010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74FE046-B2C7-41DD-92F5-67B591B1800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6F34800-94C2-46C6-8CB0-8A04D89A7A09}" type="datetimeFigureOut">
              <a:rPr lang="en-US" smtClean="0"/>
              <a:pPr/>
              <a:t>3/2/2010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74FE046-B2C7-41DD-92F5-67B591B18006}"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6F34800-94C2-46C6-8CB0-8A04D89A7A09}" type="datetimeFigureOut">
              <a:rPr lang="en-US" smtClean="0"/>
              <a:pPr/>
              <a:t>3/2/2010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74FE046-B2C7-41DD-92F5-67B591B1800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24.jpeg"/></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26.jpeg"/></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30.jpeg"/></Relationships>
</file>

<file path=ppt/slides/_rels/slide2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71547"/>
            <a:ext cx="7772400" cy="2528904"/>
          </a:xfrm>
        </p:spPr>
        <p:txBody>
          <a:bodyPr>
            <a:normAutofit/>
          </a:bodyPr>
          <a:lstStyle/>
          <a:p>
            <a:r>
              <a:rPr lang="en-US" b="1" dirty="0" smtClean="0"/>
              <a:t>“Take me to the river”:</a:t>
            </a:r>
            <a:br>
              <a:rPr lang="en-US" b="1" dirty="0" smtClean="0"/>
            </a:br>
            <a:r>
              <a:rPr lang="en-US" b="1" dirty="0" smtClean="0"/>
              <a:t> Water Cures in the Twentieth Century</a:t>
            </a:r>
            <a:endParaRPr lang="en-US" dirty="0"/>
          </a:p>
        </p:txBody>
      </p:sp>
      <p:sp>
        <p:nvSpPr>
          <p:cNvPr id="3" name="Subtitle 2"/>
          <p:cNvSpPr>
            <a:spLocks noGrp="1"/>
          </p:cNvSpPr>
          <p:nvPr>
            <p:ph type="subTitle" idx="1"/>
          </p:nvPr>
        </p:nvSpPr>
        <p:spPr/>
        <p:txBody>
          <a:bodyPr>
            <a:normAutofit fontScale="92500" lnSpcReduction="20000"/>
          </a:bodyPr>
          <a:lstStyle/>
          <a:p>
            <a:r>
              <a:rPr lang="en-GB" dirty="0" smtClean="0"/>
              <a:t>Roberta </a:t>
            </a:r>
            <a:r>
              <a:rPr lang="en-GB" dirty="0" err="1" smtClean="0"/>
              <a:t>Bivins</a:t>
            </a:r>
            <a:endParaRPr lang="en-GB" dirty="0" smtClean="0"/>
          </a:p>
          <a:p>
            <a:r>
              <a:rPr lang="en-GB" dirty="0" smtClean="0"/>
              <a:t>University of Warwick</a:t>
            </a:r>
          </a:p>
          <a:p>
            <a:r>
              <a:rPr lang="en-GB" dirty="0" smtClean="0"/>
              <a:t>Centre for the History of Medicine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ygieneTB1920s.JPG"/>
          <p:cNvPicPr>
            <a:picLocks noGrp="1" noChangeAspect="1"/>
          </p:cNvPicPr>
          <p:nvPr>
            <p:ph idx="1"/>
          </p:nvPr>
        </p:nvPicPr>
        <p:blipFill>
          <a:blip r:embed="rId3" cstate="print"/>
          <a:stretch>
            <a:fillRect/>
          </a:stretch>
        </p:blipFill>
        <p:spPr>
          <a:xfrm>
            <a:off x="4107657" y="0"/>
            <a:ext cx="5036343" cy="6858000"/>
          </a:xfrm>
        </p:spPr>
      </p:pic>
      <p:sp>
        <p:nvSpPr>
          <p:cNvPr id="3" name="Title 2"/>
          <p:cNvSpPr>
            <a:spLocks noGrp="1"/>
          </p:cNvSpPr>
          <p:nvPr>
            <p:ph type="title"/>
          </p:nvPr>
        </p:nvSpPr>
        <p:spPr>
          <a:xfrm>
            <a:off x="457200" y="0"/>
            <a:ext cx="3328982" cy="6357958"/>
          </a:xfrm>
        </p:spPr>
        <p:txBody>
          <a:bodyPr/>
          <a:lstStyle/>
          <a:p>
            <a:r>
              <a:rPr lang="en-US" dirty="0" smtClean="0"/>
              <a:t>The persistence of ‘purity’: Health, water, and the hygiene of nature in the 20</a:t>
            </a:r>
            <a:r>
              <a:rPr lang="en-US" baseline="30000" dirty="0" smtClean="0"/>
              <a:t>th</a:t>
            </a:r>
            <a:r>
              <a:rPr lang="en-US" dirty="0" smtClean="0"/>
              <a:t> century</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HydrotherapyGermanSpas.jpg"/>
          <p:cNvPicPr>
            <a:picLocks noGrp="1" noChangeAspect="1"/>
          </p:cNvPicPr>
          <p:nvPr>
            <p:ph sz="half" idx="1"/>
          </p:nvPr>
        </p:nvPicPr>
        <p:blipFill>
          <a:blip r:embed="rId3" cstate="print"/>
          <a:stretch>
            <a:fillRect/>
          </a:stretch>
        </p:blipFill>
        <p:spPr>
          <a:xfrm>
            <a:off x="214282" y="357166"/>
            <a:ext cx="3655682" cy="6156938"/>
          </a:xfrm>
        </p:spPr>
      </p:pic>
      <p:pic>
        <p:nvPicPr>
          <p:cNvPr id="5" name="Content Placeholder 4" descr="HydrotherTunbridgeWells1932.jpg"/>
          <p:cNvPicPr>
            <a:picLocks noGrp="1" noChangeAspect="1"/>
          </p:cNvPicPr>
          <p:nvPr>
            <p:ph sz="half" idx="2"/>
          </p:nvPr>
        </p:nvPicPr>
        <p:blipFill>
          <a:blip r:embed="rId4" cstate="print"/>
          <a:stretch>
            <a:fillRect/>
          </a:stretch>
        </p:blipFill>
        <p:spPr>
          <a:xfrm>
            <a:off x="3143239" y="1357299"/>
            <a:ext cx="5879761" cy="3557255"/>
          </a:xfrm>
        </p:spPr>
      </p:pic>
      <p:sp>
        <p:nvSpPr>
          <p:cNvPr id="4" name="Title 3"/>
          <p:cNvSpPr>
            <a:spLocks noGrp="1"/>
          </p:cNvSpPr>
          <p:nvPr>
            <p:ph type="title"/>
          </p:nvPr>
        </p:nvSpPr>
        <p:spPr>
          <a:xfrm>
            <a:off x="4429124" y="274638"/>
            <a:ext cx="4257676" cy="1143000"/>
          </a:xfrm>
        </p:spPr>
        <p:txBody>
          <a:bodyPr>
            <a:normAutofit fontScale="90000"/>
          </a:bodyPr>
          <a:lstStyle/>
          <a:p>
            <a:r>
              <a:rPr lang="en-GB" dirty="0" smtClean="0"/>
              <a:t>Hydro-tourism, 1930s style</a:t>
            </a:r>
            <a:endParaRPr lang="en-GB" dirty="0"/>
          </a:p>
        </p:txBody>
      </p:sp>
      <p:sp>
        <p:nvSpPr>
          <p:cNvPr id="8" name="TextBox 7"/>
          <p:cNvSpPr txBox="1"/>
          <p:nvPr/>
        </p:nvSpPr>
        <p:spPr>
          <a:xfrm>
            <a:off x="4500562" y="5000636"/>
            <a:ext cx="4416594" cy="923330"/>
          </a:xfrm>
          <a:prstGeom prst="rect">
            <a:avLst/>
          </a:prstGeom>
          <a:noFill/>
        </p:spPr>
        <p:txBody>
          <a:bodyPr wrap="none" rtlCol="0">
            <a:spAutoFit/>
          </a:bodyPr>
          <a:lstStyle/>
          <a:p>
            <a:pPr algn="r"/>
            <a:r>
              <a:rPr lang="en-GB" dirty="0" smtClean="0"/>
              <a:t>Sherwood Park Spa, Tunbridge Wells, </a:t>
            </a:r>
          </a:p>
          <a:p>
            <a:pPr algn="r"/>
            <a:r>
              <a:rPr lang="en-GB" dirty="0" smtClean="0"/>
              <a:t>Main elevation to concert hall </a:t>
            </a:r>
          </a:p>
          <a:p>
            <a:pPr algn="r"/>
            <a:r>
              <a:rPr lang="en-GB" dirty="0" smtClean="0"/>
              <a:t>and Treatment Block , 1932</a:t>
            </a: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ydrotherapyUVlight1944.JPG"/>
          <p:cNvPicPr>
            <a:picLocks noGrp="1" noChangeAspect="1"/>
          </p:cNvPicPr>
          <p:nvPr>
            <p:ph idx="1"/>
          </p:nvPr>
        </p:nvPicPr>
        <p:blipFill>
          <a:blip r:embed="rId3" cstate="print"/>
          <a:stretch>
            <a:fillRect/>
          </a:stretch>
        </p:blipFill>
        <p:spPr>
          <a:xfrm>
            <a:off x="1357290" y="1027009"/>
            <a:ext cx="6286544" cy="4997312"/>
          </a:xfrm>
        </p:spPr>
      </p:pic>
      <p:sp>
        <p:nvSpPr>
          <p:cNvPr id="3" name="Title 2"/>
          <p:cNvSpPr>
            <a:spLocks noGrp="1"/>
          </p:cNvSpPr>
          <p:nvPr>
            <p:ph type="title"/>
          </p:nvPr>
        </p:nvSpPr>
        <p:spPr>
          <a:xfrm>
            <a:off x="457200" y="274638"/>
            <a:ext cx="8229600" cy="939784"/>
          </a:xfrm>
        </p:spPr>
        <p:txBody>
          <a:bodyPr>
            <a:normAutofit fontScale="90000"/>
          </a:bodyPr>
          <a:lstStyle/>
          <a:p>
            <a:r>
              <a:rPr lang="en-US" dirty="0" smtClean="0"/>
              <a:t>From </a:t>
            </a:r>
            <a:r>
              <a:rPr lang="en-US" dirty="0" err="1" smtClean="0"/>
              <a:t>hydropathy</a:t>
            </a:r>
            <a:r>
              <a:rPr lang="en-US" dirty="0" smtClean="0"/>
              <a:t> to hydrotherapy</a:t>
            </a:r>
            <a:endParaRPr lang="en-US" dirty="0"/>
          </a:p>
        </p:txBody>
      </p:sp>
      <p:sp>
        <p:nvSpPr>
          <p:cNvPr id="6" name="TextBox 5"/>
          <p:cNvSpPr txBox="1"/>
          <p:nvPr/>
        </p:nvSpPr>
        <p:spPr>
          <a:xfrm>
            <a:off x="3214678" y="6072206"/>
            <a:ext cx="5330305" cy="646331"/>
          </a:xfrm>
          <a:prstGeom prst="rect">
            <a:avLst/>
          </a:prstGeom>
          <a:noFill/>
        </p:spPr>
        <p:txBody>
          <a:bodyPr wrap="square" rtlCol="0">
            <a:spAutoFit/>
          </a:bodyPr>
          <a:lstStyle/>
          <a:p>
            <a:r>
              <a:rPr lang="en-US" dirty="0" smtClean="0"/>
              <a:t>The hydrotherapy and ultraviolet room of the </a:t>
            </a:r>
          </a:p>
          <a:p>
            <a:r>
              <a:rPr lang="en-US" dirty="0" smtClean="0"/>
              <a:t>Physiotherapy Dept, 39</a:t>
            </a:r>
            <a:r>
              <a:rPr lang="en-US" baseline="30000" dirty="0" smtClean="0"/>
              <a:t>th</a:t>
            </a:r>
            <a:r>
              <a:rPr lang="en-US" dirty="0" smtClean="0"/>
              <a:t> General Hospital NZ</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HygieneRural1950s.JPG"/>
          <p:cNvPicPr>
            <a:picLocks noGrp="1" noChangeAspect="1"/>
          </p:cNvPicPr>
          <p:nvPr>
            <p:ph idx="1"/>
          </p:nvPr>
        </p:nvPicPr>
        <p:blipFill>
          <a:blip r:embed="rId3" cstate="print"/>
          <a:stretch>
            <a:fillRect/>
          </a:stretch>
        </p:blipFill>
        <p:spPr>
          <a:xfrm>
            <a:off x="357159" y="1481137"/>
            <a:ext cx="8273950" cy="4891111"/>
          </a:xfrm>
        </p:spPr>
      </p:pic>
      <p:sp>
        <p:nvSpPr>
          <p:cNvPr id="6" name="Title 5"/>
          <p:cNvSpPr>
            <a:spLocks noGrp="1"/>
          </p:cNvSpPr>
          <p:nvPr>
            <p:ph type="title"/>
          </p:nvPr>
        </p:nvSpPr>
        <p:spPr/>
        <p:txBody>
          <a:bodyPr>
            <a:normAutofit fontScale="90000"/>
          </a:bodyPr>
          <a:lstStyle/>
          <a:p>
            <a:r>
              <a:rPr lang="en-US" dirty="0" smtClean="0"/>
              <a:t>Assembly lines of health </a:t>
            </a:r>
            <a:r>
              <a:rPr lang="en-US" dirty="0" smtClean="0"/>
              <a:t>: Teaching </a:t>
            </a:r>
            <a:r>
              <a:rPr lang="en-US" dirty="0" err="1" smtClean="0"/>
              <a:t>handwashing</a:t>
            </a:r>
            <a:r>
              <a:rPr lang="en-US" dirty="0" smtClean="0"/>
              <a:t>, 1936</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a:stretch>
        </a:blipFill>
        <a:effectLst/>
      </p:bgPr>
    </p:bg>
    <p:spTree>
      <p:nvGrpSpPr>
        <p:cNvPr id="1" name=""/>
        <p:cNvGrpSpPr/>
        <p:nvPr/>
      </p:nvGrpSpPr>
      <p:grpSpPr>
        <a:xfrm>
          <a:off x="0" y="0"/>
          <a:ext cx="0" cy="0"/>
          <a:chOff x="0" y="0"/>
          <a:chExt cx="0" cy="0"/>
        </a:xfrm>
      </p:grpSpPr>
      <p:pic>
        <p:nvPicPr>
          <p:cNvPr id="5" name="Picture 4" descr="CONGLETON-WATERWORKS,1879.png"/>
          <p:cNvPicPr>
            <a:picLocks noChangeAspect="1"/>
          </p:cNvPicPr>
          <p:nvPr/>
        </p:nvPicPr>
        <p:blipFill>
          <a:blip r:embed="rId3" cstate="print"/>
          <a:stretch>
            <a:fillRect/>
          </a:stretch>
        </p:blipFill>
        <p:spPr>
          <a:xfrm>
            <a:off x="428596" y="4000504"/>
            <a:ext cx="2143207" cy="2481834"/>
          </a:xfrm>
          <a:prstGeom prst="rect">
            <a:avLst/>
          </a:prstGeom>
        </p:spPr>
      </p:pic>
      <p:pic>
        <p:nvPicPr>
          <p:cNvPr id="6" name="Picture 5" descr="ManchesterWaterworks.jpg"/>
          <p:cNvPicPr>
            <a:picLocks noChangeAspect="1"/>
          </p:cNvPicPr>
          <p:nvPr/>
        </p:nvPicPr>
        <p:blipFill>
          <a:blip r:embed="rId4" cstate="print"/>
          <a:srcRect l="8626" t="4821" r="6229" b="9798"/>
          <a:stretch>
            <a:fillRect/>
          </a:stretch>
        </p:blipFill>
        <p:spPr>
          <a:xfrm>
            <a:off x="5429256" y="1357298"/>
            <a:ext cx="3500462" cy="5208004"/>
          </a:xfrm>
          <a:prstGeom prst="rect">
            <a:avLst/>
          </a:prstGeom>
        </p:spPr>
      </p:pic>
      <p:pic>
        <p:nvPicPr>
          <p:cNvPr id="7" name="Picture 6" descr="Thirlmere.jpg"/>
          <p:cNvPicPr>
            <a:picLocks noChangeAspect="1"/>
          </p:cNvPicPr>
          <p:nvPr/>
        </p:nvPicPr>
        <p:blipFill>
          <a:blip r:embed="rId5" cstate="print"/>
          <a:stretch>
            <a:fillRect/>
          </a:stretch>
        </p:blipFill>
        <p:spPr>
          <a:xfrm>
            <a:off x="357158" y="591483"/>
            <a:ext cx="2400304" cy="1716217"/>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ydrationSafeWater1944.JPG"/>
          <p:cNvPicPr>
            <a:picLocks noGrp="1" noChangeAspect="1"/>
          </p:cNvPicPr>
          <p:nvPr>
            <p:ph idx="1"/>
          </p:nvPr>
        </p:nvPicPr>
        <p:blipFill>
          <a:blip r:embed="rId3" cstate="print"/>
          <a:stretch>
            <a:fillRect/>
          </a:stretch>
        </p:blipFill>
        <p:spPr>
          <a:xfrm>
            <a:off x="357158" y="428604"/>
            <a:ext cx="4376137" cy="6264442"/>
          </a:xfrm>
        </p:spPr>
      </p:pic>
      <p:sp>
        <p:nvSpPr>
          <p:cNvPr id="3" name="Title 2"/>
          <p:cNvSpPr>
            <a:spLocks noGrp="1"/>
          </p:cNvSpPr>
          <p:nvPr>
            <p:ph type="title"/>
          </p:nvPr>
        </p:nvSpPr>
        <p:spPr>
          <a:xfrm>
            <a:off x="5072066" y="274638"/>
            <a:ext cx="3714776" cy="5869006"/>
          </a:xfrm>
        </p:spPr>
        <p:txBody>
          <a:bodyPr>
            <a:normAutofit/>
          </a:bodyPr>
          <a:lstStyle/>
          <a:p>
            <a:r>
              <a:rPr lang="en-GB" dirty="0" smtClean="0"/>
              <a:t>Never give a germ a BREAK…</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ygieneCleanShirt1942.JPG"/>
          <p:cNvPicPr>
            <a:picLocks noGrp="1" noChangeAspect="1"/>
          </p:cNvPicPr>
          <p:nvPr>
            <p:ph sz="half" idx="4294967295"/>
          </p:nvPr>
        </p:nvPicPr>
        <p:blipFill>
          <a:blip r:embed="rId3" cstate="print"/>
          <a:stretch>
            <a:fillRect/>
          </a:stretch>
        </p:blipFill>
        <p:spPr>
          <a:xfrm>
            <a:off x="285720" y="714356"/>
            <a:ext cx="4220331" cy="5643602"/>
          </a:xfrm>
        </p:spPr>
      </p:pic>
      <p:pic>
        <p:nvPicPr>
          <p:cNvPr id="9" name="Content Placeholder 8" descr="HygieneLaundry1940.JPG"/>
          <p:cNvPicPr>
            <a:picLocks noGrp="1" noChangeAspect="1"/>
          </p:cNvPicPr>
          <p:nvPr>
            <p:ph sz="half" idx="4294967295"/>
          </p:nvPr>
        </p:nvPicPr>
        <p:blipFill>
          <a:blip r:embed="rId4" cstate="print"/>
          <a:stretch>
            <a:fillRect/>
          </a:stretch>
        </p:blipFill>
        <p:spPr>
          <a:xfrm>
            <a:off x="4714876" y="356993"/>
            <a:ext cx="4235356" cy="6358155"/>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HygieneHausa1970s.JPG"/>
          <p:cNvPicPr>
            <a:picLocks noGrp="1" noChangeAspect="1"/>
          </p:cNvPicPr>
          <p:nvPr>
            <p:ph sz="half" idx="1"/>
          </p:nvPr>
        </p:nvPicPr>
        <p:blipFill>
          <a:blip r:embed="rId3" cstate="print"/>
          <a:stretch>
            <a:fillRect/>
          </a:stretch>
        </p:blipFill>
        <p:spPr>
          <a:xfrm>
            <a:off x="259553" y="428604"/>
            <a:ext cx="4098133" cy="6152550"/>
          </a:xfrm>
        </p:spPr>
      </p:pic>
      <p:pic>
        <p:nvPicPr>
          <p:cNvPr id="5" name="Content Placeholder 4" descr="HygieneSenegal1970s.JPG"/>
          <p:cNvPicPr>
            <a:picLocks noGrp="1" noChangeAspect="1"/>
          </p:cNvPicPr>
          <p:nvPr>
            <p:ph sz="half" idx="2"/>
          </p:nvPr>
        </p:nvPicPr>
        <p:blipFill>
          <a:blip r:embed="rId4" cstate="print"/>
          <a:stretch>
            <a:fillRect/>
          </a:stretch>
        </p:blipFill>
        <p:spPr>
          <a:xfrm>
            <a:off x="4714876" y="500042"/>
            <a:ext cx="4071965" cy="6096041"/>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HygieneHealth4All1983.JPG"/>
          <p:cNvPicPr>
            <a:picLocks noGrp="1" noChangeAspect="1"/>
          </p:cNvPicPr>
          <p:nvPr>
            <p:ph sz="half" idx="1"/>
          </p:nvPr>
        </p:nvPicPr>
        <p:blipFill>
          <a:blip r:embed="rId3" cstate="print"/>
          <a:srcRect l="59863" t="12993" r="1591" b="58067"/>
          <a:stretch>
            <a:fillRect/>
          </a:stretch>
        </p:blipFill>
        <p:spPr>
          <a:xfrm>
            <a:off x="4714877" y="214289"/>
            <a:ext cx="3966996" cy="4520529"/>
          </a:xfrm>
        </p:spPr>
      </p:pic>
      <p:pic>
        <p:nvPicPr>
          <p:cNvPr id="11" name="Content Placeholder 10" descr="HygieneHealth4All1983.JPG"/>
          <p:cNvPicPr>
            <a:picLocks noGrp="1" noChangeAspect="1"/>
          </p:cNvPicPr>
          <p:nvPr>
            <p:ph sz="half" idx="2"/>
          </p:nvPr>
        </p:nvPicPr>
        <p:blipFill>
          <a:blip r:embed="rId4" cstate="print"/>
          <a:stretch>
            <a:fillRect/>
          </a:stretch>
        </p:blipFill>
        <p:spPr>
          <a:xfrm>
            <a:off x="214282" y="357166"/>
            <a:ext cx="4071966" cy="6180370"/>
          </a:xfrm>
        </p:spPr>
      </p:pic>
      <p:sp>
        <p:nvSpPr>
          <p:cNvPr id="7" name="Title 6"/>
          <p:cNvSpPr>
            <a:spLocks noGrp="1"/>
          </p:cNvSpPr>
          <p:nvPr>
            <p:ph type="title"/>
          </p:nvPr>
        </p:nvSpPr>
        <p:spPr>
          <a:xfrm>
            <a:off x="4357686" y="4572008"/>
            <a:ext cx="4614866" cy="2143140"/>
          </a:xfrm>
        </p:spPr>
        <p:txBody>
          <a:bodyPr>
            <a:normAutofit/>
          </a:bodyPr>
          <a:lstStyle/>
          <a:p>
            <a:r>
              <a:rPr lang="en-US" sz="2800" dirty="0" smtClean="0"/>
              <a:t>Health in the developing world: from reservoirs </a:t>
            </a:r>
            <a:r>
              <a:rPr lang="en-US" sz="2800" i="1" dirty="0" smtClean="0"/>
              <a:t>of</a:t>
            </a:r>
            <a:r>
              <a:rPr lang="en-US" sz="2800" dirty="0" smtClean="0"/>
              <a:t> disease to reservoirs </a:t>
            </a:r>
            <a:r>
              <a:rPr lang="en-US" sz="2800" i="1" dirty="0" smtClean="0"/>
              <a:t>against </a:t>
            </a:r>
            <a:r>
              <a:rPr lang="en-US" sz="2800" dirty="0" smtClean="0"/>
              <a:t>disease</a:t>
            </a:r>
            <a:endParaRPr lang="en-US" sz="2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HygieneToilet.JPG"/>
          <p:cNvPicPr>
            <a:picLocks noGrp="1" noChangeAspect="1"/>
          </p:cNvPicPr>
          <p:nvPr>
            <p:ph sz="half" idx="4294967295"/>
          </p:nvPr>
        </p:nvPicPr>
        <p:blipFill>
          <a:blip r:embed="rId3" cstate="print"/>
          <a:stretch>
            <a:fillRect/>
          </a:stretch>
        </p:blipFill>
        <p:spPr>
          <a:xfrm>
            <a:off x="3857620" y="285728"/>
            <a:ext cx="4286280" cy="6325561"/>
          </a:xfrm>
        </p:spPr>
      </p:pic>
      <p:pic>
        <p:nvPicPr>
          <p:cNvPr id="6" name="Content Placeholder 5" descr="HygieneHandwash1999.JPG"/>
          <p:cNvPicPr>
            <a:picLocks noGrp="1" noChangeAspect="1"/>
          </p:cNvPicPr>
          <p:nvPr>
            <p:ph sz="half" idx="4294967295"/>
          </p:nvPr>
        </p:nvPicPr>
        <p:blipFill>
          <a:blip r:embed="rId4" cstate="print"/>
          <a:stretch>
            <a:fillRect/>
          </a:stretch>
        </p:blipFill>
        <p:spPr>
          <a:xfrm>
            <a:off x="428596" y="285727"/>
            <a:ext cx="2643206" cy="6227917"/>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ydroBathRacesc1810.jpg"/>
          <p:cNvPicPr>
            <a:picLocks noGrp="1" noChangeAspect="1"/>
          </p:cNvPicPr>
          <p:nvPr>
            <p:ph idx="1"/>
          </p:nvPr>
        </p:nvPicPr>
        <p:blipFill>
          <a:blip r:embed="rId3" cstate="print"/>
          <a:srcRect l="885" t="3031"/>
          <a:stretch>
            <a:fillRect/>
          </a:stretch>
        </p:blipFill>
        <p:spPr>
          <a:xfrm>
            <a:off x="500034" y="792000"/>
            <a:ext cx="8215370" cy="5912608"/>
          </a:xfrm>
        </p:spPr>
      </p:pic>
      <p:sp>
        <p:nvSpPr>
          <p:cNvPr id="3" name="Title 2"/>
          <p:cNvSpPr>
            <a:spLocks noGrp="1"/>
          </p:cNvSpPr>
          <p:nvPr>
            <p:ph type="title"/>
          </p:nvPr>
        </p:nvSpPr>
        <p:spPr>
          <a:xfrm>
            <a:off x="457200" y="0"/>
            <a:ext cx="8229600" cy="1000108"/>
          </a:xfrm>
        </p:spPr>
        <p:txBody>
          <a:bodyPr>
            <a:normAutofit/>
          </a:bodyPr>
          <a:lstStyle/>
          <a:p>
            <a:pPr algn="ctr"/>
            <a:r>
              <a:rPr lang="en-GB" dirty="0" smtClean="0"/>
              <a:t>Taking the waters…</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ydrationBrazil1980s.JPG"/>
          <p:cNvPicPr>
            <a:picLocks noGrp="1" noChangeAspect="1"/>
          </p:cNvPicPr>
          <p:nvPr>
            <p:ph sz="half" idx="1"/>
          </p:nvPr>
        </p:nvPicPr>
        <p:blipFill>
          <a:blip r:embed="rId3" cstate="print"/>
          <a:stretch>
            <a:fillRect/>
          </a:stretch>
        </p:blipFill>
        <p:spPr>
          <a:xfrm>
            <a:off x="500034" y="1357298"/>
            <a:ext cx="3643338" cy="5283082"/>
          </a:xfrm>
        </p:spPr>
      </p:pic>
      <p:pic>
        <p:nvPicPr>
          <p:cNvPr id="7" name="Content Placeholder 6" descr="HydrationSPacific1987.JPG"/>
          <p:cNvPicPr>
            <a:picLocks noGrp="1" noChangeAspect="1"/>
          </p:cNvPicPr>
          <p:nvPr>
            <p:ph sz="half" idx="2"/>
          </p:nvPr>
        </p:nvPicPr>
        <p:blipFill>
          <a:blip r:embed="rId4" cstate="print"/>
          <a:stretch>
            <a:fillRect/>
          </a:stretch>
        </p:blipFill>
        <p:spPr>
          <a:xfrm>
            <a:off x="4606071" y="1481137"/>
            <a:ext cx="3670267" cy="5162573"/>
          </a:xfrm>
        </p:spPr>
      </p:pic>
      <p:sp>
        <p:nvSpPr>
          <p:cNvPr id="5" name="Title 4"/>
          <p:cNvSpPr>
            <a:spLocks noGrp="1"/>
          </p:cNvSpPr>
          <p:nvPr>
            <p:ph type="title"/>
          </p:nvPr>
        </p:nvSpPr>
        <p:spPr/>
        <p:txBody>
          <a:bodyPr>
            <a:normAutofit/>
          </a:bodyPr>
          <a:lstStyle/>
          <a:p>
            <a:pPr algn="ctr"/>
            <a:r>
              <a:rPr lang="en-US" sz="4400" dirty="0" smtClean="0"/>
              <a:t>Oral Rehydration Therapy</a:t>
            </a:r>
            <a:endParaRPr lang="en-US" sz="4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ydrationHygiene.JPG"/>
          <p:cNvPicPr>
            <a:picLocks noGrp="1" noChangeAspect="1"/>
          </p:cNvPicPr>
          <p:nvPr>
            <p:ph idx="1"/>
          </p:nvPr>
        </p:nvPicPr>
        <p:blipFill>
          <a:blip r:embed="rId3" cstate="print"/>
          <a:stretch>
            <a:fillRect/>
          </a:stretch>
        </p:blipFill>
        <p:spPr>
          <a:xfrm>
            <a:off x="336866" y="1428736"/>
            <a:ext cx="5608560" cy="4429156"/>
          </a:xfrm>
        </p:spPr>
      </p:pic>
      <p:sp>
        <p:nvSpPr>
          <p:cNvPr id="3" name="Title 2"/>
          <p:cNvSpPr>
            <a:spLocks noGrp="1"/>
          </p:cNvSpPr>
          <p:nvPr>
            <p:ph type="title"/>
          </p:nvPr>
        </p:nvSpPr>
        <p:spPr/>
        <p:txBody>
          <a:bodyPr>
            <a:normAutofit fontScale="90000"/>
          </a:bodyPr>
          <a:lstStyle/>
          <a:p>
            <a:pPr algn="ctr"/>
            <a:r>
              <a:rPr lang="en-US" dirty="0" smtClean="0"/>
              <a:t>Rehydration therapies and international health promotion</a:t>
            </a:r>
            <a:endParaRPr lang="en-US" dirty="0"/>
          </a:p>
        </p:txBody>
      </p:sp>
      <p:pic>
        <p:nvPicPr>
          <p:cNvPr id="5" name="Content Placeholder 3" descr="HydrationHygiene.JPG"/>
          <p:cNvPicPr>
            <a:picLocks noChangeAspect="1"/>
          </p:cNvPicPr>
          <p:nvPr/>
        </p:nvPicPr>
        <p:blipFill>
          <a:blip r:embed="rId4" cstate="print"/>
          <a:srcRect l="72296" t="59979" r="2774" b="561"/>
          <a:stretch>
            <a:fillRect/>
          </a:stretch>
        </p:blipFill>
        <p:spPr>
          <a:xfrm>
            <a:off x="5357818" y="2428868"/>
            <a:ext cx="3357586" cy="4196983"/>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56000"/>
            <a:lum/>
          </a:blip>
          <a:srcRect/>
          <a:stretch>
            <a:fillRect l="-12000" r="-12000"/>
          </a:stretch>
        </a:blip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85729"/>
            <a:ext cx="7772400" cy="1714512"/>
          </a:xfrm>
        </p:spPr>
        <p:txBody>
          <a:bodyPr>
            <a:normAutofit/>
          </a:bodyPr>
          <a:lstStyle/>
          <a:p>
            <a:pPr algn="ctr"/>
            <a:r>
              <a:rPr lang="en-GB" dirty="0" smtClean="0">
                <a:solidFill>
                  <a:schemeClr val="tx1"/>
                </a:solidFill>
              </a:rPr>
              <a:t>Discussion: Water cures in the 20</a:t>
            </a:r>
            <a:r>
              <a:rPr lang="en-GB" baseline="30000" dirty="0" smtClean="0">
                <a:solidFill>
                  <a:schemeClr val="tx1"/>
                </a:solidFill>
              </a:rPr>
              <a:t>th</a:t>
            </a:r>
            <a:r>
              <a:rPr lang="en-GB" dirty="0" smtClean="0">
                <a:solidFill>
                  <a:schemeClr val="tx1"/>
                </a:solidFill>
              </a:rPr>
              <a:t> century?</a:t>
            </a:r>
            <a:endParaRPr lang="en-GB" dirty="0">
              <a:solidFill>
                <a:schemeClr val="tx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85720" y="274638"/>
            <a:ext cx="3286148" cy="2582858"/>
          </a:xfrm>
        </p:spPr>
        <p:txBody>
          <a:bodyPr>
            <a:normAutofit/>
          </a:bodyPr>
          <a:lstStyle/>
          <a:p>
            <a:r>
              <a:rPr lang="en-GB" dirty="0" smtClean="0"/>
              <a:t>T</a:t>
            </a:r>
            <a:r>
              <a:rPr lang="en-GB" dirty="0" smtClean="0"/>
              <a:t>he persistent </a:t>
            </a:r>
            <a:br>
              <a:rPr lang="en-GB" dirty="0" smtClean="0"/>
            </a:br>
            <a:r>
              <a:rPr lang="en-GB" dirty="0" smtClean="0"/>
              <a:t>trickles …</a:t>
            </a:r>
            <a:endParaRPr lang="en-GB" dirty="0"/>
          </a:p>
        </p:txBody>
      </p:sp>
      <p:pic>
        <p:nvPicPr>
          <p:cNvPr id="10" name="Content Placeholder 9" descr="homeopathy-.jpg"/>
          <p:cNvPicPr>
            <a:picLocks noGrp="1" noChangeAspect="1"/>
          </p:cNvPicPr>
          <p:nvPr>
            <p:ph sz="half" idx="2"/>
          </p:nvPr>
        </p:nvPicPr>
        <p:blipFill>
          <a:blip r:embed="rId2" cstate="print"/>
          <a:stretch>
            <a:fillRect/>
          </a:stretch>
        </p:blipFill>
        <p:spPr>
          <a:xfrm>
            <a:off x="285720" y="3143248"/>
            <a:ext cx="4038600" cy="3194981"/>
          </a:xfrm>
        </p:spPr>
      </p:pic>
      <p:pic>
        <p:nvPicPr>
          <p:cNvPr id="7" name="Content Placeholder 6" descr="HydroWildbad1920s.jpg"/>
          <p:cNvPicPr>
            <a:picLocks noGrp="1" noChangeAspect="1"/>
          </p:cNvPicPr>
          <p:nvPr>
            <p:ph sz="half" idx="1"/>
          </p:nvPr>
        </p:nvPicPr>
        <p:blipFill>
          <a:blip r:embed="rId3" cstate="print"/>
          <a:stretch>
            <a:fillRect/>
          </a:stretch>
        </p:blipFill>
        <p:spPr>
          <a:xfrm>
            <a:off x="3714744" y="101237"/>
            <a:ext cx="5214974" cy="7290837"/>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7000"/>
            <a:lum/>
          </a:blip>
          <a:srcRect/>
          <a:stretch>
            <a:fillRect l="-12000" r="-12000"/>
          </a:stretch>
        </a:blipFill>
        <a:effectLst/>
      </p:bgPr>
    </p:bg>
    <p:spTree>
      <p:nvGrpSpPr>
        <p:cNvPr id="1" name=""/>
        <p:cNvGrpSpPr/>
        <p:nvPr/>
      </p:nvGrpSpPr>
      <p:grpSpPr>
        <a:xfrm>
          <a:off x="0" y="0"/>
          <a:ext cx="0" cy="0"/>
          <a:chOff x="0" y="0"/>
          <a:chExt cx="0" cy="0"/>
        </a:xfrm>
      </p:grpSpPr>
      <p:sp>
        <p:nvSpPr>
          <p:cNvPr id="6" name="TextBox 5"/>
          <p:cNvSpPr txBox="1"/>
          <p:nvPr/>
        </p:nvSpPr>
        <p:spPr>
          <a:xfrm>
            <a:off x="5929322" y="357166"/>
            <a:ext cx="2857520" cy="1446550"/>
          </a:xfrm>
          <a:prstGeom prst="rect">
            <a:avLst/>
          </a:prstGeom>
          <a:noFill/>
        </p:spPr>
        <p:txBody>
          <a:bodyPr wrap="square" rtlCol="0">
            <a:spAutoFit/>
          </a:bodyPr>
          <a:lstStyle/>
          <a:p>
            <a:r>
              <a:rPr lang="en-GB" sz="4400" dirty="0" smtClean="0"/>
              <a:t>…and the floods</a:t>
            </a:r>
            <a:r>
              <a:rPr lang="en-GB" dirty="0" smtClean="0"/>
              <a:t>.</a:t>
            </a:r>
            <a:endParaRPr lang="en-GB" dirty="0"/>
          </a:p>
        </p:txBody>
      </p:sp>
      <p:pic>
        <p:nvPicPr>
          <p:cNvPr id="4" name="Picture 3" descr="HygieneWasser1923.jpg"/>
          <p:cNvPicPr>
            <a:picLocks noChangeAspect="1"/>
          </p:cNvPicPr>
          <p:nvPr/>
        </p:nvPicPr>
        <p:blipFill>
          <a:blip r:embed="rId3" cstate="print"/>
          <a:srcRect l="5255" t="14820" r="8751" b="2743"/>
          <a:stretch>
            <a:fillRect/>
          </a:stretch>
        </p:blipFill>
        <p:spPr>
          <a:xfrm>
            <a:off x="785786" y="285728"/>
            <a:ext cx="4714908" cy="6317574"/>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7000"/>
            <a:lum/>
          </a:blip>
          <a:srcRect/>
          <a:stretch>
            <a:fillRect l="-12000" r="-12000"/>
          </a:stretch>
        </a:blipFill>
        <a:effectLst/>
      </p:bgPr>
    </p:bg>
    <p:spTree>
      <p:nvGrpSpPr>
        <p:cNvPr id="1" name=""/>
        <p:cNvGrpSpPr/>
        <p:nvPr/>
      </p:nvGrpSpPr>
      <p:grpSpPr>
        <a:xfrm>
          <a:off x="0" y="0"/>
          <a:ext cx="0" cy="0"/>
          <a:chOff x="0" y="0"/>
          <a:chExt cx="0" cy="0"/>
        </a:xfrm>
      </p:grpSpPr>
      <p:pic>
        <p:nvPicPr>
          <p:cNvPr id="3" name="Picture 2" descr="waterman.gif"/>
          <p:cNvPicPr>
            <a:picLocks noChangeAspect="1"/>
          </p:cNvPicPr>
          <p:nvPr/>
        </p:nvPicPr>
        <p:blipFill>
          <a:blip r:embed="rId3" cstate="print"/>
          <a:stretch>
            <a:fillRect/>
          </a:stretch>
        </p:blipFill>
        <p:spPr>
          <a:xfrm>
            <a:off x="285719" y="357165"/>
            <a:ext cx="6072231" cy="6237237"/>
          </a:xfrm>
          <a:prstGeom prst="rect">
            <a:avLst/>
          </a:prstGeom>
        </p:spPr>
      </p:pic>
      <p:sp>
        <p:nvSpPr>
          <p:cNvPr id="6" name="TextBox 5"/>
          <p:cNvSpPr txBox="1"/>
          <p:nvPr/>
        </p:nvSpPr>
        <p:spPr>
          <a:xfrm>
            <a:off x="6643702" y="428605"/>
            <a:ext cx="2071702" cy="6143668"/>
          </a:xfrm>
          <a:prstGeom prst="rect">
            <a:avLst/>
          </a:prstGeom>
          <a:noFill/>
        </p:spPr>
        <p:txBody>
          <a:bodyPr wrap="square" rtlCol="0">
            <a:spAutoFit/>
          </a:bodyPr>
          <a:lstStyle/>
          <a:p>
            <a:r>
              <a:rPr lang="en-GB" sz="4400" dirty="0" smtClean="0"/>
              <a:t>Water and (and water as) the stuff of </a:t>
            </a:r>
            <a:r>
              <a:rPr lang="en-GB" sz="4400" dirty="0" err="1" smtClean="0"/>
              <a:t>humanlife</a:t>
            </a:r>
            <a:r>
              <a:rPr lang="en-GB" sz="4400" dirty="0" smtClean="0"/>
              <a:t>…</a:t>
            </a:r>
            <a:endParaRPr lang="en-GB"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58204" cy="5368940"/>
          </a:xfrm>
        </p:spPr>
        <p:txBody>
          <a:bodyPr>
            <a:normAutofit fontScale="90000"/>
          </a:bodyPr>
          <a:lstStyle/>
          <a:p>
            <a:pPr algn="ctr"/>
            <a:r>
              <a:rPr lang="en-GB" dirty="0" smtClean="0">
                <a:solidFill>
                  <a:schemeClr val="tx1"/>
                </a:solidFill>
              </a:rPr>
              <a:t>“If hygiene is now so despicable in the eyes of the Physician, he has himself to blame for her state, for he left her in bad company, where she has been seduced and corrupted…’</a:t>
            </a:r>
            <a:r>
              <a:rPr lang="en-GB" dirty="0" smtClean="0"/>
              <a:t/>
            </a:r>
            <a:br>
              <a:rPr lang="en-GB" dirty="0" smtClean="0"/>
            </a:br>
            <a:r>
              <a:rPr lang="en-GB" dirty="0" smtClean="0"/>
              <a:t/>
            </a:r>
            <a:br>
              <a:rPr lang="en-GB" dirty="0" smtClean="0"/>
            </a:br>
            <a:r>
              <a:rPr lang="en-GB" sz="2000" dirty="0" smtClean="0"/>
              <a:t>Dr. A </a:t>
            </a:r>
            <a:r>
              <a:rPr lang="en-GB" sz="2000" dirty="0" err="1" smtClean="0"/>
              <a:t>Kilgour</a:t>
            </a:r>
            <a:r>
              <a:rPr lang="en-GB" sz="2000" dirty="0" smtClean="0"/>
              <a:t>, 1834</a:t>
            </a:r>
            <a:br>
              <a:rPr lang="en-GB" sz="2000" dirty="0" smtClean="0"/>
            </a:br>
            <a:endParaRPr lang="en-US"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thingBrightonRegency.jpg"/>
          <p:cNvPicPr>
            <a:picLocks noChangeAspect="1"/>
          </p:cNvPicPr>
          <p:nvPr/>
        </p:nvPicPr>
        <p:blipFill>
          <a:blip r:embed="rId2" cstate="print"/>
          <a:stretch>
            <a:fillRect/>
          </a:stretch>
        </p:blipFill>
        <p:spPr>
          <a:xfrm>
            <a:off x="285720" y="571480"/>
            <a:ext cx="8638167" cy="564360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HydoMatlockBaths1840.jpg"/>
          <p:cNvPicPr>
            <a:picLocks noGrp="1" noChangeAspect="1"/>
          </p:cNvPicPr>
          <p:nvPr>
            <p:ph idx="1"/>
          </p:nvPr>
        </p:nvPicPr>
        <p:blipFill>
          <a:blip r:embed="rId2" cstate="print"/>
          <a:srcRect l="4626" t="9733" r="7487" b="17268"/>
          <a:stretch>
            <a:fillRect/>
          </a:stretch>
        </p:blipFill>
        <p:spPr>
          <a:xfrm>
            <a:off x="1357290" y="1428736"/>
            <a:ext cx="6215106" cy="4906663"/>
          </a:xfrm>
        </p:spPr>
      </p:pic>
      <p:sp>
        <p:nvSpPr>
          <p:cNvPr id="3" name="Title 2"/>
          <p:cNvSpPr>
            <a:spLocks noGrp="1"/>
          </p:cNvSpPr>
          <p:nvPr>
            <p:ph type="title"/>
          </p:nvPr>
        </p:nvSpPr>
        <p:spPr/>
        <p:txBody>
          <a:bodyPr>
            <a:noAutofit/>
          </a:bodyPr>
          <a:lstStyle/>
          <a:p>
            <a:pPr algn="ctr"/>
            <a:r>
              <a:rPr lang="en-US" sz="3600" dirty="0" smtClean="0">
                <a:solidFill>
                  <a:schemeClr val="bg2">
                    <a:lumMod val="10000"/>
                  </a:schemeClr>
                </a:solidFill>
              </a:rPr>
              <a:t>Wellsprings of power: nature, </a:t>
            </a:r>
            <a:r>
              <a:rPr lang="en-US" sz="3600" dirty="0" err="1" smtClean="0">
                <a:solidFill>
                  <a:schemeClr val="bg2">
                    <a:lumMod val="10000"/>
                  </a:schemeClr>
                </a:solidFill>
              </a:rPr>
              <a:t>hydropathy</a:t>
            </a:r>
            <a:r>
              <a:rPr lang="en-US" sz="3600" dirty="0" smtClean="0">
                <a:solidFill>
                  <a:schemeClr val="bg2">
                    <a:lumMod val="10000"/>
                  </a:schemeClr>
                </a:solidFill>
              </a:rPr>
              <a:t> and ‘the water cure’</a:t>
            </a:r>
            <a:endParaRPr lang="en-US" sz="3600" dirty="0">
              <a:solidFill>
                <a:schemeClr val="bg2">
                  <a:lumMod val="10000"/>
                </a:schemeClr>
              </a:solidFill>
            </a:endParaRPr>
          </a:p>
        </p:txBody>
      </p:sp>
      <p:sp>
        <p:nvSpPr>
          <p:cNvPr id="6" name="TextBox 5"/>
          <p:cNvSpPr txBox="1"/>
          <p:nvPr/>
        </p:nvSpPr>
        <p:spPr>
          <a:xfrm>
            <a:off x="4000496" y="6286520"/>
            <a:ext cx="4929222" cy="369332"/>
          </a:xfrm>
          <a:prstGeom prst="rect">
            <a:avLst/>
          </a:prstGeom>
          <a:noFill/>
        </p:spPr>
        <p:txBody>
          <a:bodyPr wrap="square" rtlCol="0">
            <a:spAutoFit/>
          </a:bodyPr>
          <a:lstStyle/>
          <a:p>
            <a:r>
              <a:rPr lang="en-GB" dirty="0" smtClean="0"/>
              <a:t>A view of Matlock Baths, Derbyshire1840</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57158" y="274638"/>
            <a:ext cx="8329642" cy="1143000"/>
          </a:xfrm>
        </p:spPr>
        <p:txBody>
          <a:bodyPr>
            <a:normAutofit/>
          </a:bodyPr>
          <a:lstStyle/>
          <a:p>
            <a:r>
              <a:rPr lang="en-US" sz="2800" dirty="0" smtClean="0"/>
              <a:t>‘for sure and gentle remedial effect…’: Homeopathy and the ‘disgust for medicine’</a:t>
            </a:r>
            <a:endParaRPr lang="en-GB" sz="2800" dirty="0"/>
          </a:p>
        </p:txBody>
      </p:sp>
      <p:pic>
        <p:nvPicPr>
          <p:cNvPr id="4" name="Content Placeholder 4" descr="AHouseDividedc1870.jpg"/>
          <p:cNvPicPr>
            <a:picLocks noGrp="1" noChangeAspect="1"/>
          </p:cNvPicPr>
          <p:nvPr>
            <p:ph idx="1"/>
          </p:nvPr>
        </p:nvPicPr>
        <p:blipFill>
          <a:blip r:embed="rId3" cstate="print"/>
          <a:srcRect l="51014" t="22532" r="12800" b="23749"/>
          <a:stretch>
            <a:fillRect/>
          </a:stretch>
        </p:blipFill>
        <p:spPr>
          <a:xfrm>
            <a:off x="4572000" y="1428736"/>
            <a:ext cx="4288878" cy="5143536"/>
          </a:xfrm>
        </p:spPr>
      </p:pic>
      <p:pic>
        <p:nvPicPr>
          <p:cNvPr id="5" name="Content Placeholder 4" descr="AHouseDividedc1870.jpg"/>
          <p:cNvPicPr>
            <a:picLocks noChangeAspect="1"/>
          </p:cNvPicPr>
          <p:nvPr/>
        </p:nvPicPr>
        <p:blipFill>
          <a:blip r:embed="rId3" cstate="print"/>
          <a:srcRect l="9495" t="22102" r="55623" b="24479"/>
          <a:stretch>
            <a:fillRect/>
          </a:stretch>
        </p:blipFill>
        <p:spPr>
          <a:xfrm>
            <a:off x="214282" y="1428736"/>
            <a:ext cx="4214842" cy="5214974"/>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Hydropathes1880s.JPG"/>
          <p:cNvPicPr>
            <a:picLocks noGrp="1" noChangeAspect="1"/>
          </p:cNvPicPr>
          <p:nvPr>
            <p:ph sz="half" idx="1"/>
          </p:nvPr>
        </p:nvPicPr>
        <p:blipFill>
          <a:blip r:embed="rId3" cstate="print"/>
          <a:stretch>
            <a:fillRect/>
          </a:stretch>
        </p:blipFill>
        <p:spPr>
          <a:xfrm>
            <a:off x="4500562" y="180000"/>
            <a:ext cx="4357718" cy="6594536"/>
          </a:xfrm>
        </p:spPr>
      </p:pic>
      <p:pic>
        <p:nvPicPr>
          <p:cNvPr id="11" name="Content Placeholder 10" descr="HydroCruikshank.jpg"/>
          <p:cNvPicPr>
            <a:picLocks noGrp="1" noChangeAspect="1"/>
          </p:cNvPicPr>
          <p:nvPr>
            <p:ph sz="half" idx="2"/>
          </p:nvPr>
        </p:nvPicPr>
        <p:blipFill>
          <a:blip r:embed="rId4" cstate="print"/>
          <a:stretch>
            <a:fillRect/>
          </a:stretch>
        </p:blipFill>
        <p:spPr>
          <a:xfrm>
            <a:off x="357158" y="180000"/>
            <a:ext cx="3874409" cy="6583066"/>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14290"/>
            <a:ext cx="8229600" cy="1071570"/>
          </a:xfrm>
        </p:spPr>
        <p:txBody>
          <a:bodyPr>
            <a:noAutofit/>
          </a:bodyPr>
          <a:lstStyle/>
          <a:p>
            <a:pPr algn="ctr"/>
            <a:r>
              <a:rPr lang="en-GB" sz="3200" dirty="0" smtClean="0"/>
              <a:t>‘All the rest is water…’: 19</a:t>
            </a:r>
            <a:r>
              <a:rPr lang="en-GB" sz="3200" baseline="30000" dirty="0" smtClean="0"/>
              <a:t>th</a:t>
            </a:r>
            <a:r>
              <a:rPr lang="en-GB" sz="3200" dirty="0" smtClean="0"/>
              <a:t> century healing waters and alternative medicine</a:t>
            </a:r>
            <a:endParaRPr lang="en-GB" sz="3200" dirty="0"/>
          </a:p>
        </p:txBody>
      </p:sp>
      <p:sp>
        <p:nvSpPr>
          <p:cNvPr id="7" name="Text Placeholder 6"/>
          <p:cNvSpPr>
            <a:spLocks noGrp="1"/>
          </p:cNvSpPr>
          <p:nvPr>
            <p:ph type="body" idx="1"/>
          </p:nvPr>
        </p:nvSpPr>
        <p:spPr>
          <a:xfrm>
            <a:off x="0" y="6357958"/>
            <a:ext cx="4286248" cy="500042"/>
          </a:xfrm>
        </p:spPr>
        <p:txBody>
          <a:bodyPr/>
          <a:lstStyle/>
          <a:p>
            <a:r>
              <a:rPr lang="en-GB" b="1" dirty="0" err="1" smtClean="0"/>
              <a:t>Hydropathy</a:t>
            </a:r>
            <a:endParaRPr lang="en-GB" b="1" dirty="0"/>
          </a:p>
        </p:txBody>
      </p:sp>
      <p:sp>
        <p:nvSpPr>
          <p:cNvPr id="9" name="Text Placeholder 8"/>
          <p:cNvSpPr>
            <a:spLocks noGrp="1"/>
          </p:cNvSpPr>
          <p:nvPr>
            <p:ph type="body" sz="half" idx="3"/>
          </p:nvPr>
        </p:nvSpPr>
        <p:spPr>
          <a:xfrm>
            <a:off x="4000496" y="6357958"/>
            <a:ext cx="5143504" cy="500042"/>
          </a:xfrm>
        </p:spPr>
        <p:txBody>
          <a:bodyPr>
            <a:normAutofit/>
          </a:bodyPr>
          <a:lstStyle/>
          <a:p>
            <a:pPr algn="r"/>
            <a:r>
              <a:rPr lang="en-GB" b="1" dirty="0" smtClean="0"/>
              <a:t>Homeopathy   </a:t>
            </a:r>
            <a:endParaRPr lang="en-GB" b="1" dirty="0"/>
          </a:p>
        </p:txBody>
      </p:sp>
      <p:sp>
        <p:nvSpPr>
          <p:cNvPr id="8" name="Content Placeholder 7"/>
          <p:cNvSpPr>
            <a:spLocks noGrp="1"/>
          </p:cNvSpPr>
          <p:nvPr>
            <p:ph sz="quarter" idx="2"/>
          </p:nvPr>
        </p:nvSpPr>
        <p:spPr>
          <a:xfrm>
            <a:off x="0" y="1285860"/>
            <a:ext cx="4500562" cy="5072098"/>
          </a:xfrm>
        </p:spPr>
        <p:txBody>
          <a:bodyPr>
            <a:normAutofit lnSpcReduction="10000"/>
          </a:bodyPr>
          <a:lstStyle/>
          <a:p>
            <a:r>
              <a:rPr lang="en-GB" b="1" dirty="0" smtClean="0">
                <a:solidFill>
                  <a:schemeClr val="bg2">
                    <a:lumMod val="10000"/>
                  </a:schemeClr>
                </a:solidFill>
              </a:rPr>
              <a:t>1841</a:t>
            </a:r>
            <a:r>
              <a:rPr lang="en-GB" dirty="0" smtClean="0">
                <a:solidFill>
                  <a:schemeClr val="bg2">
                    <a:lumMod val="10000"/>
                  </a:schemeClr>
                </a:solidFill>
              </a:rPr>
              <a:t> First British hydro opens at </a:t>
            </a:r>
            <a:r>
              <a:rPr lang="en-GB" dirty="0" err="1" smtClean="0">
                <a:solidFill>
                  <a:schemeClr val="bg2">
                    <a:lumMod val="10000"/>
                  </a:schemeClr>
                </a:solidFill>
              </a:rPr>
              <a:t>Stansteadbury</a:t>
            </a:r>
            <a:endParaRPr lang="en-GB" dirty="0" smtClean="0">
              <a:solidFill>
                <a:schemeClr val="bg2">
                  <a:lumMod val="10000"/>
                </a:schemeClr>
              </a:solidFill>
            </a:endParaRPr>
          </a:p>
          <a:p>
            <a:r>
              <a:rPr lang="en-GB" b="1" dirty="0" smtClean="0">
                <a:solidFill>
                  <a:schemeClr val="bg2">
                    <a:lumMod val="10000"/>
                  </a:schemeClr>
                </a:solidFill>
              </a:rPr>
              <a:t>1842</a:t>
            </a:r>
            <a:r>
              <a:rPr lang="en-GB" dirty="0" smtClean="0">
                <a:solidFill>
                  <a:schemeClr val="bg2">
                    <a:lumMod val="10000"/>
                  </a:schemeClr>
                </a:solidFill>
              </a:rPr>
              <a:t> Malvern established; by 1861, 6000 patients a year are treated there</a:t>
            </a:r>
          </a:p>
          <a:p>
            <a:r>
              <a:rPr lang="en-GB" b="1" dirty="0" smtClean="0">
                <a:solidFill>
                  <a:schemeClr val="bg2">
                    <a:lumMod val="10000"/>
                  </a:schemeClr>
                </a:solidFill>
              </a:rPr>
              <a:t>1853</a:t>
            </a:r>
            <a:r>
              <a:rPr lang="en-GB" dirty="0" smtClean="0">
                <a:solidFill>
                  <a:schemeClr val="bg2">
                    <a:lumMod val="10000"/>
                  </a:schemeClr>
                </a:solidFill>
              </a:rPr>
              <a:t> </a:t>
            </a:r>
            <a:r>
              <a:rPr lang="en-GB" dirty="0" err="1" smtClean="0">
                <a:solidFill>
                  <a:schemeClr val="bg2">
                    <a:lumMod val="10000"/>
                  </a:schemeClr>
                </a:solidFill>
              </a:rPr>
              <a:t>Smedley’s</a:t>
            </a:r>
            <a:r>
              <a:rPr lang="en-GB" dirty="0" smtClean="0">
                <a:solidFill>
                  <a:schemeClr val="bg2">
                    <a:lumMod val="10000"/>
                  </a:schemeClr>
                </a:solidFill>
              </a:rPr>
              <a:t> Matlock hydro opens; treats 3000 patients annually by 1876</a:t>
            </a:r>
          </a:p>
          <a:p>
            <a:r>
              <a:rPr lang="en-GB" b="1" dirty="0" smtClean="0">
                <a:solidFill>
                  <a:schemeClr val="bg2">
                    <a:lumMod val="10000"/>
                  </a:schemeClr>
                </a:solidFill>
              </a:rPr>
              <a:t>1877</a:t>
            </a:r>
            <a:r>
              <a:rPr lang="en-GB" dirty="0" smtClean="0">
                <a:solidFill>
                  <a:schemeClr val="bg2">
                    <a:lumMod val="10000"/>
                  </a:schemeClr>
                </a:solidFill>
              </a:rPr>
              <a:t> </a:t>
            </a:r>
            <a:r>
              <a:rPr lang="en-GB" dirty="0" err="1" smtClean="0">
                <a:solidFill>
                  <a:schemeClr val="bg2">
                    <a:lumMod val="10000"/>
                  </a:schemeClr>
                </a:solidFill>
              </a:rPr>
              <a:t>Smedley’s</a:t>
            </a:r>
            <a:r>
              <a:rPr lang="en-GB" dirty="0" smtClean="0">
                <a:solidFill>
                  <a:schemeClr val="bg2">
                    <a:lumMod val="10000"/>
                  </a:schemeClr>
                </a:solidFill>
              </a:rPr>
              <a:t> </a:t>
            </a:r>
            <a:r>
              <a:rPr lang="en-GB" i="1" dirty="0" smtClean="0">
                <a:solidFill>
                  <a:schemeClr val="bg2">
                    <a:lumMod val="10000"/>
                  </a:schemeClr>
                </a:solidFill>
              </a:rPr>
              <a:t>Practical Hydrotherapy </a:t>
            </a:r>
            <a:r>
              <a:rPr lang="en-GB" dirty="0" smtClean="0">
                <a:solidFill>
                  <a:schemeClr val="bg2">
                    <a:lumMod val="10000"/>
                  </a:schemeClr>
                </a:solidFill>
              </a:rPr>
              <a:t>is in 15</a:t>
            </a:r>
            <a:r>
              <a:rPr lang="en-GB" baseline="30000" dirty="0" smtClean="0">
                <a:solidFill>
                  <a:schemeClr val="bg2">
                    <a:lumMod val="10000"/>
                  </a:schemeClr>
                </a:solidFill>
              </a:rPr>
              <a:t>th</a:t>
            </a:r>
            <a:r>
              <a:rPr lang="en-GB" dirty="0" smtClean="0">
                <a:solidFill>
                  <a:schemeClr val="bg2">
                    <a:lumMod val="10000"/>
                  </a:schemeClr>
                </a:solidFill>
              </a:rPr>
              <a:t> edition, with sales of 95,000 copies</a:t>
            </a:r>
          </a:p>
          <a:p>
            <a:r>
              <a:rPr lang="en-GB" b="1" dirty="0" smtClean="0">
                <a:solidFill>
                  <a:schemeClr val="bg2">
                    <a:lumMod val="10000"/>
                  </a:schemeClr>
                </a:solidFill>
              </a:rPr>
              <a:t>By 1891</a:t>
            </a:r>
            <a:r>
              <a:rPr lang="en-GB" dirty="0" smtClean="0">
                <a:solidFill>
                  <a:schemeClr val="bg2">
                    <a:lumMod val="10000"/>
                  </a:schemeClr>
                </a:solidFill>
              </a:rPr>
              <a:t>, 63 </a:t>
            </a:r>
            <a:r>
              <a:rPr lang="en-GB" dirty="0" err="1" smtClean="0">
                <a:solidFill>
                  <a:schemeClr val="bg2">
                    <a:lumMod val="10000"/>
                  </a:schemeClr>
                </a:solidFill>
              </a:rPr>
              <a:t>hydros</a:t>
            </a:r>
            <a:r>
              <a:rPr lang="en-GB" dirty="0" smtClean="0">
                <a:solidFill>
                  <a:schemeClr val="bg2">
                    <a:lumMod val="10000"/>
                  </a:schemeClr>
                </a:solidFill>
              </a:rPr>
              <a:t> in UK, including 20 in Scotland</a:t>
            </a:r>
            <a:endParaRPr lang="en-GB" dirty="0">
              <a:solidFill>
                <a:schemeClr val="bg2">
                  <a:lumMod val="10000"/>
                </a:schemeClr>
              </a:solidFill>
            </a:endParaRPr>
          </a:p>
        </p:txBody>
      </p:sp>
      <p:sp>
        <p:nvSpPr>
          <p:cNvPr id="10" name="Content Placeholder 9"/>
          <p:cNvSpPr>
            <a:spLocks noGrp="1"/>
          </p:cNvSpPr>
          <p:nvPr>
            <p:ph sz="quarter" idx="4"/>
          </p:nvPr>
        </p:nvSpPr>
        <p:spPr>
          <a:xfrm>
            <a:off x="4572000" y="1357298"/>
            <a:ext cx="4572000" cy="5000660"/>
          </a:xfrm>
        </p:spPr>
        <p:txBody>
          <a:bodyPr>
            <a:normAutofit fontScale="77500" lnSpcReduction="20000"/>
          </a:bodyPr>
          <a:lstStyle/>
          <a:p>
            <a:r>
              <a:rPr lang="en-GB" sz="3100" b="1" dirty="0" smtClean="0"/>
              <a:t>1832</a:t>
            </a:r>
            <a:r>
              <a:rPr lang="en-GB" sz="3100" dirty="0" smtClean="0"/>
              <a:t>  First homeopathic dispensaries: London and Bristol</a:t>
            </a:r>
          </a:p>
          <a:p>
            <a:r>
              <a:rPr lang="en-GB" sz="3100" b="1" dirty="0" smtClean="0"/>
              <a:t>1844</a:t>
            </a:r>
            <a:r>
              <a:rPr lang="en-GB" sz="3100" dirty="0" smtClean="0"/>
              <a:t>  First homeopathic professional association</a:t>
            </a:r>
          </a:p>
          <a:p>
            <a:r>
              <a:rPr lang="en-GB" sz="3100" b="1" dirty="0" smtClean="0"/>
              <a:t>1843-4</a:t>
            </a:r>
            <a:r>
              <a:rPr lang="en-GB" sz="3100" dirty="0" smtClean="0"/>
              <a:t>  First journal</a:t>
            </a:r>
          </a:p>
          <a:p>
            <a:r>
              <a:rPr lang="en-GB" sz="3100" b="1" dirty="0" smtClean="0"/>
              <a:t>1849</a:t>
            </a:r>
            <a:r>
              <a:rPr lang="en-GB" sz="3100" dirty="0" smtClean="0"/>
              <a:t>  First hospital</a:t>
            </a:r>
          </a:p>
          <a:p>
            <a:r>
              <a:rPr lang="en-GB" sz="3100" b="1" dirty="0" smtClean="0"/>
              <a:t>1860s</a:t>
            </a:r>
            <a:r>
              <a:rPr lang="en-GB" sz="3100" dirty="0" smtClean="0"/>
              <a:t>, homeopaths have 4 medical societies, 2 quarterly and 3 monthly journals, at least 5 hospitals, and 59 dispensaries in Britain</a:t>
            </a:r>
          </a:p>
          <a:p>
            <a:r>
              <a:rPr lang="en-GB" sz="3100" b="1" dirty="0" smtClean="0"/>
              <a:t>1866</a:t>
            </a:r>
            <a:r>
              <a:rPr lang="en-GB" sz="3100" dirty="0" smtClean="0"/>
              <a:t> London Homeopathic Hospital had treated 59,138 patients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Content Placeholder 15" descr="MonsterSoup.jpg"/>
          <p:cNvPicPr>
            <a:picLocks noGrp="1" noChangeAspect="1"/>
          </p:cNvPicPr>
          <p:nvPr>
            <p:ph idx="1"/>
          </p:nvPr>
        </p:nvPicPr>
        <p:blipFill>
          <a:blip r:embed="rId2" cstate="print"/>
          <a:stretch>
            <a:fillRect/>
          </a:stretch>
        </p:blipFill>
        <p:spPr>
          <a:xfrm>
            <a:off x="285720" y="785794"/>
            <a:ext cx="8358246" cy="5965698"/>
          </a:xfrm>
        </p:spPr>
      </p:pic>
      <p:sp>
        <p:nvSpPr>
          <p:cNvPr id="18" name="Title 17"/>
          <p:cNvSpPr>
            <a:spLocks noGrp="1"/>
          </p:cNvSpPr>
          <p:nvPr>
            <p:ph type="title"/>
          </p:nvPr>
        </p:nvSpPr>
        <p:spPr>
          <a:xfrm>
            <a:off x="457200" y="0"/>
            <a:ext cx="8229600" cy="785794"/>
          </a:xfrm>
        </p:spPr>
        <p:txBody>
          <a:bodyPr>
            <a:normAutofit/>
          </a:bodyPr>
          <a:lstStyle/>
          <a:p>
            <a:r>
              <a:rPr lang="en-GB" dirty="0" smtClean="0"/>
              <a:t>From Monster Soup…</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HydroThamesWater1854.jpg"/>
          <p:cNvPicPr>
            <a:picLocks noGrp="1" noChangeAspect="1"/>
          </p:cNvPicPr>
          <p:nvPr>
            <p:ph sz="half" idx="1"/>
          </p:nvPr>
        </p:nvPicPr>
        <p:blipFill>
          <a:blip r:embed="rId3" cstate="print"/>
          <a:stretch>
            <a:fillRect/>
          </a:stretch>
        </p:blipFill>
        <p:spPr>
          <a:xfrm>
            <a:off x="214282" y="642918"/>
            <a:ext cx="4165300" cy="5953382"/>
          </a:xfrm>
        </p:spPr>
      </p:pic>
      <p:pic>
        <p:nvPicPr>
          <p:cNvPr id="8" name="Content Placeholder 7" descr="SnowBroadStreetPump.jpg"/>
          <p:cNvPicPr>
            <a:picLocks noGrp="1" noChangeAspect="1"/>
          </p:cNvPicPr>
          <p:nvPr>
            <p:ph sz="half" idx="2"/>
          </p:nvPr>
        </p:nvPicPr>
        <p:blipFill>
          <a:blip r:embed="rId4" cstate="print"/>
          <a:srcRect l="28812" t="30196" r="1451" b="-249"/>
          <a:stretch>
            <a:fillRect/>
          </a:stretch>
        </p:blipFill>
        <p:spPr>
          <a:xfrm>
            <a:off x="4643437" y="687140"/>
            <a:ext cx="4286281" cy="5919151"/>
          </a:xfrm>
        </p:spPr>
      </p:pic>
      <p:sp>
        <p:nvSpPr>
          <p:cNvPr id="4" name="Title 3"/>
          <p:cNvSpPr>
            <a:spLocks noGrp="1"/>
          </p:cNvSpPr>
          <p:nvPr>
            <p:ph type="title"/>
          </p:nvPr>
        </p:nvSpPr>
        <p:spPr>
          <a:xfrm>
            <a:off x="457200" y="0"/>
            <a:ext cx="8229600" cy="642918"/>
          </a:xfrm>
        </p:spPr>
        <p:txBody>
          <a:bodyPr>
            <a:normAutofit fontScale="90000"/>
          </a:bodyPr>
          <a:lstStyle/>
          <a:p>
            <a:r>
              <a:rPr lang="en-GB" dirty="0" smtClean="0"/>
              <a:t>…To the Broad Street Pump</a:t>
            </a:r>
            <a:endParaRPr lang="en-GB"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5376</TotalTime>
  <Words>1593</Words>
  <Application>Microsoft Office PowerPoint</Application>
  <PresentationFormat>On-screen Show (4:3)</PresentationFormat>
  <Paragraphs>83</Paragraphs>
  <Slides>26</Slides>
  <Notes>17</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Concourse</vt:lpstr>
      <vt:lpstr>“Take me to the river”:  Water Cures in the Twentieth Century</vt:lpstr>
      <vt:lpstr>Taking the waters…</vt:lpstr>
      <vt:lpstr>Slide 3</vt:lpstr>
      <vt:lpstr>Wellsprings of power: nature, hydropathy and ‘the water cure’</vt:lpstr>
      <vt:lpstr>‘for sure and gentle remedial effect…’: Homeopathy and the ‘disgust for medicine’</vt:lpstr>
      <vt:lpstr>Slide 6</vt:lpstr>
      <vt:lpstr>‘All the rest is water…’: 19th century healing waters and alternative medicine</vt:lpstr>
      <vt:lpstr>From Monster Soup…</vt:lpstr>
      <vt:lpstr>…To the Broad Street Pump</vt:lpstr>
      <vt:lpstr>The persistence of ‘purity’: Health, water, and the hygiene of nature in the 20th century</vt:lpstr>
      <vt:lpstr>Hydro-tourism, 1930s style</vt:lpstr>
      <vt:lpstr>From hydropathy to hydrotherapy</vt:lpstr>
      <vt:lpstr>Assembly lines of health : Teaching handwashing, 1936</vt:lpstr>
      <vt:lpstr>Slide 14</vt:lpstr>
      <vt:lpstr>Never give a germ a BREAK…</vt:lpstr>
      <vt:lpstr>Slide 16</vt:lpstr>
      <vt:lpstr>Slide 17</vt:lpstr>
      <vt:lpstr>Health in the developing world: from reservoirs of disease to reservoirs against disease</vt:lpstr>
      <vt:lpstr>Slide 19</vt:lpstr>
      <vt:lpstr>Oral Rehydration Therapy</vt:lpstr>
      <vt:lpstr>Rehydration therapies and international health promotion</vt:lpstr>
      <vt:lpstr>Discussion: Water cures in the 20th century?</vt:lpstr>
      <vt:lpstr>The persistent  trickles …</vt:lpstr>
      <vt:lpstr>Slide 24</vt:lpstr>
      <vt:lpstr>Slide 25</vt:lpstr>
      <vt:lpstr>“If hygiene is now so despicable in the eyes of the Physician, he has himself to blame for her state, for he left her in bad company, where she has been seduced and corrupted…’  Dr. A Kilgour, 1834 </vt:lpstr>
    </vt:vector>
  </TitlesOfParts>
  <Company>University of Warwick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“Take me to the river”:  Water Cures in the Twentieth Century</dc:title>
  <dc:creator>IT Services</dc:creator>
  <cp:lastModifiedBy>Roberta Bivins</cp:lastModifiedBy>
  <cp:revision>28</cp:revision>
  <dcterms:created xsi:type="dcterms:W3CDTF">2010-01-03T16:15:24Z</dcterms:created>
  <dcterms:modified xsi:type="dcterms:W3CDTF">2010-03-02T20:52:31Z</dcterms:modified>
</cp:coreProperties>
</file>