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142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C3CAD34-57A0-2243-8B12-AD6B041B8060}" type="datetimeFigureOut">
              <a:rPr lang="en-US" smtClean="0"/>
              <a:t>04/03/2013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2088613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C3CAD34-57A0-2243-8B12-AD6B041B8060}" type="datetimeFigureOut">
              <a:rPr lang="en-US" smtClean="0"/>
              <a:t>04/03/2013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1859544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C3CAD34-57A0-2243-8B12-AD6B041B8060}" type="datetimeFigureOut">
              <a:rPr lang="en-US" smtClean="0"/>
              <a:t>04/03/2013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2671634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C3CAD34-57A0-2243-8B12-AD6B041B8060}" type="datetimeFigureOut">
              <a:rPr lang="en-US" smtClean="0"/>
              <a:t>04/03/2013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3568577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C3CAD34-57A0-2243-8B12-AD6B041B8060}" type="datetimeFigureOut">
              <a:rPr lang="en-US" smtClean="0"/>
              <a:t>04/03/2013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238087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C3CAD34-57A0-2243-8B12-AD6B041B8060}" type="datetimeFigureOut">
              <a:rPr lang="en-US" smtClean="0"/>
              <a:t>04/03/2013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49660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C3CAD34-57A0-2243-8B12-AD6B041B8060}" type="datetimeFigureOut">
              <a:rPr lang="en-US" smtClean="0"/>
              <a:t>04/03/2013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1001385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C3CAD34-57A0-2243-8B12-AD6B041B8060}" type="datetimeFigureOut">
              <a:rPr lang="en-US" smtClean="0"/>
              <a:t>04/03/2013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148003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3CAD34-57A0-2243-8B12-AD6B041B8060}" type="datetimeFigureOut">
              <a:rPr lang="en-US" smtClean="0"/>
              <a:t>04/03/2013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1915288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C3CAD34-57A0-2243-8B12-AD6B041B8060}" type="datetimeFigureOut">
              <a:rPr lang="en-US" smtClean="0"/>
              <a:t>04/03/2013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2678907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C3CAD34-57A0-2243-8B12-AD6B041B8060}" type="datetimeFigureOut">
              <a:rPr lang="en-US" smtClean="0"/>
              <a:t>04/03/2013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8CD4-0BAB-3149-B80E-0973A20741AB}" type="slidenum">
              <a:rPr lang="en-US" smtClean="0"/>
              <a:t>‹#›</a:t>
            </a:fld>
            <a:endParaRPr lang="en-US"/>
          </a:p>
        </p:txBody>
      </p:sp>
    </p:spTree>
    <p:extLst>
      <p:ext uri="{BB962C8B-B14F-4D97-AF65-F5344CB8AC3E}">
        <p14:creationId xmlns:p14="http://schemas.microsoft.com/office/powerpoint/2010/main" val="903155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3CAD34-57A0-2243-8B12-AD6B041B8060}" type="datetimeFigureOut">
              <a:rPr lang="en-US" smtClean="0"/>
              <a:t>04/03/2013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68CD4-0BAB-3149-B80E-0973A20741AB}" type="slidenum">
              <a:rPr lang="en-US" smtClean="0"/>
              <a:t>‹#›</a:t>
            </a:fld>
            <a:endParaRPr lang="en-US"/>
          </a:p>
        </p:txBody>
      </p:sp>
    </p:spTree>
    <p:extLst>
      <p:ext uri="{BB962C8B-B14F-4D97-AF65-F5344CB8AC3E}">
        <p14:creationId xmlns:p14="http://schemas.microsoft.com/office/powerpoint/2010/main" val="23195902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g"/><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g"/><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g"/><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microsoft.com/office/2007/relationships/hdphoto" Target="../media/hdphoto1.wdp"/><Relationship Id="rId1" Type="http://schemas.openxmlformats.org/officeDocument/2006/relationships/slideLayout" Target="../slideLayouts/slideLayout4.xml"/><Relationship Id="rId2"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g"/><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Finding and Using Medical Sources</a:t>
            </a:r>
            <a:endParaRPr lang="en-US" dirty="0"/>
          </a:p>
        </p:txBody>
      </p:sp>
      <p:sp>
        <p:nvSpPr>
          <p:cNvPr id="3" name="Subtitle 2"/>
          <p:cNvSpPr>
            <a:spLocks noGrp="1"/>
          </p:cNvSpPr>
          <p:nvPr>
            <p:ph type="subTitle" idx="1"/>
          </p:nvPr>
        </p:nvSpPr>
        <p:spPr/>
        <p:txBody>
          <a:bodyPr/>
          <a:lstStyle/>
          <a:p>
            <a:r>
              <a:rPr lang="en-US" dirty="0" smtClean="0"/>
              <a:t>TSM</a:t>
            </a:r>
          </a:p>
          <a:p>
            <a:r>
              <a:rPr lang="en-US" dirty="0" smtClean="0"/>
              <a:t>Optional Skills Session</a:t>
            </a:r>
          </a:p>
          <a:p>
            <a:r>
              <a:rPr lang="en-US" dirty="0" smtClean="0"/>
              <a:t>Week 19</a:t>
            </a:r>
            <a:endParaRPr lang="en-US" dirty="0"/>
          </a:p>
        </p:txBody>
      </p:sp>
    </p:spTree>
    <p:extLst>
      <p:ext uri="{BB962C8B-B14F-4D97-AF65-F5344CB8AC3E}">
        <p14:creationId xmlns:p14="http://schemas.microsoft.com/office/powerpoint/2010/main" val="663508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types: Medical Images</a:t>
            </a:r>
            <a:endParaRPr lang="en-US" dirty="0"/>
          </a:p>
        </p:txBody>
      </p:sp>
      <p:sp>
        <p:nvSpPr>
          <p:cNvPr id="6" name="Text Placeholder 5"/>
          <p:cNvSpPr>
            <a:spLocks noGrp="1"/>
          </p:cNvSpPr>
          <p:nvPr>
            <p:ph type="body" idx="1"/>
          </p:nvPr>
        </p:nvSpPr>
        <p:spPr>
          <a:xfrm>
            <a:off x="457200" y="1535113"/>
            <a:ext cx="4040188" cy="348214"/>
          </a:xfrm>
        </p:spPr>
        <p:txBody>
          <a:bodyPr>
            <a:normAutofit fontScale="77500" lnSpcReduction="20000"/>
          </a:bodyPr>
          <a:lstStyle/>
          <a:p>
            <a:r>
              <a:rPr lang="en-US" dirty="0" smtClean="0"/>
              <a:t>Representations of Medical Practices</a:t>
            </a:r>
            <a:endParaRPr lang="en-US" dirty="0"/>
          </a:p>
        </p:txBody>
      </p:sp>
      <p:pic>
        <p:nvPicPr>
          <p:cNvPr id="10" name="Content Placeholder 9" descr="DoctorPatientDireDiagnosis1675.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983" r="-2488"/>
          <a:stretch/>
        </p:blipFill>
        <p:spPr>
          <a:xfrm>
            <a:off x="850228" y="1883327"/>
            <a:ext cx="3360349" cy="4799792"/>
          </a:xfrm>
        </p:spPr>
      </p:pic>
      <p:sp>
        <p:nvSpPr>
          <p:cNvPr id="8" name="Text Placeholder 7"/>
          <p:cNvSpPr>
            <a:spLocks noGrp="1"/>
          </p:cNvSpPr>
          <p:nvPr>
            <p:ph type="body" sz="quarter" idx="3"/>
          </p:nvPr>
        </p:nvSpPr>
        <p:spPr>
          <a:xfrm>
            <a:off x="4645025" y="1535113"/>
            <a:ext cx="4277001" cy="348214"/>
          </a:xfrm>
        </p:spPr>
        <p:txBody>
          <a:bodyPr>
            <a:normAutofit fontScale="85000" lnSpcReduction="20000"/>
          </a:bodyPr>
          <a:lstStyle/>
          <a:p>
            <a:r>
              <a:rPr lang="en-US" dirty="0" smtClean="0"/>
              <a:t>Representations of medical subjects</a:t>
            </a:r>
            <a:endParaRPr lang="en-US" dirty="0"/>
          </a:p>
        </p:txBody>
      </p:sp>
      <p:pic>
        <p:nvPicPr>
          <p:cNvPr id="11" name="Content Placeholder 10" descr="LifeFetus.bmp"/>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236" r="-1772"/>
          <a:stretch/>
        </p:blipFill>
        <p:spPr>
          <a:xfrm>
            <a:off x="4886127" y="1951480"/>
            <a:ext cx="3647273" cy="4731639"/>
          </a:xfrm>
        </p:spPr>
      </p:pic>
    </p:spTree>
    <p:extLst>
      <p:ext uri="{BB962C8B-B14F-4D97-AF65-F5344CB8AC3E}">
        <p14:creationId xmlns:p14="http://schemas.microsoft.com/office/powerpoint/2010/main" val="2958366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Images</a:t>
            </a:r>
            <a:endParaRPr lang="en-US" dirty="0"/>
          </a:p>
        </p:txBody>
      </p:sp>
      <p:sp>
        <p:nvSpPr>
          <p:cNvPr id="3" name="Text Placeholder 2"/>
          <p:cNvSpPr>
            <a:spLocks noGrp="1"/>
          </p:cNvSpPr>
          <p:nvPr>
            <p:ph type="body" idx="1"/>
          </p:nvPr>
        </p:nvSpPr>
        <p:spPr/>
        <p:txBody>
          <a:bodyPr/>
          <a:lstStyle/>
          <a:p>
            <a:r>
              <a:rPr lang="en-US" dirty="0" smtClean="0"/>
              <a:t>Public Health</a:t>
            </a:r>
            <a:endParaRPr lang="en-US" dirty="0"/>
          </a:p>
        </p:txBody>
      </p:sp>
      <p:pic>
        <p:nvPicPr>
          <p:cNvPr id="8" name="Content Placeholder 7" descr="MotherLectureBHam.jpg"/>
          <p:cNvPicPr>
            <a:picLocks noGrp="1" noChangeAspect="1"/>
          </p:cNvPicPr>
          <p:nvPr>
            <p:ph sz="half" idx="2"/>
          </p:nvPr>
        </p:nvPicPr>
        <p:blipFill>
          <a:blip r:embed="rId2">
            <a:extLst>
              <a:ext uri="{28A0092B-C50C-407E-A947-70E740481C1C}">
                <a14:useLocalDpi xmlns:a14="http://schemas.microsoft.com/office/drawing/2010/main" val="0"/>
              </a:ext>
            </a:extLst>
          </a:blip>
          <a:srcRect l="8051" r="8051"/>
          <a:stretch>
            <a:fillRect/>
          </a:stretch>
        </p:blipFill>
        <p:spPr/>
      </p:pic>
      <p:sp>
        <p:nvSpPr>
          <p:cNvPr id="5" name="Text Placeholder 4"/>
          <p:cNvSpPr>
            <a:spLocks noGrp="1"/>
          </p:cNvSpPr>
          <p:nvPr>
            <p:ph type="body" sz="quarter" idx="3"/>
          </p:nvPr>
        </p:nvSpPr>
        <p:spPr>
          <a:xfrm>
            <a:off x="4886127" y="1535113"/>
            <a:ext cx="4111235" cy="639762"/>
          </a:xfrm>
        </p:spPr>
        <p:txBody>
          <a:bodyPr>
            <a:normAutofit fontScale="92500"/>
          </a:bodyPr>
          <a:lstStyle/>
          <a:p>
            <a:r>
              <a:rPr lang="en-US" dirty="0" smtClean="0"/>
              <a:t>Anthropometric/Anthropological</a:t>
            </a:r>
            <a:endParaRPr lang="en-US" dirty="0"/>
          </a:p>
        </p:txBody>
      </p:sp>
      <p:pic>
        <p:nvPicPr>
          <p:cNvPr id="7" name="Content Placeholder 6" descr="Anthropology1890.jpg"/>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1010" r="-1760"/>
          <a:stretch/>
        </p:blipFill>
        <p:spPr>
          <a:xfrm>
            <a:off x="5198236" y="2174875"/>
            <a:ext cx="3400917" cy="4544662"/>
          </a:xfrm>
        </p:spPr>
      </p:pic>
    </p:spTree>
    <p:extLst>
      <p:ext uri="{BB962C8B-B14F-4D97-AF65-F5344CB8AC3E}">
        <p14:creationId xmlns:p14="http://schemas.microsoft.com/office/powerpoint/2010/main" val="1176013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Visualised</a:t>
            </a:r>
            <a:r>
              <a:rPr lang="en-US" dirty="0" smtClean="0"/>
              <a:t> Data</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Representations of medical knowledge</a:t>
            </a:r>
            <a:endParaRPr lang="en-US" dirty="0"/>
          </a:p>
        </p:txBody>
      </p:sp>
      <p:pic>
        <p:nvPicPr>
          <p:cNvPr id="7" name="Content Placeholder 6" descr="BarclayFamily.jpg"/>
          <p:cNvPicPr>
            <a:picLocks noGrp="1" noChangeAspect="1"/>
          </p:cNvPicPr>
          <p:nvPr>
            <p:ph sz="half" idx="2"/>
          </p:nvPr>
        </p:nvPicPr>
        <p:blipFill>
          <a:blip r:embed="rId2">
            <a:extLst>
              <a:ext uri="{28A0092B-C50C-407E-A947-70E740481C1C}">
                <a14:useLocalDpi xmlns:a14="http://schemas.microsoft.com/office/drawing/2010/main" val="0"/>
              </a:ext>
            </a:extLst>
          </a:blip>
          <a:srcRect l="9825" r="9825"/>
          <a:stretch>
            <a:fillRect/>
          </a:stretch>
        </p:blipFill>
        <p:spPr/>
      </p:pic>
      <p:sp>
        <p:nvSpPr>
          <p:cNvPr id="5" name="Text Placeholder 4"/>
          <p:cNvSpPr>
            <a:spLocks noGrp="1"/>
          </p:cNvSpPr>
          <p:nvPr>
            <p:ph type="body" sz="quarter" idx="3"/>
          </p:nvPr>
        </p:nvSpPr>
        <p:spPr>
          <a:xfrm>
            <a:off x="4645025" y="1535113"/>
            <a:ext cx="4041775" cy="427089"/>
          </a:xfrm>
        </p:spPr>
        <p:txBody>
          <a:bodyPr>
            <a:normAutofit lnSpcReduction="10000"/>
          </a:bodyPr>
          <a:lstStyle/>
          <a:p>
            <a:r>
              <a:rPr lang="en-US" dirty="0" smtClean="0"/>
              <a:t>Medical Maps</a:t>
            </a:r>
            <a:endParaRPr lang="en-US" dirty="0"/>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1962202"/>
            <a:ext cx="4041775" cy="3448981"/>
          </a:xfrm>
        </p:spPr>
      </p:pic>
      <p:sp>
        <p:nvSpPr>
          <p:cNvPr id="9" name="TextBox 8"/>
          <p:cNvSpPr txBox="1"/>
          <p:nvPr/>
        </p:nvSpPr>
        <p:spPr>
          <a:xfrm>
            <a:off x="4742282" y="5430303"/>
            <a:ext cx="4269196" cy="1477328"/>
          </a:xfrm>
          <a:prstGeom prst="rect">
            <a:avLst/>
          </a:prstGeom>
          <a:noFill/>
        </p:spPr>
        <p:txBody>
          <a:bodyPr wrap="square" rtlCol="0">
            <a:spAutoFit/>
          </a:bodyPr>
          <a:lstStyle/>
          <a:p>
            <a:r>
              <a:rPr lang="en-US" dirty="0"/>
              <a:t>Map showing the intimate mixture of the water supply of the </a:t>
            </a:r>
            <a:r>
              <a:rPr lang="en-US" dirty="0" err="1"/>
              <a:t>Lambeth</a:t>
            </a:r>
            <a:r>
              <a:rPr lang="en-US" dirty="0"/>
              <a:t> with that of the </a:t>
            </a:r>
            <a:r>
              <a:rPr lang="en-US" dirty="0" err="1"/>
              <a:t>Southwark</a:t>
            </a:r>
            <a:r>
              <a:rPr lang="en-US" dirty="0"/>
              <a:t> and Vauxhall Company, </a:t>
            </a:r>
            <a:r>
              <a:rPr lang="en-US" dirty="0" smtClean="0"/>
              <a:t>1854, John Snow, </a:t>
            </a:r>
            <a:r>
              <a:rPr lang="en-US" i="1" dirty="0"/>
              <a:t>On the mode of communication of </a:t>
            </a:r>
            <a:r>
              <a:rPr lang="en-US" i="1" dirty="0" smtClean="0"/>
              <a:t>cholera </a:t>
            </a:r>
            <a:r>
              <a:rPr lang="en-US" dirty="0" smtClean="0"/>
              <a:t>(London, 1855)</a:t>
            </a:r>
            <a:endParaRPr lang="en-US" dirty="0"/>
          </a:p>
        </p:txBody>
      </p:sp>
    </p:spTree>
    <p:extLst>
      <p:ext uri="{BB962C8B-B14F-4D97-AF65-F5344CB8AC3E}">
        <p14:creationId xmlns:p14="http://schemas.microsoft.com/office/powerpoint/2010/main" val="1841589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Archival Material</a:t>
            </a:r>
            <a:endParaRPr lang="en-US" dirty="0"/>
          </a:p>
        </p:txBody>
      </p:sp>
      <p:sp>
        <p:nvSpPr>
          <p:cNvPr id="3" name="Text Placeholder 2"/>
          <p:cNvSpPr>
            <a:spLocks noGrp="1"/>
          </p:cNvSpPr>
          <p:nvPr>
            <p:ph type="body" idx="1"/>
          </p:nvPr>
        </p:nvSpPr>
        <p:spPr>
          <a:xfrm>
            <a:off x="107792" y="1183805"/>
            <a:ext cx="4389596" cy="351308"/>
          </a:xfrm>
        </p:spPr>
        <p:txBody>
          <a:bodyPr>
            <a:normAutofit fontScale="85000" lnSpcReduction="20000"/>
          </a:bodyPr>
          <a:lstStyle/>
          <a:p>
            <a:r>
              <a:rPr lang="en-US" dirty="0" smtClean="0"/>
              <a:t>Medico-Legal Documents</a:t>
            </a:r>
            <a:endParaRPr lang="en-US" dirty="0"/>
          </a:p>
        </p:txBody>
      </p:sp>
      <p:pic>
        <p:nvPicPr>
          <p:cNvPr id="7" name="Content Placeholder 6" descr="LiYungYewtoChangYinTang.jp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193" r="1193" b="10383"/>
          <a:stretch/>
        </p:blipFill>
        <p:spPr>
          <a:xfrm>
            <a:off x="107792" y="1700375"/>
            <a:ext cx="4874772" cy="5016793"/>
          </a:xfrm>
        </p:spPr>
      </p:pic>
      <p:sp>
        <p:nvSpPr>
          <p:cNvPr id="5" name="Text Placeholder 4"/>
          <p:cNvSpPr>
            <a:spLocks noGrp="1"/>
          </p:cNvSpPr>
          <p:nvPr>
            <p:ph type="body" sz="quarter" idx="3"/>
          </p:nvPr>
        </p:nvSpPr>
        <p:spPr>
          <a:xfrm>
            <a:off x="4645025" y="1183805"/>
            <a:ext cx="4041775" cy="351308"/>
          </a:xfrm>
        </p:spPr>
        <p:txBody>
          <a:bodyPr>
            <a:normAutofit fontScale="85000" lnSpcReduction="20000"/>
          </a:bodyPr>
          <a:lstStyle/>
          <a:p>
            <a:r>
              <a:rPr lang="en-US" dirty="0" smtClean="0"/>
              <a:t>Medical records</a:t>
            </a:r>
            <a:endParaRPr lang="en-US" dirty="0"/>
          </a:p>
        </p:txBody>
      </p:sp>
      <p:pic>
        <p:nvPicPr>
          <p:cNvPr id="8" name="Content Placeholder 7" descr="SurgeonsCertif1.jpg"/>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4067" r="-2815"/>
          <a:stretch/>
        </p:blipFill>
        <p:spPr>
          <a:xfrm>
            <a:off x="4972227" y="1516328"/>
            <a:ext cx="3314817" cy="5200840"/>
          </a:xfrm>
        </p:spPr>
      </p:pic>
    </p:spTree>
    <p:extLst>
      <p:ext uri="{BB962C8B-B14F-4D97-AF65-F5344CB8AC3E}">
        <p14:creationId xmlns:p14="http://schemas.microsoft.com/office/powerpoint/2010/main" val="2099335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Archival Material: </a:t>
            </a:r>
            <a:r>
              <a:rPr lang="en-US" dirty="0" smtClean="0"/>
              <a:t>Records of the Medical State</a:t>
            </a:r>
            <a:endParaRPr lang="en-US" dirty="0"/>
          </a:p>
        </p:txBody>
      </p:sp>
      <p:pic>
        <p:nvPicPr>
          <p:cNvPr id="7" name="Content Placeholder 6" descr="AngelIslandInspection2.jpg"/>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12047" r="12047"/>
          <a:stretch/>
        </p:blipFill>
        <p:spPr/>
      </p:pic>
      <p:pic>
        <p:nvPicPr>
          <p:cNvPr id="8" name="Content Placeholder 7" descr="RicketsSymp1.JPG"/>
          <p:cNvPicPr>
            <a:picLocks noGrp="1" noChangeAspect="1"/>
          </p:cNvPicPr>
          <p:nvPr>
            <p:ph sz="half" idx="2"/>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Lst>
          </a:blip>
          <a:srcRect t="7975" r="9879" b="7975"/>
          <a:stretch/>
        </p:blipFill>
        <p:spPr>
          <a:xfrm>
            <a:off x="4648199" y="1600200"/>
            <a:ext cx="4133915" cy="5140589"/>
          </a:xfrm>
          <a:prstGeom prst="rect">
            <a:avLst/>
          </a:prstGeom>
        </p:spPr>
      </p:pic>
    </p:spTree>
    <p:extLst>
      <p:ext uri="{BB962C8B-B14F-4D97-AF65-F5344CB8AC3E}">
        <p14:creationId xmlns:p14="http://schemas.microsoft.com/office/powerpoint/2010/main" val="4129342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Objects</a:t>
            </a:r>
            <a:endParaRPr lang="en-US" dirty="0"/>
          </a:p>
        </p:txBody>
      </p:sp>
      <p:pic>
        <p:nvPicPr>
          <p:cNvPr id="6" name="Content Placeholder 5" descr="GeeCoachingBookc1940s.jpg"/>
          <p:cNvPicPr>
            <a:picLocks noGrp="1" noChangeAspect="1"/>
          </p:cNvPicPr>
          <p:nvPr>
            <p:ph sz="half" idx="2"/>
          </p:nvPr>
        </p:nvPicPr>
        <p:blipFill>
          <a:blip r:embed="rId2">
            <a:extLst>
              <a:ext uri="{28A0092B-C50C-407E-A947-70E740481C1C}">
                <a14:useLocalDpi xmlns:a14="http://schemas.microsoft.com/office/drawing/2010/main" val="0"/>
              </a:ext>
            </a:extLst>
          </a:blip>
          <a:srcRect t="12139" b="12139"/>
          <a:stretch>
            <a:fillRect/>
          </a:stretch>
        </p:blipFill>
        <p:spPr/>
      </p:pic>
      <p:pic>
        <p:nvPicPr>
          <p:cNvPr id="5" name="Content Placeholder 3" descr="Slumdom2GoodHealth1930s.jpg"/>
          <p:cNvPicPr>
            <a:picLocks noGrp="1" noChangeAspect="1"/>
          </p:cNvPicPr>
          <p:nvPr>
            <p:ph sz="half" idx="1"/>
          </p:nvPr>
        </p:nvPicPr>
        <p:blipFill>
          <a:blip r:embed="rId3" cstate="print"/>
          <a:srcRect t="9823" b="9823"/>
          <a:stretch>
            <a:fillRect/>
          </a:stretch>
        </p:blipFill>
        <p:spPr/>
      </p:pic>
    </p:spTree>
    <p:extLst>
      <p:ext uri="{BB962C8B-B14F-4D97-AF65-F5344CB8AC3E}">
        <p14:creationId xmlns:p14="http://schemas.microsoft.com/office/powerpoint/2010/main" val="3331299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And the medical press…</a:t>
            </a:r>
            <a:endParaRPr lang="en-US" dirty="0"/>
          </a:p>
        </p:txBody>
      </p:sp>
      <p:sp>
        <p:nvSpPr>
          <p:cNvPr id="6" name="Content Placeholder 5"/>
          <p:cNvSpPr>
            <a:spLocks noGrp="1"/>
          </p:cNvSpPr>
          <p:nvPr>
            <p:ph sz="half" idx="1"/>
          </p:nvPr>
        </p:nvSpPr>
        <p:spPr/>
        <p:txBody>
          <a:bodyPr>
            <a:normAutofit fontScale="70000" lnSpcReduction="20000"/>
          </a:bodyPr>
          <a:lstStyle/>
          <a:p>
            <a:pPr marL="0" indent="0">
              <a:buNone/>
            </a:pPr>
            <a:r>
              <a:rPr lang="en-US" b="1" u="sng" dirty="0" smtClean="0"/>
              <a:t>“Of all the immigrant communities, the Asians tend to be the most isolated, partly because they cling to their traditional social habits, which means that women remain firmly within the family unit and simply do not know about diet deficiencies, and partly because of language problems. </a:t>
            </a:r>
            <a:r>
              <a:rPr lang="en-US" dirty="0" smtClean="0"/>
              <a:t>.... The trouble is that a diet suitable to the Indian subcontinent simply does not contain the vitamins and oils needed in Britain's climate, and the campaign helps people understand what changes they must make.”</a:t>
            </a:r>
            <a:endParaRPr lang="en-GB" dirty="0" smtClean="0"/>
          </a:p>
          <a:p>
            <a:pPr marL="0" indent="0">
              <a:buNone/>
            </a:pPr>
            <a:r>
              <a:rPr lang="en-GB" dirty="0" smtClean="0"/>
              <a:t>‘Smiles about rickets’ </a:t>
            </a:r>
            <a:r>
              <a:rPr lang="en-GB" i="1" dirty="0" smtClean="0"/>
              <a:t>BMJ</a:t>
            </a:r>
            <a:r>
              <a:rPr lang="en-GB" dirty="0" smtClean="0"/>
              <a:t>, Jan 1982</a:t>
            </a:r>
            <a:endParaRPr lang="en-US" dirty="0"/>
          </a:p>
        </p:txBody>
      </p:sp>
      <p:pic>
        <p:nvPicPr>
          <p:cNvPr id="8" name="Content Placeholder 3" descr="StroudRicketsLancet1963.JPG"/>
          <p:cNvPicPr>
            <a:picLocks noGrp="1" noChangeAspect="1"/>
          </p:cNvPicPr>
          <p:nvPr>
            <p:ph sz="half" idx="2"/>
          </p:nvPr>
        </p:nvPicPr>
        <p:blipFill rotWithShape="1">
          <a:blip r:embed="rId2" cstate="print"/>
          <a:srcRect l="13750" t="3060" r="9238" b="5214"/>
          <a:stretch/>
        </p:blipFill>
        <p:spPr>
          <a:xfrm rot="16200000">
            <a:off x="4587377" y="1945047"/>
            <a:ext cx="4426058" cy="3936173"/>
          </a:xfrm>
        </p:spPr>
      </p:pic>
    </p:spTree>
    <p:extLst>
      <p:ext uri="{BB962C8B-B14F-4D97-AF65-F5344CB8AC3E}">
        <p14:creationId xmlns:p14="http://schemas.microsoft.com/office/powerpoint/2010/main" val="253569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TotalTime>
  <Words>202</Words>
  <Application>Microsoft Macintosh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Finding and Using Medical Sources</vt:lpstr>
      <vt:lpstr>Source types: Medical Images</vt:lpstr>
      <vt:lpstr>Medical Images</vt:lpstr>
      <vt:lpstr>Visualised Data</vt:lpstr>
      <vt:lpstr>Archival Material</vt:lpstr>
      <vt:lpstr>Archival Material: Records of the Medical State</vt:lpstr>
      <vt:lpstr>Medical Objects</vt:lpstr>
      <vt:lpstr>And the medical press…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and Using Medical Sources</dc:title>
  <dc:creator>Roberta Bivins</dc:creator>
  <cp:lastModifiedBy>Roberta Bivins</cp:lastModifiedBy>
  <cp:revision>6</cp:revision>
  <dcterms:created xsi:type="dcterms:W3CDTF">2013-03-04T10:10:39Z</dcterms:created>
  <dcterms:modified xsi:type="dcterms:W3CDTF">2013-03-04T10:55:30Z</dcterms:modified>
</cp:coreProperties>
</file>