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5"/>
  </p:notesMasterIdLst>
  <p:handoutMasterIdLst>
    <p:handoutMasterId r:id="rId16"/>
  </p:handoutMasterIdLst>
  <p:sldIdLst>
    <p:sldId id="270" r:id="rId4"/>
    <p:sldId id="348" r:id="rId5"/>
    <p:sldId id="349" r:id="rId6"/>
    <p:sldId id="355" r:id="rId7"/>
    <p:sldId id="354" r:id="rId8"/>
    <p:sldId id="350" r:id="rId9"/>
    <p:sldId id="351" r:id="rId10"/>
    <p:sldId id="347" r:id="rId11"/>
    <p:sldId id="352" r:id="rId12"/>
    <p:sldId id="356" r:id="rId13"/>
    <p:sldId id="353" r:id="rId14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4" autoAdjust="0"/>
    <p:restoredTop sz="90884"/>
  </p:normalViewPr>
  <p:slideViewPr>
    <p:cSldViewPr showGuides="1">
      <p:cViewPr varScale="1">
        <p:scale>
          <a:sx n="155" d="100"/>
          <a:sy n="155" d="100"/>
        </p:scale>
        <p:origin x="624" y="2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2" d="100"/>
        <a:sy n="1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96" y="1851670"/>
            <a:ext cx="6840760" cy="1512168"/>
          </a:xfrm>
        </p:spPr>
        <p:txBody>
          <a:bodyPr/>
          <a:lstStyle/>
          <a:p>
            <a:r>
              <a:rPr lang="en-US" sz="3600" b="0" dirty="0"/>
              <a:t>How to be </a:t>
            </a:r>
            <a:r>
              <a:rPr lang="en-US" sz="3600" b="0"/>
              <a:t>a </a:t>
            </a:r>
            <a:r>
              <a:rPr lang="en-US" sz="3600" b="0" dirty="0"/>
              <a:t>h</a:t>
            </a:r>
            <a:r>
              <a:rPr lang="en-US" sz="3600" b="0"/>
              <a:t>istorian</a:t>
            </a:r>
            <a:r>
              <a:rPr lang="en-US" sz="3600" b="0" dirty="0"/>
              <a:t>: what </a:t>
            </a:r>
            <a:r>
              <a:rPr lang="en-US" sz="3600" b="0"/>
              <a:t>do historians </a:t>
            </a:r>
            <a:r>
              <a:rPr lang="en-US" sz="3600" b="0" dirty="0"/>
              <a:t>DO?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388052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1FD165-1658-A04A-A74E-41AD05399443}"/>
              </a:ext>
            </a:extLst>
          </p:cNvPr>
          <p:cNvSpPr txBox="1"/>
          <p:nvPr/>
        </p:nvSpPr>
        <p:spPr>
          <a:xfrm>
            <a:off x="5004048" y="3507854"/>
            <a:ext cx="3393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+mj-lt"/>
              </a:rPr>
              <a:t>Dr Elise Smith</a:t>
            </a:r>
          </a:p>
          <a:p>
            <a:r>
              <a:rPr lang="en-GB" sz="1800" dirty="0">
                <a:latin typeface="+mj-lt"/>
              </a:rPr>
              <a:t>Centre for the History of Medicine</a:t>
            </a:r>
          </a:p>
          <a:p>
            <a:r>
              <a:rPr lang="en-GB" sz="1800" dirty="0">
                <a:latin typeface="+mj-lt"/>
              </a:rPr>
              <a:t>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6B538-328A-124A-AF17-E65C21337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15566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en-GB" dirty="0"/>
              <a:t>How does this work in practice?</a:t>
            </a:r>
            <a:br>
              <a:rPr lang="en-GB" dirty="0"/>
            </a:br>
            <a:r>
              <a:rPr lang="en-GB" dirty="0"/>
              <a:t>Let’s talk about </a:t>
            </a:r>
            <a:r>
              <a:rPr lang="en-GB" dirty="0" err="1"/>
              <a:t>Covid</a:t>
            </a:r>
            <a:r>
              <a:rPr lang="en-GB" dirty="0"/>
              <a:t>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6F9613-CF8F-E747-8479-C2E5920C8ED1}"/>
              </a:ext>
            </a:extLst>
          </p:cNvPr>
          <p:cNvSpPr txBox="1"/>
          <p:nvPr/>
        </p:nvSpPr>
        <p:spPr>
          <a:xfrm>
            <a:off x="648171" y="4585425"/>
            <a:ext cx="347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Collecting for the future…</a:t>
            </a:r>
          </a:p>
        </p:txBody>
      </p:sp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5D22DC10-71D9-184A-9900-BF01B6B8F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139702"/>
            <a:ext cx="4014836" cy="2246723"/>
          </a:xfrm>
          <a:prstGeom prst="rect">
            <a:avLst/>
          </a:prstGeom>
        </p:spPr>
      </p:pic>
      <p:pic>
        <p:nvPicPr>
          <p:cNvPr id="8" name="Picture 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29EF22FB-7FA7-AF4A-AECC-E11072755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139702"/>
            <a:ext cx="4384134" cy="236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08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6BDD92-7A2D-0C45-9B9B-266D1C3AC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99542"/>
            <a:ext cx="7056784" cy="857250"/>
          </a:xfrm>
        </p:spPr>
        <p:txBody>
          <a:bodyPr/>
          <a:lstStyle/>
          <a:p>
            <a:r>
              <a:rPr lang="en-GB" dirty="0"/>
              <a:t>So you will be a historian…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30D6F1-E3E8-934E-90E3-BC9DC3BBC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635646"/>
            <a:ext cx="8229600" cy="3394472"/>
          </a:xfrm>
        </p:spPr>
        <p:txBody>
          <a:bodyPr/>
          <a:lstStyle/>
          <a:p>
            <a:r>
              <a:rPr lang="en-GB" dirty="0"/>
              <a:t>What do YOU want to do?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6C9131-0BEB-F14E-BF4D-A6700B6C26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95" r="7678"/>
          <a:stretch/>
        </p:blipFill>
        <p:spPr>
          <a:xfrm>
            <a:off x="0" y="3075807"/>
            <a:ext cx="3139811" cy="20601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AA0689-B88E-6641-9D84-25A04DEA7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930" y="3075807"/>
            <a:ext cx="2904192" cy="20601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8F822D-850F-F547-A017-0E6E3C1FA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6121" y="3075807"/>
            <a:ext cx="3305403" cy="206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64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85F1F4-2BED-564B-BA0B-1C4428F20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One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FAA5DC-3AFC-8741-9EB5-F28E7CE73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Ask your neighbours:</a:t>
            </a:r>
          </a:p>
          <a:p>
            <a:pPr lvl="1"/>
            <a:r>
              <a:rPr lang="en-GB" dirty="0"/>
              <a:t>What do historians do?</a:t>
            </a:r>
          </a:p>
          <a:p>
            <a:pPr lvl="1"/>
            <a:r>
              <a:rPr lang="en-GB" dirty="0"/>
              <a:t>Come up with a couple of examples (think about why YOU have come to study history!)</a:t>
            </a:r>
          </a:p>
        </p:txBody>
      </p:sp>
    </p:spTree>
    <p:extLst>
      <p:ext uri="{BB962C8B-B14F-4D97-AF65-F5344CB8AC3E}">
        <p14:creationId xmlns:p14="http://schemas.microsoft.com/office/powerpoint/2010/main" val="246970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EB563-F036-5D4E-8D8E-684045A6E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So… what DO we do?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27EE7F-492E-9144-B34B-85A63AC48889}"/>
              </a:ext>
            </a:extLst>
          </p:cNvPr>
          <p:cNvSpPr txBox="1"/>
          <p:nvPr/>
        </p:nvSpPr>
        <p:spPr>
          <a:xfrm>
            <a:off x="827584" y="4515966"/>
            <a:ext cx="7245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Research… through texts, interviews and mixed media…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A3C321C-BC9E-3449-88F1-6A9599159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628" y="1221600"/>
            <a:ext cx="2637653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3ED581-BD8B-D148-963E-0F5B2C9C1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88" y="1195391"/>
            <a:ext cx="3499790" cy="2664296"/>
          </a:xfrm>
          <a:prstGeom prst="rect">
            <a:avLst/>
          </a:prstGeom>
        </p:spPr>
      </p:pic>
      <p:pic>
        <p:nvPicPr>
          <p:cNvPr id="11" name="Picture 10" descr="An open book on a table&#10;&#10;Description automatically generated">
            <a:extLst>
              <a:ext uri="{FF2B5EF4-FFF2-40B4-BE49-F238E27FC236}">
                <a16:creationId xmlns:a16="http://schemas.microsoft.com/office/drawing/2014/main" id="{EFA5398E-BF3B-384B-BB3B-07AB842010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572" y="2922840"/>
            <a:ext cx="2579500" cy="1450252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FCA2C1D-6B3D-EE4C-8D5E-C64BB8060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341" y="1225278"/>
            <a:ext cx="2360861" cy="314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54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The Historical Journal | Cambridge Core">
            <a:extLst>
              <a:ext uri="{FF2B5EF4-FFF2-40B4-BE49-F238E27FC236}">
                <a16:creationId xmlns:a16="http://schemas.microsoft.com/office/drawing/2014/main" id="{B724A4CC-FBB0-6F41-BCB6-459616A0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066" y="1222659"/>
            <a:ext cx="1641505" cy="246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AEB563-F036-5D4E-8D8E-684045A6E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So… what DO we do?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27EE7F-492E-9144-B34B-85A63AC48889}"/>
              </a:ext>
            </a:extLst>
          </p:cNvPr>
          <p:cNvSpPr txBox="1"/>
          <p:nvPr/>
        </p:nvSpPr>
        <p:spPr>
          <a:xfrm>
            <a:off x="174172" y="4548317"/>
            <a:ext cx="8951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Academic communication… through teaching, conferences, publishing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0CB89CD-14F5-C64E-B434-F2BA0E381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04" y="1041437"/>
            <a:ext cx="4485103" cy="178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nnual Meeting | AHA">
            <a:extLst>
              <a:ext uri="{FF2B5EF4-FFF2-40B4-BE49-F238E27FC236}">
                <a16:creationId xmlns:a16="http://schemas.microsoft.com/office/drawing/2014/main" id="{E347189F-5F91-F549-9EA4-04639552D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40" y="2901041"/>
            <a:ext cx="5652119" cy="157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The Journal of African History | Cambridge Core">
            <a:extLst>
              <a:ext uri="{FF2B5EF4-FFF2-40B4-BE49-F238E27FC236}">
                <a16:creationId xmlns:a16="http://schemas.microsoft.com/office/drawing/2014/main" id="{24315EB1-6E1D-0042-B091-CF8E02AD0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2571750"/>
            <a:ext cx="1485173" cy="193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07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EB563-F036-5D4E-8D8E-684045A6E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So… what DO we do?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DC04AAA-C8FB-D549-BCAD-857C87DBA3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894" y="1199982"/>
            <a:ext cx="3806919" cy="30383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43F9B4-DE46-9F4A-96B0-A3AFC58D73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6920" y="1201548"/>
            <a:ext cx="5004048" cy="30368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27EE7F-492E-9144-B34B-85A63AC48889}"/>
              </a:ext>
            </a:extLst>
          </p:cNvPr>
          <p:cNvSpPr txBox="1"/>
          <p:nvPr/>
        </p:nvSpPr>
        <p:spPr>
          <a:xfrm>
            <a:off x="827584" y="4515966"/>
            <a:ext cx="7437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Advise and inform… heritage organisations like museums;</a:t>
            </a:r>
          </a:p>
        </p:txBody>
      </p:sp>
    </p:spTree>
    <p:extLst>
      <p:ext uri="{BB962C8B-B14F-4D97-AF65-F5344CB8AC3E}">
        <p14:creationId xmlns:p14="http://schemas.microsoft.com/office/powerpoint/2010/main" val="548381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EB563-F036-5D4E-8D8E-684045A6E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So… what DO we do?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27EE7F-492E-9144-B34B-85A63AC48889}"/>
              </a:ext>
            </a:extLst>
          </p:cNvPr>
          <p:cNvSpPr txBox="1"/>
          <p:nvPr/>
        </p:nvSpPr>
        <p:spPr>
          <a:xfrm>
            <a:off x="35496" y="4629887"/>
            <a:ext cx="6308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Advise and inform… policy and policy-makers…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AA4E7F-897C-A94D-B36D-821B8F682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10096" y="1278507"/>
            <a:ext cx="2571265" cy="375970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B93AA6-44EF-3A40-B9F6-733CCBA88A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157" y="1347614"/>
            <a:ext cx="3238227" cy="32269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33EEDB-C8DF-5644-9E78-CB6DB76CC3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2" y="1451030"/>
            <a:ext cx="2927951" cy="294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88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EB563-F036-5D4E-8D8E-684045A6E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86" y="633672"/>
            <a:ext cx="3908350" cy="857250"/>
          </a:xfrm>
        </p:spPr>
        <p:txBody>
          <a:bodyPr>
            <a:normAutofit fontScale="90000"/>
          </a:bodyPr>
          <a:lstStyle/>
          <a:p>
            <a:r>
              <a:rPr lang="en-GB" dirty="0"/>
              <a:t>So… what DO we do?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27EE7F-492E-9144-B34B-85A63AC48889}"/>
              </a:ext>
            </a:extLst>
          </p:cNvPr>
          <p:cNvSpPr txBox="1"/>
          <p:nvPr/>
        </p:nvSpPr>
        <p:spPr>
          <a:xfrm>
            <a:off x="7524328" y="1255766"/>
            <a:ext cx="14401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Advise and inform… </a:t>
            </a:r>
          </a:p>
          <a:p>
            <a:endParaRPr lang="en-GB" dirty="0"/>
          </a:p>
          <a:p>
            <a:r>
              <a:rPr lang="en-GB" dirty="0"/>
              <a:t>the media and the public…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EC38A-67F4-F540-B5BE-AAEF0049B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64" y="1727143"/>
            <a:ext cx="3741402" cy="31478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4EB4D0-6079-D74C-B98B-D831AF312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99575"/>
            <a:ext cx="3024336" cy="427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25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846EA-64EB-6640-8178-147898AFB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71450"/>
            <a:ext cx="8928992" cy="800100"/>
          </a:xfrm>
          <a:noFill/>
        </p:spPr>
        <p:txBody>
          <a:bodyPr/>
          <a:lstStyle/>
          <a:p>
            <a:r>
              <a:rPr lang="en-GB" sz="3200" b="0" dirty="0"/>
              <a:t>Generating Ownership, Excitement and Trust Through Better Understanding of Our Shared Pasts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D44AA1-7834-1B41-A4EB-8741CF70A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275606"/>
            <a:ext cx="7772400" cy="3086100"/>
          </a:xfrm>
        </p:spPr>
        <p:txBody>
          <a:bodyPr/>
          <a:lstStyle/>
          <a:p>
            <a:r>
              <a:rPr lang="en-GB" sz="2800" dirty="0"/>
              <a:t>Recognise the historically global nature of knowledge and knowledge production</a:t>
            </a:r>
          </a:p>
          <a:p>
            <a:r>
              <a:rPr lang="en-GB" sz="2800" dirty="0"/>
              <a:t>Showcase more inclusive and representative stories</a:t>
            </a:r>
          </a:p>
          <a:p>
            <a:r>
              <a:rPr lang="en-GB" sz="2800" dirty="0"/>
              <a:t>Include users and consumers in the story of science, technology, medicine, culture…</a:t>
            </a:r>
          </a:p>
        </p:txBody>
      </p:sp>
    </p:spTree>
    <p:extLst>
      <p:ext uri="{BB962C8B-B14F-4D97-AF65-F5344CB8AC3E}">
        <p14:creationId xmlns:p14="http://schemas.microsoft.com/office/powerpoint/2010/main" val="3817652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6B538-328A-124A-AF17-E65C21337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15566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en-GB" dirty="0"/>
              <a:t>How does this work in practice?</a:t>
            </a:r>
            <a:br>
              <a:rPr lang="en-GB" dirty="0"/>
            </a:br>
            <a:r>
              <a:rPr lang="en-GB" dirty="0"/>
              <a:t>Let’s talk about </a:t>
            </a:r>
            <a:r>
              <a:rPr lang="en-GB" dirty="0" err="1"/>
              <a:t>Covid</a:t>
            </a:r>
            <a:r>
              <a:rPr lang="en-GB" dirty="0"/>
              <a:t>…</a:t>
            </a:r>
          </a:p>
        </p:txBody>
      </p:sp>
      <p:pic>
        <p:nvPicPr>
          <p:cNvPr id="4098" name="Picture 2" descr="Wear a mask or go to Jail”-The use of masks during the Spanish flu  pandemic, 1918 [988x1123] : r/HistoryPorn">
            <a:extLst>
              <a:ext uri="{FF2B5EF4-FFF2-40B4-BE49-F238E27FC236}">
                <a16:creationId xmlns:a16="http://schemas.microsoft.com/office/drawing/2014/main" id="{A0E9FC3B-24CD-E248-8700-E72552098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541" y="1553432"/>
            <a:ext cx="259228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B0656C19-8715-CE4E-98E2-22F90396A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004291"/>
            <a:ext cx="4287188" cy="2404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6F9613-CF8F-E747-8479-C2E5920C8ED1}"/>
              </a:ext>
            </a:extLst>
          </p:cNvPr>
          <p:cNvSpPr txBox="1"/>
          <p:nvPr/>
        </p:nvSpPr>
        <p:spPr>
          <a:xfrm>
            <a:off x="648171" y="4585425"/>
            <a:ext cx="5211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Precedents and the ‘lessons’ of history…</a:t>
            </a:r>
          </a:p>
        </p:txBody>
      </p:sp>
    </p:spTree>
    <p:extLst>
      <p:ext uri="{BB962C8B-B14F-4D97-AF65-F5344CB8AC3E}">
        <p14:creationId xmlns:p14="http://schemas.microsoft.com/office/powerpoint/2010/main" val="3307544565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10650</TotalTime>
  <Words>247</Words>
  <Application>Microsoft Macintosh PowerPoint</Application>
  <PresentationFormat>On-screen Show (16:9)</PresentationFormat>
  <Paragraphs>34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uni_of_warwick_ruby red_16_9</vt:lpstr>
      <vt:lpstr>1_Custom Design</vt:lpstr>
      <vt:lpstr>Custom Design</vt:lpstr>
      <vt:lpstr>How to be a historian: what do historians DO?</vt:lpstr>
      <vt:lpstr>Part One</vt:lpstr>
      <vt:lpstr>So… what DO we do?</vt:lpstr>
      <vt:lpstr>So… what DO we do?</vt:lpstr>
      <vt:lpstr>So… what DO we do?</vt:lpstr>
      <vt:lpstr>So… what DO we do?</vt:lpstr>
      <vt:lpstr>So… what DO we do?</vt:lpstr>
      <vt:lpstr>Generating Ownership, Excitement and Trust Through Better Understanding of Our Shared Pasts</vt:lpstr>
      <vt:lpstr>How does this work in practice? Let’s talk about Covid…</vt:lpstr>
      <vt:lpstr>How does this work in practice? Let’s talk about Covid…</vt:lpstr>
      <vt:lpstr>So you will be a historian…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275</cp:revision>
  <cp:lastPrinted>2018-03-22T09:31:03Z</cp:lastPrinted>
  <dcterms:created xsi:type="dcterms:W3CDTF">2016-05-26T09:13:48Z</dcterms:created>
  <dcterms:modified xsi:type="dcterms:W3CDTF">2022-09-29T08:19:47Z</dcterms:modified>
</cp:coreProperties>
</file>