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7" r:id="rId4"/>
    <p:sldId id="258" r:id="rId5"/>
    <p:sldId id="259" r:id="rId6"/>
    <p:sldId id="261" r:id="rId7"/>
    <p:sldId id="262" r:id="rId8"/>
    <p:sldId id="265" r:id="rId9"/>
    <p:sldId id="264"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87"/>
  </p:normalViewPr>
  <p:slideViewPr>
    <p:cSldViewPr snapToGrid="0">
      <p:cViewPr varScale="1">
        <p:scale>
          <a:sx n="93" d="100"/>
          <a:sy n="93" d="100"/>
        </p:scale>
        <p:origin x="216"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12BAD-6026-A48C-4405-E8280E07E36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2B27E5-C840-0AFC-1A97-5D7063D751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AF9D822-61D3-E1B6-6752-967469A6F2AA}"/>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7E1A6EE8-CF8B-CD61-7954-97363D4B50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93A346-D506-A4F4-6741-72F01440891E}"/>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3848908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1C3BA-EEEE-5FF7-C5DD-ACE52C6000A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7743DBA-3CE2-9D61-42D8-5B59C3D5A4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8225318-D558-7769-7BE6-51EE45E11AE1}"/>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1F880E7C-99EC-CF92-EB91-CF03626ED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B2F2A5-61C3-FE78-CB1E-AE49174519FE}"/>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264662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94525A-8EAA-2279-CA53-558493D0541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1D30A25-8DD2-A7EB-B5F9-5BB1FFC8D33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28ADA9-5F76-79E4-0180-5B1388613172}"/>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14F4C719-A72F-042B-24F0-554BC3F4D4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B79812-6C66-FF48-3BAC-918BF7EE7CD3}"/>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3495213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9714A-A972-8235-9040-EA90BBCB19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1546860-8D57-E798-4303-36AE417CFFE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3000BAD-25BD-B3EB-8B93-C4BFFB6861BF}"/>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0B09E797-662F-3162-1696-65A2470E9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C275-60D7-DD17-DB61-4C8792528416}"/>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426725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623FA-8049-76F7-F9C6-BFC6062FDB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FA9C9A8-0F56-9799-D7DA-73A03CE11C5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A2CC19-8114-02B0-B8DA-569464984A4B}"/>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FFEF05E2-D200-C31A-AF89-62359A4620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A0E572-4A8F-29C2-61A9-C8A2F06703E1}"/>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1023195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E43CF-612D-1631-4171-A8666AA5C20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75CDF5-CBCA-B6C4-82A2-ADF5216B788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0B2F831-A878-A34C-81FD-6955B773487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1FA9BCB-9FAA-A3BB-3626-DAFB902EA5F9}"/>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6" name="Footer Placeholder 5">
            <a:extLst>
              <a:ext uri="{FF2B5EF4-FFF2-40B4-BE49-F238E27FC236}">
                <a16:creationId xmlns:a16="http://schemas.microsoft.com/office/drawing/2014/main" id="{5EBE55A6-18B2-9D60-DDED-D9E6A85401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DF15C1-1120-157B-780B-A98F9FD70551}"/>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2685209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564AF-0829-8730-42BA-1A3CA2F5BC1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27E771-A15B-E630-18AD-0C7F40E489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1FEDEAF-7894-4EDF-9A3C-57249B69EF3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2C41C88-37DB-04B0-2048-90EDD1B8F8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F3DC6FF-4910-0CAF-F691-6C5C416D9A8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D6134F0-CFAA-9B82-5CD7-CA28DDC89A63}"/>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8" name="Footer Placeholder 7">
            <a:extLst>
              <a:ext uri="{FF2B5EF4-FFF2-40B4-BE49-F238E27FC236}">
                <a16:creationId xmlns:a16="http://schemas.microsoft.com/office/drawing/2014/main" id="{CA720E89-F20A-84A4-6188-D6C0C35DB38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B86405-C30C-14A8-56C1-5D9823427B9A}"/>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378704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460C9-2881-53B0-D7A6-5E6665A60B9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6C156A3-29C5-D036-9052-BAA1501F712E}"/>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4" name="Footer Placeholder 3">
            <a:extLst>
              <a:ext uri="{FF2B5EF4-FFF2-40B4-BE49-F238E27FC236}">
                <a16:creationId xmlns:a16="http://schemas.microsoft.com/office/drawing/2014/main" id="{1DAE13A6-2F06-6470-7460-E20D656BD6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DDBCEE-0C01-7F75-0CB8-953EAB7CE29B}"/>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201904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A38709-383E-6BD5-39AF-3927449C3EC1}"/>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3" name="Footer Placeholder 2">
            <a:extLst>
              <a:ext uri="{FF2B5EF4-FFF2-40B4-BE49-F238E27FC236}">
                <a16:creationId xmlns:a16="http://schemas.microsoft.com/office/drawing/2014/main" id="{E5D299FD-BAE0-97F8-69D5-3CFE61D7F4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9AF748-61D1-B429-0CC6-C6220DB08B12}"/>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802030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FFB5D-A5F8-398A-71A8-486F43B32A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1195F0-6D3D-D46D-BD38-EB70BEF072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70D570D-46FB-1745-51AE-73B17808E0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49750DD-EF1A-886B-5AD2-1BD7AC3AD1F4}"/>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6" name="Footer Placeholder 5">
            <a:extLst>
              <a:ext uri="{FF2B5EF4-FFF2-40B4-BE49-F238E27FC236}">
                <a16:creationId xmlns:a16="http://schemas.microsoft.com/office/drawing/2014/main" id="{39189E04-E20F-C29F-B9B6-87B26E7A7C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EEC5FC-5880-8A85-62A1-AF3CA17A0771}"/>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1377798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C96A7-32E4-1B58-B9BE-4D774CCE32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18B7E31-E007-E28B-8CCF-8676307595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0EF01C-72D1-5E63-87BF-D5CFF8FA50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82F13B7-3851-3876-4724-FC8DD59BD78B}"/>
              </a:ext>
            </a:extLst>
          </p:cNvPr>
          <p:cNvSpPr>
            <a:spLocks noGrp="1"/>
          </p:cNvSpPr>
          <p:nvPr>
            <p:ph type="dt" sz="half" idx="10"/>
          </p:nvPr>
        </p:nvSpPr>
        <p:spPr/>
        <p:txBody>
          <a:bodyPr/>
          <a:lstStyle/>
          <a:p>
            <a:fld id="{0C8FA93A-FAA5-2C46-86D5-15E4DF9B17A1}" type="datetimeFigureOut">
              <a:rPr lang="en-US" smtClean="0"/>
              <a:t>10/15/24</a:t>
            </a:fld>
            <a:endParaRPr lang="en-US"/>
          </a:p>
        </p:txBody>
      </p:sp>
      <p:sp>
        <p:nvSpPr>
          <p:cNvPr id="6" name="Footer Placeholder 5">
            <a:extLst>
              <a:ext uri="{FF2B5EF4-FFF2-40B4-BE49-F238E27FC236}">
                <a16:creationId xmlns:a16="http://schemas.microsoft.com/office/drawing/2014/main" id="{5244C11A-1F47-2100-5210-20D68DDA46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0F4B1E-78C3-7C98-4277-37E7F2691A2D}"/>
              </a:ext>
            </a:extLst>
          </p:cNvPr>
          <p:cNvSpPr>
            <a:spLocks noGrp="1"/>
          </p:cNvSpPr>
          <p:nvPr>
            <p:ph type="sldNum" sz="quarter" idx="12"/>
          </p:nvPr>
        </p:nvSpPr>
        <p:spPr/>
        <p:txBody>
          <a:bodyPr/>
          <a:lstStyle/>
          <a:p>
            <a:fld id="{506CF651-9B88-9F45-BDE8-C8A08242F78E}" type="slidenum">
              <a:rPr lang="en-US" smtClean="0"/>
              <a:t>‹#›</a:t>
            </a:fld>
            <a:endParaRPr lang="en-US"/>
          </a:p>
        </p:txBody>
      </p:sp>
    </p:spTree>
    <p:extLst>
      <p:ext uri="{BB962C8B-B14F-4D97-AF65-F5344CB8AC3E}">
        <p14:creationId xmlns:p14="http://schemas.microsoft.com/office/powerpoint/2010/main" val="2765887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EE2B0F-08D9-E178-EA36-616FF562DD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B17ADB1-B175-67EA-DADB-CD4A89C28B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0D19AF1-9498-AC72-6E58-D1AD73259E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8FA93A-FAA5-2C46-86D5-15E4DF9B17A1}" type="datetimeFigureOut">
              <a:rPr lang="en-US" smtClean="0"/>
              <a:t>10/15/24</a:t>
            </a:fld>
            <a:endParaRPr lang="en-US"/>
          </a:p>
        </p:txBody>
      </p:sp>
      <p:sp>
        <p:nvSpPr>
          <p:cNvPr id="5" name="Footer Placeholder 4">
            <a:extLst>
              <a:ext uri="{FF2B5EF4-FFF2-40B4-BE49-F238E27FC236}">
                <a16:creationId xmlns:a16="http://schemas.microsoft.com/office/drawing/2014/main" id="{1259F73E-D17A-9668-E6C4-42EE555F6E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FEF9FA5-9639-C8C4-1711-57638695AF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06CF651-9B88-9F45-BDE8-C8A08242F78E}" type="slidenum">
              <a:rPr lang="en-US" smtClean="0"/>
              <a:t>‹#›</a:t>
            </a:fld>
            <a:endParaRPr lang="en-US"/>
          </a:p>
        </p:txBody>
      </p:sp>
    </p:spTree>
    <p:extLst>
      <p:ext uri="{BB962C8B-B14F-4D97-AF65-F5344CB8AC3E}">
        <p14:creationId xmlns:p14="http://schemas.microsoft.com/office/powerpoint/2010/main" val="1024282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77C3E-64D1-2224-71C5-F4AB285CB215}"/>
              </a:ext>
            </a:extLst>
          </p:cNvPr>
          <p:cNvSpPr>
            <a:spLocks noGrp="1"/>
          </p:cNvSpPr>
          <p:nvPr>
            <p:ph type="ctrTitle"/>
          </p:nvPr>
        </p:nvSpPr>
        <p:spPr/>
        <p:txBody>
          <a:bodyPr/>
          <a:lstStyle/>
          <a:p>
            <a:r>
              <a:rPr lang="en-US" dirty="0"/>
              <a:t>Archives and Secrets</a:t>
            </a:r>
          </a:p>
        </p:txBody>
      </p:sp>
      <p:sp>
        <p:nvSpPr>
          <p:cNvPr id="3" name="Subtitle 2">
            <a:extLst>
              <a:ext uri="{FF2B5EF4-FFF2-40B4-BE49-F238E27FC236}">
                <a16:creationId xmlns:a16="http://schemas.microsoft.com/office/drawing/2014/main" id="{5D5F6A75-9C6B-3E05-427C-C14688BDACD6}"/>
              </a:ext>
            </a:extLst>
          </p:cNvPr>
          <p:cNvSpPr>
            <a:spLocks noGrp="1"/>
          </p:cNvSpPr>
          <p:nvPr>
            <p:ph type="subTitle" idx="1"/>
          </p:nvPr>
        </p:nvSpPr>
        <p:spPr/>
        <p:txBody>
          <a:bodyPr/>
          <a:lstStyle/>
          <a:p>
            <a:endParaRPr lang="en-US" dirty="0"/>
          </a:p>
          <a:p>
            <a:r>
              <a:rPr lang="en-US" dirty="0"/>
              <a:t>Week 3</a:t>
            </a:r>
          </a:p>
        </p:txBody>
      </p:sp>
    </p:spTree>
    <p:extLst>
      <p:ext uri="{BB962C8B-B14F-4D97-AF65-F5344CB8AC3E}">
        <p14:creationId xmlns:p14="http://schemas.microsoft.com/office/powerpoint/2010/main" val="3901417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55137-04A1-9DCF-443B-76631CCAAFE2}"/>
              </a:ext>
            </a:extLst>
          </p:cNvPr>
          <p:cNvSpPr>
            <a:spLocks noGrp="1"/>
          </p:cNvSpPr>
          <p:nvPr>
            <p:ph type="title"/>
          </p:nvPr>
        </p:nvSpPr>
        <p:spPr/>
        <p:txBody>
          <a:bodyPr/>
          <a:lstStyle/>
          <a:p>
            <a:r>
              <a:rPr lang="en-US" dirty="0"/>
              <a:t>The United States</a:t>
            </a:r>
          </a:p>
        </p:txBody>
      </p:sp>
      <p:sp>
        <p:nvSpPr>
          <p:cNvPr id="7" name="Content Placeholder 6">
            <a:extLst>
              <a:ext uri="{FF2B5EF4-FFF2-40B4-BE49-F238E27FC236}">
                <a16:creationId xmlns:a16="http://schemas.microsoft.com/office/drawing/2014/main" id="{5FA93BFB-B1F4-7537-FF39-1927AD2789EB}"/>
              </a:ext>
            </a:extLst>
          </p:cNvPr>
          <p:cNvSpPr>
            <a:spLocks noGrp="1"/>
          </p:cNvSpPr>
          <p:nvPr>
            <p:ph idx="1"/>
          </p:nvPr>
        </p:nvSpPr>
        <p:spPr/>
        <p:txBody>
          <a:bodyPr/>
          <a:lstStyle/>
          <a:p>
            <a:r>
              <a:rPr lang="en-US" dirty="0"/>
              <a:t>What role did the USA play in the Latin American dirty wars?</a:t>
            </a:r>
          </a:p>
          <a:p>
            <a:endParaRPr lang="en-US" dirty="0"/>
          </a:p>
          <a:p>
            <a:r>
              <a:rPr lang="en-US" dirty="0"/>
              <a:t>Why did the US maintain its secrets?</a:t>
            </a:r>
          </a:p>
          <a:p>
            <a:pPr marL="0" indent="0">
              <a:buNone/>
            </a:pPr>
            <a:endParaRPr lang="en-US" dirty="0"/>
          </a:p>
          <a:p>
            <a:r>
              <a:rPr lang="en-US" dirty="0"/>
              <a:t>How does the USA maintain its secrets?</a:t>
            </a:r>
          </a:p>
          <a:p>
            <a:pPr marL="0" indent="0">
              <a:buNone/>
            </a:pPr>
            <a:endParaRPr lang="en-US" dirty="0"/>
          </a:p>
          <a:p>
            <a:r>
              <a:rPr lang="en-US" dirty="0"/>
              <a:t>Ways out?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88711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FD600-70D6-9C77-8EA7-E423127CD247}"/>
              </a:ext>
            </a:extLst>
          </p:cNvPr>
          <p:cNvSpPr>
            <a:spLocks noGrp="1"/>
          </p:cNvSpPr>
          <p:nvPr>
            <p:ph type="title"/>
          </p:nvPr>
        </p:nvSpPr>
        <p:spPr/>
        <p:txBody>
          <a:bodyPr/>
          <a:lstStyle/>
          <a:p>
            <a:r>
              <a:rPr lang="en-US" dirty="0"/>
              <a:t>Operation Legacy</a:t>
            </a:r>
          </a:p>
        </p:txBody>
      </p:sp>
      <p:sp>
        <p:nvSpPr>
          <p:cNvPr id="3" name="Content Placeholder 2">
            <a:extLst>
              <a:ext uri="{FF2B5EF4-FFF2-40B4-BE49-F238E27FC236}">
                <a16:creationId xmlns:a16="http://schemas.microsoft.com/office/drawing/2014/main" id="{DC33E6DF-008F-734A-B473-AF0641040BB4}"/>
              </a:ext>
            </a:extLst>
          </p:cNvPr>
          <p:cNvSpPr>
            <a:spLocks noGrp="1"/>
          </p:cNvSpPr>
          <p:nvPr>
            <p:ph idx="1"/>
          </p:nvPr>
        </p:nvSpPr>
        <p:spPr/>
        <p:txBody>
          <a:bodyPr/>
          <a:lstStyle/>
          <a:p>
            <a:endParaRPr lang="en-US" dirty="0"/>
          </a:p>
          <a:p>
            <a:r>
              <a:rPr lang="en-US" dirty="0"/>
              <a:t>Why did the UK start to burn or hide state documents?</a:t>
            </a:r>
          </a:p>
          <a:p>
            <a:endParaRPr lang="en-US" dirty="0"/>
          </a:p>
          <a:p>
            <a:r>
              <a:rPr lang="en-US" dirty="0"/>
              <a:t>What kind of documents did the UK dispose of?</a:t>
            </a:r>
          </a:p>
          <a:p>
            <a:endParaRPr lang="en-US" dirty="0"/>
          </a:p>
          <a:p>
            <a:r>
              <a:rPr lang="en-US" dirty="0"/>
              <a:t>How did this differ throughout the Empire?</a:t>
            </a:r>
          </a:p>
          <a:p>
            <a:endParaRPr lang="en-US" dirty="0"/>
          </a:p>
        </p:txBody>
      </p:sp>
    </p:spTree>
    <p:extLst>
      <p:ext uri="{BB962C8B-B14F-4D97-AF65-F5344CB8AC3E}">
        <p14:creationId xmlns:p14="http://schemas.microsoft.com/office/powerpoint/2010/main" val="1638753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6375C-C997-87AE-FFCB-3391B3DFD9EE}"/>
              </a:ext>
            </a:extLst>
          </p:cNvPr>
          <p:cNvSpPr>
            <a:spLocks noGrp="1"/>
          </p:cNvSpPr>
          <p:nvPr>
            <p:ph type="title"/>
          </p:nvPr>
        </p:nvSpPr>
        <p:spPr/>
        <p:txBody>
          <a:bodyPr/>
          <a:lstStyle/>
          <a:p>
            <a:r>
              <a:rPr lang="en-US" dirty="0"/>
              <a:t>Supplementary questions</a:t>
            </a:r>
          </a:p>
        </p:txBody>
      </p:sp>
      <p:sp>
        <p:nvSpPr>
          <p:cNvPr id="3" name="Content Placeholder 2">
            <a:extLst>
              <a:ext uri="{FF2B5EF4-FFF2-40B4-BE49-F238E27FC236}">
                <a16:creationId xmlns:a16="http://schemas.microsoft.com/office/drawing/2014/main" id="{8B38F504-B56B-8D0C-9E38-913EFBE81A2A}"/>
              </a:ext>
            </a:extLst>
          </p:cNvPr>
          <p:cNvSpPr>
            <a:spLocks noGrp="1"/>
          </p:cNvSpPr>
          <p:nvPr>
            <p:ph idx="1"/>
          </p:nvPr>
        </p:nvSpPr>
        <p:spPr/>
        <p:txBody>
          <a:bodyPr/>
          <a:lstStyle/>
          <a:p>
            <a:endParaRPr lang="en-US" dirty="0"/>
          </a:p>
          <a:p>
            <a:r>
              <a:rPr lang="en-US" dirty="0"/>
              <a:t>Did Operation Legacy work?</a:t>
            </a:r>
          </a:p>
          <a:p>
            <a:endParaRPr lang="en-US" dirty="0"/>
          </a:p>
          <a:p>
            <a:r>
              <a:rPr lang="en-US" dirty="0"/>
              <a:t>What should be the role of the historian of the British Empire?</a:t>
            </a:r>
          </a:p>
          <a:p>
            <a:endParaRPr lang="en-US" dirty="0"/>
          </a:p>
          <a:p>
            <a:r>
              <a:rPr lang="en-US" dirty="0"/>
              <a:t>How does finding out the truth about colonization affect a) the colonizer b) </a:t>
            </a:r>
            <a:r>
              <a:rPr lang="en-US"/>
              <a:t>the colonized?</a:t>
            </a:r>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017441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tatue of a family holding hands&#10;&#10;Description automatically generated">
            <a:extLst>
              <a:ext uri="{FF2B5EF4-FFF2-40B4-BE49-F238E27FC236}">
                <a16:creationId xmlns:a16="http://schemas.microsoft.com/office/drawing/2014/main" id="{2BD24690-9A72-9755-66AD-56DA3529E20B}"/>
              </a:ext>
            </a:extLst>
          </p:cNvPr>
          <p:cNvPicPr>
            <a:picLocks noChangeAspect="1"/>
          </p:cNvPicPr>
          <p:nvPr/>
        </p:nvPicPr>
        <p:blipFill>
          <a:blip r:embed="rId2"/>
          <a:srcRect t="5750"/>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D3EED3-F818-F118-26D5-A04101AF5C04}"/>
              </a:ext>
            </a:extLst>
          </p:cNvPr>
          <p:cNvSpPr>
            <a:spLocks noGrp="1"/>
          </p:cNvSpPr>
          <p:nvPr>
            <p:ph type="title"/>
          </p:nvPr>
        </p:nvSpPr>
        <p:spPr>
          <a:xfrm>
            <a:off x="7531610" y="365125"/>
            <a:ext cx="3822189" cy="1899912"/>
          </a:xfrm>
        </p:spPr>
        <p:txBody>
          <a:bodyPr>
            <a:normAutofit/>
          </a:bodyPr>
          <a:lstStyle/>
          <a:p>
            <a:r>
              <a:rPr lang="en-US" sz="4000"/>
              <a:t>Do secret histories matter?</a:t>
            </a:r>
          </a:p>
        </p:txBody>
      </p:sp>
      <p:sp>
        <p:nvSpPr>
          <p:cNvPr id="3" name="Content Placeholder 2">
            <a:extLst>
              <a:ext uri="{FF2B5EF4-FFF2-40B4-BE49-F238E27FC236}">
                <a16:creationId xmlns:a16="http://schemas.microsoft.com/office/drawing/2014/main" id="{6B5E253B-EE5A-B0D9-0A5D-974FC29F8C33}"/>
              </a:ext>
            </a:extLst>
          </p:cNvPr>
          <p:cNvSpPr>
            <a:spLocks noGrp="1"/>
          </p:cNvSpPr>
          <p:nvPr>
            <p:ph idx="1"/>
          </p:nvPr>
        </p:nvSpPr>
        <p:spPr>
          <a:xfrm>
            <a:off x="7531610" y="2434201"/>
            <a:ext cx="3822189" cy="3742762"/>
          </a:xfrm>
        </p:spPr>
        <p:txBody>
          <a:bodyPr>
            <a:normAutofit/>
          </a:bodyPr>
          <a:lstStyle/>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4140537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7A43-419E-DEB8-41C6-30A7B07AD9B3}"/>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FA8ADD9-9EFC-D8FA-6FAE-8880A3BB54C6}"/>
              </a:ext>
            </a:extLst>
          </p:cNvPr>
          <p:cNvSpPr>
            <a:spLocks noGrp="1"/>
          </p:cNvSpPr>
          <p:nvPr>
            <p:ph idx="1"/>
          </p:nvPr>
        </p:nvSpPr>
        <p:spPr/>
        <p:txBody>
          <a:bodyPr>
            <a:normAutofit fontScale="85000" lnSpcReduction="20000"/>
          </a:bodyPr>
          <a:lstStyle/>
          <a:p>
            <a:r>
              <a:rPr lang="en-US" dirty="0"/>
              <a:t>Between 1947 and 1989, most Latin American countries employed counterinsurgency techniques to repress communists, radicals and guerrillas. </a:t>
            </a:r>
          </a:p>
          <a:p>
            <a:endParaRPr lang="en-US" dirty="0"/>
          </a:p>
          <a:p>
            <a:r>
              <a:rPr lang="en-US" dirty="0"/>
              <a:t>Counterinsurgency strategies were hatched in the “grey zone” of politics or the “covert netherworld”. This was the preserve of soldiers, spies, policemen, criminals, and professional hitmen.</a:t>
            </a:r>
          </a:p>
          <a:p>
            <a:endParaRPr lang="en-US" dirty="0"/>
          </a:p>
          <a:p>
            <a:r>
              <a:rPr lang="en-US" dirty="0"/>
              <a:t>Transitional Justice. As part of the process of democratization some Latin American countries held Truth and Reconciliation Commissions and prosecuted Dirty War security agents. They uncovered the “grey zone”.</a:t>
            </a:r>
          </a:p>
          <a:p>
            <a:endParaRPr lang="en-US" dirty="0"/>
          </a:p>
          <a:p>
            <a:r>
              <a:rPr lang="en-US" dirty="0"/>
              <a:t>E.g. Chile, Peru, Uruguay, Argentina.</a:t>
            </a:r>
          </a:p>
          <a:p>
            <a:endParaRPr lang="en-US" dirty="0"/>
          </a:p>
        </p:txBody>
      </p:sp>
    </p:spTree>
    <p:extLst>
      <p:ext uri="{BB962C8B-B14F-4D97-AF65-F5344CB8AC3E}">
        <p14:creationId xmlns:p14="http://schemas.microsoft.com/office/powerpoint/2010/main" val="954273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8A747-44C9-A943-9A06-ED1B7665378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0672436-16F8-76ED-F3AF-3E3A06C96242}"/>
              </a:ext>
            </a:extLst>
          </p:cNvPr>
          <p:cNvSpPr>
            <a:spLocks noGrp="1"/>
          </p:cNvSpPr>
          <p:nvPr>
            <p:ph idx="1"/>
          </p:nvPr>
        </p:nvSpPr>
        <p:spPr/>
        <p:txBody>
          <a:bodyPr/>
          <a:lstStyle/>
          <a:p>
            <a:r>
              <a:rPr lang="en-US" dirty="0"/>
              <a:t>However, other Latin American countries did not. They refused to open archives, gave amnesties to security agents, and either refused to hold Truth and Reconciliation Commissions or held ineffective or incomplete ones. </a:t>
            </a:r>
          </a:p>
          <a:p>
            <a:endParaRPr lang="en-US" dirty="0"/>
          </a:p>
          <a:p>
            <a:r>
              <a:rPr lang="en-US" dirty="0"/>
              <a:t>E.g. El Salvador, Honduras, Mexico. </a:t>
            </a:r>
          </a:p>
          <a:p>
            <a:endParaRPr lang="en-US" dirty="0"/>
          </a:p>
          <a:p>
            <a:endParaRPr lang="en-US" dirty="0"/>
          </a:p>
        </p:txBody>
      </p:sp>
    </p:spTree>
    <p:extLst>
      <p:ext uri="{BB962C8B-B14F-4D97-AF65-F5344CB8AC3E}">
        <p14:creationId xmlns:p14="http://schemas.microsoft.com/office/powerpoint/2010/main" val="64193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04AF5-9738-4892-DD2D-EDFD2FB64D90}"/>
              </a:ext>
            </a:extLst>
          </p:cNvPr>
          <p:cNvSpPr>
            <a:spLocks noGrp="1"/>
          </p:cNvSpPr>
          <p:nvPr>
            <p:ph type="title"/>
          </p:nvPr>
        </p:nvSpPr>
        <p:spPr/>
        <p:txBody>
          <a:bodyPr>
            <a:normAutofit/>
          </a:bodyPr>
          <a:lstStyle/>
          <a:p>
            <a:r>
              <a:rPr lang="en-US" sz="2200" dirty="0"/>
              <a:t>Guillermo Trejo Juan </a:t>
            </a:r>
            <a:r>
              <a:rPr lang="en-US" sz="2200" dirty="0" err="1"/>
              <a:t>Albarracín</a:t>
            </a:r>
            <a:r>
              <a:rPr lang="en-US" sz="2200" dirty="0"/>
              <a:t>, and Lucía Tiscornia, “Breaking state impunity in post-authoritarian regimes: Why transitional justice processes deter criminal violence in new democracies”</a:t>
            </a:r>
            <a:endParaRPr lang="en-US" dirty="0"/>
          </a:p>
        </p:txBody>
      </p:sp>
      <p:pic>
        <p:nvPicPr>
          <p:cNvPr id="5" name="Content Placeholder 4" descr="A diagram of a crime&#10;&#10;Description automatically generated">
            <a:extLst>
              <a:ext uri="{FF2B5EF4-FFF2-40B4-BE49-F238E27FC236}">
                <a16:creationId xmlns:a16="http://schemas.microsoft.com/office/drawing/2014/main" id="{5A91E1BD-ECD4-DAC8-1BA5-A8C3EC9730FB}"/>
              </a:ext>
            </a:extLst>
          </p:cNvPr>
          <p:cNvPicPr>
            <a:picLocks noGrp="1" noChangeAspect="1"/>
          </p:cNvPicPr>
          <p:nvPr>
            <p:ph idx="1"/>
          </p:nvPr>
        </p:nvPicPr>
        <p:blipFill>
          <a:blip r:embed="rId2"/>
          <a:stretch>
            <a:fillRect/>
          </a:stretch>
        </p:blipFill>
        <p:spPr>
          <a:xfrm>
            <a:off x="2018331" y="1825625"/>
            <a:ext cx="8155337" cy="4351338"/>
          </a:xfrm>
        </p:spPr>
      </p:pic>
    </p:spTree>
    <p:extLst>
      <p:ext uri="{BB962C8B-B14F-4D97-AF65-F5344CB8AC3E}">
        <p14:creationId xmlns:p14="http://schemas.microsoft.com/office/powerpoint/2010/main" val="1649283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A wall with several posters of men&#10;&#10;Description automatically generated">
            <a:extLst>
              <a:ext uri="{FF2B5EF4-FFF2-40B4-BE49-F238E27FC236}">
                <a16:creationId xmlns:a16="http://schemas.microsoft.com/office/drawing/2014/main" id="{2851831A-566A-3359-280B-91D1F5602E5D}"/>
              </a:ext>
            </a:extLst>
          </p:cNvPr>
          <p:cNvPicPr>
            <a:picLocks noChangeAspect="1"/>
          </p:cNvPicPr>
          <p:nvPr/>
        </p:nvPicPr>
        <p:blipFill>
          <a:blip r:embed="rId2"/>
          <a:srcRect l="6236"/>
          <a:stretch/>
        </p:blipFill>
        <p:spPr>
          <a:xfrm>
            <a:off x="1" y="10"/>
            <a:ext cx="9669642" cy="6857990"/>
          </a:xfrm>
          <a:prstGeom prst="rect">
            <a:avLst/>
          </a:prstGeom>
        </p:spPr>
      </p:pic>
      <p:sp>
        <p:nvSpPr>
          <p:cNvPr id="23"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28D0E5C-51C3-E6C2-EFBC-D6600CB6975E}"/>
              </a:ext>
            </a:extLst>
          </p:cNvPr>
          <p:cNvSpPr>
            <a:spLocks noGrp="1"/>
          </p:cNvSpPr>
          <p:nvPr>
            <p:ph type="title"/>
          </p:nvPr>
        </p:nvSpPr>
        <p:spPr>
          <a:xfrm>
            <a:off x="7531610" y="365125"/>
            <a:ext cx="3822189" cy="1899912"/>
          </a:xfrm>
        </p:spPr>
        <p:txBody>
          <a:bodyPr vert="horz" lIns="91440" tIns="45720" rIns="91440" bIns="45720" rtlCol="0">
            <a:normAutofit/>
          </a:bodyPr>
          <a:lstStyle/>
          <a:p>
            <a:r>
              <a:rPr lang="en-US" sz="4000"/>
              <a:t>The continuing specter of secrecy</a:t>
            </a:r>
          </a:p>
        </p:txBody>
      </p:sp>
      <p:sp>
        <p:nvSpPr>
          <p:cNvPr id="18" name="Content Placeholder 17">
            <a:extLst>
              <a:ext uri="{FF2B5EF4-FFF2-40B4-BE49-F238E27FC236}">
                <a16:creationId xmlns:a16="http://schemas.microsoft.com/office/drawing/2014/main" id="{BB1CE037-43A0-B925-5FBD-4F939D7632AC}"/>
              </a:ext>
            </a:extLst>
          </p:cNvPr>
          <p:cNvSpPr>
            <a:spLocks noGrp="1"/>
          </p:cNvSpPr>
          <p:nvPr>
            <p:ph idx="1"/>
          </p:nvPr>
        </p:nvSpPr>
        <p:spPr>
          <a:xfrm>
            <a:off x="7531610" y="2434201"/>
            <a:ext cx="3822189" cy="3742762"/>
          </a:xfrm>
        </p:spPr>
        <p:txBody>
          <a:bodyPr>
            <a:normAutofit/>
          </a:bodyPr>
          <a:lstStyle/>
          <a:p>
            <a:endParaRPr lang="en-US" sz="2000"/>
          </a:p>
        </p:txBody>
      </p:sp>
    </p:spTree>
    <p:extLst>
      <p:ext uri="{BB962C8B-B14F-4D97-AF65-F5344CB8AC3E}">
        <p14:creationId xmlns:p14="http://schemas.microsoft.com/office/powerpoint/2010/main" val="3230988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C0AFE-B051-F13D-7219-C983CCC4FE58}"/>
              </a:ext>
            </a:extLst>
          </p:cNvPr>
          <p:cNvSpPr>
            <a:spLocks noGrp="1"/>
          </p:cNvSpPr>
          <p:nvPr>
            <p:ph type="title"/>
          </p:nvPr>
        </p:nvSpPr>
        <p:spPr/>
        <p:txBody>
          <a:bodyPr/>
          <a:lstStyle/>
          <a:p>
            <a:r>
              <a:rPr lang="en-US" dirty="0"/>
              <a:t>How the state keeps secrets in Mexico</a:t>
            </a:r>
          </a:p>
        </p:txBody>
      </p:sp>
      <p:pic>
        <p:nvPicPr>
          <p:cNvPr id="5" name="Content Placeholder 4" descr="A building with a flag on top&#10;&#10;Description automatically generated">
            <a:extLst>
              <a:ext uri="{FF2B5EF4-FFF2-40B4-BE49-F238E27FC236}">
                <a16:creationId xmlns:a16="http://schemas.microsoft.com/office/drawing/2014/main" id="{01AA5766-11EA-EEC2-226D-9DFA42874DB5}"/>
              </a:ext>
            </a:extLst>
          </p:cNvPr>
          <p:cNvPicPr>
            <a:picLocks noGrp="1" noChangeAspect="1"/>
          </p:cNvPicPr>
          <p:nvPr>
            <p:ph idx="1"/>
          </p:nvPr>
        </p:nvPicPr>
        <p:blipFill>
          <a:blip r:embed="rId2"/>
          <a:stretch>
            <a:fillRect/>
          </a:stretch>
        </p:blipFill>
        <p:spPr>
          <a:xfrm>
            <a:off x="2348382" y="1825625"/>
            <a:ext cx="7495236" cy="4351338"/>
          </a:xfrm>
        </p:spPr>
      </p:pic>
    </p:spTree>
    <p:extLst>
      <p:ext uri="{BB962C8B-B14F-4D97-AF65-F5344CB8AC3E}">
        <p14:creationId xmlns:p14="http://schemas.microsoft.com/office/powerpoint/2010/main" val="4108365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116</TotalTime>
  <Words>303</Words>
  <Application>Microsoft Macintosh PowerPoint</Application>
  <PresentationFormat>Widescreen</PresentationFormat>
  <Paragraphs>49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Archives and Secrets</vt:lpstr>
      <vt:lpstr>Operation Legacy</vt:lpstr>
      <vt:lpstr>Supplementary questions</vt:lpstr>
      <vt:lpstr>Do secret histories matter?</vt:lpstr>
      <vt:lpstr>PowerPoint Presentation</vt:lpstr>
      <vt:lpstr>PowerPoint Presentation</vt:lpstr>
      <vt:lpstr>Guillermo Trejo Juan Albarracín, and Lucía Tiscornia, “Breaking state impunity in post-authoritarian regimes: Why transitional justice processes deter criminal violence in new democracies”</vt:lpstr>
      <vt:lpstr>The continuing specter of secrecy</vt:lpstr>
      <vt:lpstr>How the state keeps secrets in Mexico</vt:lpstr>
      <vt:lpstr>The United States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4</cp:revision>
  <dcterms:created xsi:type="dcterms:W3CDTF">2024-10-15T09:31:01Z</dcterms:created>
  <dcterms:modified xsi:type="dcterms:W3CDTF">2024-10-15T11:29:27Z</dcterms:modified>
</cp:coreProperties>
</file>