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54"/>
    <p:restoredTop sz="94638"/>
  </p:normalViewPr>
  <p:slideViewPr>
    <p:cSldViewPr snapToGrid="0">
      <p:cViewPr varScale="1">
        <p:scale>
          <a:sx n="79" d="100"/>
          <a:sy n="79" d="100"/>
        </p:scale>
        <p:origin x="240" y="9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958D2-669B-9F8F-202B-4F4CC83C64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1C8154-F7BB-2E90-EFF3-FB0A15627C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A606D2-3992-19F0-1865-866FA1E4E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F1CED-5DEE-A848-A317-4F9E4F2BCBE9}" type="datetimeFigureOut">
              <a:rPr lang="en-US" smtClean="0"/>
              <a:t>3/4/25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8D3F79-C4AA-B527-097A-BBC7BF21A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CFE947-C313-8A03-8A46-C473FAF56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A50BC-4855-B14F-8C13-6FA151B86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487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7A057-364C-438E-381B-9460E0CC1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6A076A-18DD-682A-00D2-A673136D21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6B711C-D647-FC4A-7FC5-A24B1E015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F1CED-5DEE-A848-A317-4F9E4F2BCBE9}" type="datetimeFigureOut">
              <a:rPr lang="en-US" smtClean="0"/>
              <a:t>3/4/25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3D16F1-B963-B9DF-0E8A-00B0FF86D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658A8-5FC4-4043-CC32-0EBF70D04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A50BC-4855-B14F-8C13-6FA151B86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819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03164E-BC57-9320-7741-F4415AAB8E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FEB3D4-32E6-27EC-8A56-CAD3938FF9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CE030-3A67-7A2E-75B9-188A54CEB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F1CED-5DEE-A848-A317-4F9E4F2BCBE9}" type="datetimeFigureOut">
              <a:rPr lang="en-US" smtClean="0"/>
              <a:t>3/4/25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C8806A-3C05-D5D4-7EDA-4EE1D1857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D6C4DA-A137-7844-9E92-21FC6DA17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A50BC-4855-B14F-8C13-6FA151B86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538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607A9-C53F-B1D3-630B-4857B7F59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7870F4-8C8C-8549-7147-62124ECD31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B0A6D0-9AAF-DEA7-FD49-910F3C037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F1CED-5DEE-A848-A317-4F9E4F2BCBE9}" type="datetimeFigureOut">
              <a:rPr lang="en-US" smtClean="0"/>
              <a:t>3/4/25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C3B5D3-7FBB-CE4A-612C-C743FBC29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E8EE8-E9FF-DDDB-AB53-E58B84BF6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A50BC-4855-B14F-8C13-6FA151B86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343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794C6-3CE7-1A95-08F4-90F6DEE42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C21E16-4A08-5DF3-3F52-30E09F679B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E591E-77CC-310E-192D-7B801BBDE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F1CED-5DEE-A848-A317-4F9E4F2BCBE9}" type="datetimeFigureOut">
              <a:rPr lang="en-US" smtClean="0"/>
              <a:t>3/4/25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51272-FC8A-4E24-2EA0-EB5EFBD62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B3DA9-B346-5806-3391-FA3D64A4A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A50BC-4855-B14F-8C13-6FA151B86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737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494C1-E9F1-C4FF-14B6-E56EEE6CE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CDA3AC-217F-BB73-72CD-2700F731FD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2487AD-D3C8-1DA4-9B9C-39A1D49DC3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0E76E8-E1BF-AEAD-EF32-4BFBE8CF2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F1CED-5DEE-A848-A317-4F9E4F2BCBE9}" type="datetimeFigureOut">
              <a:rPr lang="en-US" smtClean="0"/>
              <a:t>3/4/25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5BF4F0-B32C-EC99-2383-D548EF256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7EDF51-4583-A673-A4EB-7E290EA25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A50BC-4855-B14F-8C13-6FA151B86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415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AE7A8-73DD-D958-B528-1A21C701D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7C6551-5CA7-1F23-AC2C-832AD2CD50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E9F472-C314-7F4E-A042-124C8F4116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98F97F-7225-97D2-9EFD-DD917FCAB2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AE2131-72CC-A982-106C-D2743599A8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F0B24A-4AD8-ABAE-42D7-2CC0E19A9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F1CED-5DEE-A848-A317-4F9E4F2BCBE9}" type="datetimeFigureOut">
              <a:rPr lang="en-US" smtClean="0"/>
              <a:t>3/4/25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528094-C3B5-9F1B-F5B9-2CD5F9D21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1502A9-E228-1BA6-1030-20E4D7AED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A50BC-4855-B14F-8C13-6FA151B86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741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0B443-CF2D-B783-21AA-B7B8D6707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F1A4E7-755C-8E5C-8FD1-0B5BA4AEE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F1CED-5DEE-A848-A317-4F9E4F2BCBE9}" type="datetimeFigureOut">
              <a:rPr lang="en-US" smtClean="0"/>
              <a:t>3/4/25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EA6B6F-EA4A-342F-313C-0DC5B89CE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FBAD79-05D7-0853-2DAE-94C3A9358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A50BC-4855-B14F-8C13-6FA151B86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220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6B1BF4-0B8E-29E9-ACA3-524CD7F37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F1CED-5DEE-A848-A317-4F9E4F2BCBE9}" type="datetimeFigureOut">
              <a:rPr lang="en-US" smtClean="0"/>
              <a:t>3/4/25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F949C2-DD7E-4449-6A74-3AE959620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4CA0B7-9A85-748F-4499-1084DCC31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A50BC-4855-B14F-8C13-6FA151B86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750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D59BD-2768-7C33-B01A-BADBEB1F1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9B86C-46F8-3EA9-2D3F-416E13BD5C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47CA5E-DB91-8382-6336-856F98CE90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35325E-3FC5-66A5-CDFD-6EA22E1F7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F1CED-5DEE-A848-A317-4F9E4F2BCBE9}" type="datetimeFigureOut">
              <a:rPr lang="en-US" smtClean="0"/>
              <a:t>3/4/25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3C7D48-D449-1912-D365-6CE1F8DDC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781D33-3E31-B59E-416B-C88E403CE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A50BC-4855-B14F-8C13-6FA151B86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860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96EA1-5DA3-BE65-FE84-B217C1A6B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42E026-DFFC-7694-B1E4-FEF5E2B207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666977-4F85-7211-B706-A2B77940E0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0DE706-EC6B-FA0B-9B72-70653A5D6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F1CED-5DEE-A848-A317-4F9E4F2BCBE9}" type="datetimeFigureOut">
              <a:rPr lang="en-US" smtClean="0"/>
              <a:t>3/4/25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1B1A64-4B9A-550F-D641-5BFDA110A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71A4E-6EF7-1355-0AB5-C875E1CBD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A50BC-4855-B14F-8C13-6FA151B86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59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9BC60D-0A82-6522-C21F-7413F1A91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E7971C-5DD6-A101-6299-10DDC9C3A2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7E18EC-4813-D889-4884-9F96D1F362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4F1CED-5DEE-A848-A317-4F9E4F2BCBE9}" type="datetimeFigureOut">
              <a:rPr lang="en-US" smtClean="0"/>
              <a:t>3/4/25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D4B936-AF59-7C51-A93A-E4533675EA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641645-6B9E-C763-654E-E26590844E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EA50BC-4855-B14F-8C13-6FA151B86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098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oncrete wall with holes in it&#10;&#10;AI-generated content may be incorrect.">
            <a:extLst>
              <a:ext uri="{FF2B5EF4-FFF2-40B4-BE49-F238E27FC236}">
                <a16:creationId xmlns:a16="http://schemas.microsoft.com/office/drawing/2014/main" id="{63590E5F-1F30-7D52-6618-6FFC36D9E22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b="14773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FE648C-89F0-2A90-F289-7FC8EA4E7E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Borders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82C149-3D66-075A-1864-B816F246C3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/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6640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view of a city from a hill&#10;&#10;AI-generated content may be incorrect.">
            <a:extLst>
              <a:ext uri="{FF2B5EF4-FFF2-40B4-BE49-F238E27FC236}">
                <a16:creationId xmlns:a16="http://schemas.microsoft.com/office/drawing/2014/main" id="{E6D82A50-02A7-D614-8715-27E64CD666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416" r="-1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5F823D-D71E-A478-B55B-D13B81DA5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/>
              <a:t>How were borders invented?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FC382C-35A5-CD9A-AA95-9C6B97386C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4201"/>
            <a:ext cx="3822189" cy="3742762"/>
          </a:xfrm>
        </p:spPr>
        <p:txBody>
          <a:bodyPr>
            <a:normAutofit/>
          </a:bodyPr>
          <a:lstStyle/>
          <a:p>
            <a:endParaRPr lang="en-US" sz="2000"/>
          </a:p>
          <a:p>
            <a:r>
              <a:rPr lang="en-US" sz="2000"/>
              <a:t>How did pre-modern borders function?</a:t>
            </a:r>
          </a:p>
          <a:p>
            <a:endParaRPr lang="en-US" sz="2000"/>
          </a:p>
          <a:p>
            <a:r>
              <a:rPr lang="en-US" sz="2000"/>
              <a:t>Why and when did states introduce borders?</a:t>
            </a:r>
          </a:p>
          <a:p>
            <a:endParaRPr lang="en-US" sz="2000"/>
          </a:p>
          <a:p>
            <a:r>
              <a:rPr lang="en-US" sz="2000"/>
              <a:t>How do borderlands relate to borders?</a:t>
            </a:r>
          </a:p>
        </p:txBody>
      </p:sp>
    </p:spTree>
    <p:extLst>
      <p:ext uri="{BB962C8B-B14F-4D97-AF65-F5344CB8AC3E}">
        <p14:creationId xmlns:p14="http://schemas.microsoft.com/office/powerpoint/2010/main" val="2651001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map of middle east with different colored areas&#10;&#10;AI-generated content may be incorrect.">
            <a:extLst>
              <a:ext uri="{FF2B5EF4-FFF2-40B4-BE49-F238E27FC236}">
                <a16:creationId xmlns:a16="http://schemas.microsoft.com/office/drawing/2014/main" id="{63EDB7E5-1F3B-75BB-EBAD-65F5BF80614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3892" b="13552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FA18BE-1739-6565-B92F-0EE6AEC60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3100"/>
              <a:t>How do borders intersect with histories of colonialism?</a:t>
            </a:r>
          </a:p>
        </p:txBody>
      </p:sp>
      <p:sp>
        <p:nvSpPr>
          <p:cNvPr id="18" name="Content Placeholder 8">
            <a:extLst>
              <a:ext uri="{FF2B5EF4-FFF2-40B4-BE49-F238E27FC236}">
                <a16:creationId xmlns:a16="http://schemas.microsoft.com/office/drawing/2014/main" id="{47A6ABA9-AFEF-4F56-3E34-7B7B4FD91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4201"/>
            <a:ext cx="3822189" cy="3742762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“Britain must therefore be understood as a contemporary colonial space” . </a:t>
            </a:r>
          </a:p>
          <a:p>
            <a:endParaRPr lang="en-GB" sz="18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How do contemporary immigration regimes act as “colonial systems”?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30645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46CDE-23F5-D7C8-5968-95BC61D1C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the Windrush scandal tell us about race and immigration?</a:t>
            </a:r>
          </a:p>
        </p:txBody>
      </p:sp>
      <p:pic>
        <p:nvPicPr>
          <p:cNvPr id="5" name="Content Placeholder 4" descr="A group of people holding signs&#10;&#10;AI-generated content may be incorrect.">
            <a:extLst>
              <a:ext uri="{FF2B5EF4-FFF2-40B4-BE49-F238E27FC236}">
                <a16:creationId xmlns:a16="http://schemas.microsoft.com/office/drawing/2014/main" id="{DE73F06F-B831-0A2A-E3DA-87C38415D0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3690" y="1825625"/>
            <a:ext cx="7784619" cy="4351338"/>
          </a:xfrm>
        </p:spPr>
      </p:pic>
    </p:spTree>
    <p:extLst>
      <p:ext uri="{BB962C8B-B14F-4D97-AF65-F5344CB8AC3E}">
        <p14:creationId xmlns:p14="http://schemas.microsoft.com/office/powerpoint/2010/main" val="3641257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E36BB3C5-822B-45E1-A81E-5CC3176C61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group of people on a raft in the water&#10;&#10;AI-generated content may be incorrect.">
            <a:extLst>
              <a:ext uri="{FF2B5EF4-FFF2-40B4-BE49-F238E27FC236}">
                <a16:creationId xmlns:a16="http://schemas.microsoft.com/office/drawing/2014/main" id="{077E30C7-6995-96CB-C2B8-9EBA4AF66C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54" r="3307" b="-3"/>
          <a:stretch/>
        </p:blipFill>
        <p:spPr>
          <a:xfrm>
            <a:off x="579264" y="365141"/>
            <a:ext cx="6288262" cy="3063875"/>
          </a:xfrm>
          <a:prstGeom prst="rect">
            <a:avLst/>
          </a:prstGeom>
        </p:spPr>
      </p:pic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FB39ECA9-4CDE-4883-98E8-287E905E9F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263" y="3630934"/>
            <a:ext cx="6288261" cy="2546028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23EA7E-C65A-DB3F-334A-9CA3084EA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849689"/>
            <a:ext cx="2111122" cy="2105025"/>
          </a:xfrm>
        </p:spPr>
        <p:txBody>
          <a:bodyPr>
            <a:normAutofit/>
          </a:bodyPr>
          <a:lstStyle/>
          <a:p>
            <a:r>
              <a:rPr lang="en-GB" sz="2200"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“I</a:t>
            </a:r>
            <a:r>
              <a:rPr lang="en-GB" sz="2200"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rregularized migration should be seen as anti colonial resistance.”</a:t>
            </a:r>
            <a:br>
              <a:rPr lang="en-GB" sz="2200"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20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7483D0-BAEB-4927-88AD-76F5DA846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494" y="456572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DBB7B12-4298-4CFB-B539-44A91C9303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394346" y="4893056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E00894A-78FB-61D2-1A7F-85E695D0B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563" y="3849688"/>
            <a:ext cx="3315810" cy="2105025"/>
          </a:xfrm>
        </p:spPr>
        <p:txBody>
          <a:bodyPr anchor="ctr">
            <a:normAutofit/>
          </a:bodyPr>
          <a:lstStyle/>
          <a:p>
            <a:endParaRPr lang="en-US" sz="1700"/>
          </a:p>
        </p:txBody>
      </p:sp>
      <p:pic>
        <p:nvPicPr>
          <p:cNvPr id="7" name="Picture 6" descr="A group of people pushing a child&#10;&#10;AI-generated content may be incorrect.">
            <a:extLst>
              <a:ext uri="{FF2B5EF4-FFF2-40B4-BE49-F238E27FC236}">
                <a16:creationId xmlns:a16="http://schemas.microsoft.com/office/drawing/2014/main" id="{DBE9355B-2EF0-70BD-2E44-DD5073B6823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051" r="15474" b="2"/>
          <a:stretch/>
        </p:blipFill>
        <p:spPr>
          <a:xfrm>
            <a:off x="7048500" y="365109"/>
            <a:ext cx="4621006" cy="581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802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97D551-080B-5701-786C-A7BEAE302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3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What are the arguments for the abolition of borders?</a:t>
            </a:r>
          </a:p>
        </p:txBody>
      </p:sp>
      <p:pic>
        <p:nvPicPr>
          <p:cNvPr id="5" name="Content Placeholder 4" descr="A group of people in the water&#10;&#10;AI-generated content may be incorrect.">
            <a:extLst>
              <a:ext uri="{FF2B5EF4-FFF2-40B4-BE49-F238E27FC236}">
                <a16:creationId xmlns:a16="http://schemas.microsoft.com/office/drawing/2014/main" id="{EDCC618A-55A0-2FCD-90D7-044C5D60B7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77316" y="656224"/>
            <a:ext cx="6780700" cy="554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443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08BC803E-13F3-4DAB-B17C-BEB0076164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8DDE571-E57F-4AB5-83C7-30EB5DDCCA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-2"/>
            <a:ext cx="12191996" cy="6858000"/>
          </a:xfrm>
          <a:prstGeom prst="rect">
            <a:avLst/>
          </a:pr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B00BA3-E201-A4AE-F351-E0FDEC886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5" y="603622"/>
            <a:ext cx="4282380" cy="132294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What no one talks about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B1FE870-1231-5B3B-7A42-FF123C723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207977"/>
            <a:ext cx="3968365" cy="4046401"/>
          </a:xfrm>
        </p:spPr>
        <p:txBody>
          <a:bodyPr>
            <a:normAutofit/>
          </a:bodyPr>
          <a:lstStyle/>
          <a:p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Migrant buffer zones</a:t>
            </a:r>
          </a:p>
          <a:p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Use of migrants as means to destabilize countries. </a:t>
            </a:r>
          </a:p>
        </p:txBody>
      </p:sp>
      <p:pic>
        <p:nvPicPr>
          <p:cNvPr id="9" name="Picture 8" descr="A soldier standing behind a fence&#10;&#10;AI-generated content may be incorrect.">
            <a:extLst>
              <a:ext uri="{FF2B5EF4-FFF2-40B4-BE49-F238E27FC236}">
                <a16:creationId xmlns:a16="http://schemas.microsoft.com/office/drawing/2014/main" id="{3A74D4B6-1664-8CC2-B834-00E788695D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010" r="5768"/>
          <a:stretch/>
        </p:blipFill>
        <p:spPr>
          <a:xfrm>
            <a:off x="5702185" y="1"/>
            <a:ext cx="6489823" cy="3429002"/>
          </a:xfrm>
          <a:custGeom>
            <a:avLst/>
            <a:gdLst/>
            <a:ahLst/>
            <a:cxnLst/>
            <a:rect l="l" t="t" r="r" b="b"/>
            <a:pathLst>
              <a:path w="6489823" h="3421047">
                <a:moveTo>
                  <a:pt x="383239" y="0"/>
                </a:moveTo>
                <a:lnTo>
                  <a:pt x="6489823" y="0"/>
                </a:lnTo>
                <a:lnTo>
                  <a:pt x="6489823" y="3421047"/>
                </a:lnTo>
                <a:lnTo>
                  <a:pt x="0" y="3421047"/>
                </a:lnTo>
                <a:lnTo>
                  <a:pt x="10162" y="3368785"/>
                </a:lnTo>
                <a:cubicBezTo>
                  <a:pt x="15448" y="3346584"/>
                  <a:pt x="22094" y="3323293"/>
                  <a:pt x="30699" y="3298569"/>
                </a:cubicBezTo>
                <a:cubicBezTo>
                  <a:pt x="41150" y="3275988"/>
                  <a:pt x="42443" y="3246652"/>
                  <a:pt x="33589" y="3233050"/>
                </a:cubicBezTo>
                <a:cubicBezTo>
                  <a:pt x="32065" y="3230708"/>
                  <a:pt x="30291" y="3228932"/>
                  <a:pt x="28325" y="3227777"/>
                </a:cubicBezTo>
                <a:cubicBezTo>
                  <a:pt x="30678" y="3188484"/>
                  <a:pt x="72205" y="3103624"/>
                  <a:pt x="73382" y="3050568"/>
                </a:cubicBezTo>
                <a:cubicBezTo>
                  <a:pt x="69165" y="3022639"/>
                  <a:pt x="68605" y="2960322"/>
                  <a:pt x="84953" y="2920501"/>
                </a:cubicBezTo>
                <a:cubicBezTo>
                  <a:pt x="69327" y="2932298"/>
                  <a:pt x="121103" y="2664904"/>
                  <a:pt x="109217" y="2657859"/>
                </a:cubicBezTo>
                <a:cubicBezTo>
                  <a:pt x="110075" y="2597031"/>
                  <a:pt x="138136" y="2522558"/>
                  <a:pt x="139777" y="2464312"/>
                </a:cubicBezTo>
                <a:cubicBezTo>
                  <a:pt x="141801" y="2450201"/>
                  <a:pt x="199861" y="2246813"/>
                  <a:pt x="198683" y="2236608"/>
                </a:cubicBezTo>
                <a:lnTo>
                  <a:pt x="283684" y="1924542"/>
                </a:lnTo>
                <a:cubicBezTo>
                  <a:pt x="313071" y="1811100"/>
                  <a:pt x="307196" y="1868801"/>
                  <a:pt x="336583" y="1755359"/>
                </a:cubicBezTo>
                <a:cubicBezTo>
                  <a:pt x="383246" y="1573239"/>
                  <a:pt x="363875" y="1577802"/>
                  <a:pt x="409119" y="1401207"/>
                </a:cubicBezTo>
                <a:cubicBezTo>
                  <a:pt x="428998" y="1329345"/>
                  <a:pt x="403240" y="1279669"/>
                  <a:pt x="421957" y="1175450"/>
                </a:cubicBezTo>
                <a:cubicBezTo>
                  <a:pt x="442602" y="1107577"/>
                  <a:pt x="340683" y="794854"/>
                  <a:pt x="369233" y="688836"/>
                </a:cubicBezTo>
                <a:cubicBezTo>
                  <a:pt x="378440" y="610640"/>
                  <a:pt x="331945" y="587322"/>
                  <a:pt x="346155" y="513896"/>
                </a:cubicBezTo>
                <a:cubicBezTo>
                  <a:pt x="351974" y="496939"/>
                  <a:pt x="362179" y="406394"/>
                  <a:pt x="344911" y="393010"/>
                </a:cubicBezTo>
                <a:cubicBezTo>
                  <a:pt x="389436" y="301493"/>
                  <a:pt x="356186" y="264408"/>
                  <a:pt x="369960" y="232042"/>
                </a:cubicBezTo>
                <a:cubicBezTo>
                  <a:pt x="394611" y="153791"/>
                  <a:pt x="372056" y="165633"/>
                  <a:pt x="392742" y="72037"/>
                </a:cubicBezTo>
                <a:cubicBezTo>
                  <a:pt x="398537" y="53819"/>
                  <a:pt x="397997" y="38693"/>
                  <a:pt x="394525" y="25405"/>
                </a:cubicBezTo>
                <a:close/>
              </a:path>
            </a:pathLst>
          </a:custGeom>
        </p:spPr>
      </p:pic>
      <p:pic>
        <p:nvPicPr>
          <p:cNvPr id="5" name="Picture 4" descr="A bridge with flags on top&#10;&#10;AI-generated content may be incorrect.">
            <a:extLst>
              <a:ext uri="{FF2B5EF4-FFF2-40B4-BE49-F238E27FC236}">
                <a16:creationId xmlns:a16="http://schemas.microsoft.com/office/drawing/2014/main" id="{9EA6525B-4A18-5068-B4A9-CAA6F07D954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7861" r="-3" b="3026"/>
          <a:stretch/>
        </p:blipFill>
        <p:spPr>
          <a:xfrm>
            <a:off x="5419420" y="3429000"/>
            <a:ext cx="6772580" cy="3429000"/>
          </a:xfrm>
          <a:custGeom>
            <a:avLst/>
            <a:gdLst/>
            <a:ahLst/>
            <a:cxnLst/>
            <a:rect l="l" t="t" r="r" b="b"/>
            <a:pathLst>
              <a:path w="6772580" h="3429000">
                <a:moveTo>
                  <a:pt x="271594" y="0"/>
                </a:moveTo>
                <a:lnTo>
                  <a:pt x="6772580" y="0"/>
                </a:lnTo>
                <a:lnTo>
                  <a:pt x="6772580" y="3429000"/>
                </a:lnTo>
                <a:lnTo>
                  <a:pt x="8976" y="3429000"/>
                </a:lnTo>
                <a:lnTo>
                  <a:pt x="7894" y="3419403"/>
                </a:lnTo>
                <a:cubicBezTo>
                  <a:pt x="2772" y="3402540"/>
                  <a:pt x="-7409" y="3393117"/>
                  <a:pt x="8790" y="3369074"/>
                </a:cubicBezTo>
                <a:cubicBezTo>
                  <a:pt x="18674" y="3308209"/>
                  <a:pt x="52540" y="3147708"/>
                  <a:pt x="69466" y="3074368"/>
                </a:cubicBezTo>
                <a:cubicBezTo>
                  <a:pt x="86170" y="2985158"/>
                  <a:pt x="141939" y="2988106"/>
                  <a:pt x="138108" y="2937087"/>
                </a:cubicBezTo>
                <a:lnTo>
                  <a:pt x="159153" y="2788751"/>
                </a:lnTo>
                <a:cubicBezTo>
                  <a:pt x="164508" y="2771521"/>
                  <a:pt x="169861" y="2754291"/>
                  <a:pt x="175215" y="2737061"/>
                </a:cubicBezTo>
                <a:lnTo>
                  <a:pt x="178713" y="2662493"/>
                </a:lnTo>
                <a:cubicBezTo>
                  <a:pt x="182744" y="2662176"/>
                  <a:pt x="175495" y="2610710"/>
                  <a:pt x="177952" y="2608178"/>
                </a:cubicBezTo>
                <a:lnTo>
                  <a:pt x="200637" y="2557490"/>
                </a:lnTo>
                <a:lnTo>
                  <a:pt x="210272" y="2500823"/>
                </a:lnTo>
                <a:cubicBezTo>
                  <a:pt x="210821" y="2477149"/>
                  <a:pt x="233533" y="2498323"/>
                  <a:pt x="235189" y="2456370"/>
                </a:cubicBezTo>
                <a:cubicBezTo>
                  <a:pt x="241238" y="2390087"/>
                  <a:pt x="270663" y="2342381"/>
                  <a:pt x="270108" y="2307778"/>
                </a:cubicBezTo>
                <a:cubicBezTo>
                  <a:pt x="279775" y="2252634"/>
                  <a:pt x="274008" y="2281735"/>
                  <a:pt x="270232" y="2227103"/>
                </a:cubicBezTo>
                <a:cubicBezTo>
                  <a:pt x="277898" y="2187203"/>
                  <a:pt x="273018" y="2179895"/>
                  <a:pt x="278972" y="2138456"/>
                </a:cubicBezTo>
                <a:cubicBezTo>
                  <a:pt x="286874" y="2113373"/>
                  <a:pt x="293454" y="2098825"/>
                  <a:pt x="284204" y="2092747"/>
                </a:cubicBezTo>
                <a:cubicBezTo>
                  <a:pt x="285267" y="2080110"/>
                  <a:pt x="308510" y="2021121"/>
                  <a:pt x="306856" y="2003128"/>
                </a:cubicBezTo>
                <a:lnTo>
                  <a:pt x="296216" y="1944367"/>
                </a:lnTo>
                <a:lnTo>
                  <a:pt x="316030" y="1836128"/>
                </a:lnTo>
                <a:cubicBezTo>
                  <a:pt x="300726" y="1810623"/>
                  <a:pt x="342411" y="1768654"/>
                  <a:pt x="329496" y="1735241"/>
                </a:cubicBezTo>
                <a:cubicBezTo>
                  <a:pt x="331336" y="1711720"/>
                  <a:pt x="339485" y="1722162"/>
                  <a:pt x="343347" y="1679383"/>
                </a:cubicBezTo>
                <a:cubicBezTo>
                  <a:pt x="349669" y="1616089"/>
                  <a:pt x="356013" y="1614119"/>
                  <a:pt x="360800" y="1554542"/>
                </a:cubicBezTo>
                <a:cubicBezTo>
                  <a:pt x="361799" y="1491472"/>
                  <a:pt x="380405" y="1496141"/>
                  <a:pt x="377978" y="1470595"/>
                </a:cubicBezTo>
                <a:cubicBezTo>
                  <a:pt x="371480" y="1445071"/>
                  <a:pt x="407310" y="1366942"/>
                  <a:pt x="396801" y="1354553"/>
                </a:cubicBezTo>
                <a:cubicBezTo>
                  <a:pt x="387984" y="1324635"/>
                  <a:pt x="389939" y="1306198"/>
                  <a:pt x="378799" y="1292983"/>
                </a:cubicBezTo>
                <a:cubicBezTo>
                  <a:pt x="368230" y="1254082"/>
                  <a:pt x="380918" y="1242866"/>
                  <a:pt x="362697" y="1241293"/>
                </a:cubicBezTo>
                <a:lnTo>
                  <a:pt x="339388" y="1147085"/>
                </a:lnTo>
                <a:cubicBezTo>
                  <a:pt x="350485" y="1118433"/>
                  <a:pt x="353159" y="1072754"/>
                  <a:pt x="339952" y="1071934"/>
                </a:cubicBezTo>
                <a:cubicBezTo>
                  <a:pt x="327895" y="1004911"/>
                  <a:pt x="358371" y="924985"/>
                  <a:pt x="347188" y="889800"/>
                </a:cubicBezTo>
                <a:cubicBezTo>
                  <a:pt x="334220" y="804597"/>
                  <a:pt x="342717" y="786582"/>
                  <a:pt x="338803" y="749936"/>
                </a:cubicBezTo>
                <a:cubicBezTo>
                  <a:pt x="334890" y="713292"/>
                  <a:pt x="337271" y="707557"/>
                  <a:pt x="323706" y="669931"/>
                </a:cubicBezTo>
                <a:lnTo>
                  <a:pt x="313326" y="559992"/>
                </a:lnTo>
                <a:cubicBezTo>
                  <a:pt x="314747" y="543769"/>
                  <a:pt x="268004" y="450294"/>
                  <a:pt x="272650" y="451529"/>
                </a:cubicBezTo>
                <a:lnTo>
                  <a:pt x="256593" y="392499"/>
                </a:lnTo>
                <a:cubicBezTo>
                  <a:pt x="276778" y="343341"/>
                  <a:pt x="246535" y="361906"/>
                  <a:pt x="249583" y="321981"/>
                </a:cubicBezTo>
                <a:cubicBezTo>
                  <a:pt x="256450" y="297359"/>
                  <a:pt x="256557" y="284789"/>
                  <a:pt x="245172" y="280016"/>
                </a:cubicBezTo>
                <a:cubicBezTo>
                  <a:pt x="279102" y="164139"/>
                  <a:pt x="241674" y="235649"/>
                  <a:pt x="249784" y="152538"/>
                </a:cubicBezTo>
                <a:cubicBezTo>
                  <a:pt x="254846" y="115053"/>
                  <a:pt x="258144" y="77317"/>
                  <a:pt x="264479" y="3659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0811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DE367-E26A-FD76-FFF4-A7CC0DB8E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E7C7FF-46C6-9655-A853-334E5C5CB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3426919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112</Words>
  <Application>Microsoft Macintosh PowerPoint</Application>
  <PresentationFormat>Widescreen</PresentationFormat>
  <Paragraphs>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Helvetica</vt:lpstr>
      <vt:lpstr>Office Theme</vt:lpstr>
      <vt:lpstr>Borders</vt:lpstr>
      <vt:lpstr>How were borders invented?</vt:lpstr>
      <vt:lpstr>How do borders intersect with histories of colonialism?</vt:lpstr>
      <vt:lpstr>What does the Windrush scandal tell us about race and immigration?</vt:lpstr>
      <vt:lpstr>“Irregularized migration should be seen as anti colonial resistance.” </vt:lpstr>
      <vt:lpstr>What are the arguments for the abolition of borders?</vt:lpstr>
      <vt:lpstr>What no one talks about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Smith, Benjamin</dc:creator>
  <cp:lastModifiedBy>Smith, Benjamin</cp:lastModifiedBy>
  <cp:revision>2</cp:revision>
  <dcterms:created xsi:type="dcterms:W3CDTF">2025-03-04T12:48:20Z</dcterms:created>
  <dcterms:modified xsi:type="dcterms:W3CDTF">2025-03-04T16:03:05Z</dcterms:modified>
</cp:coreProperties>
</file>