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2"/>
  </p:normalViewPr>
  <p:slideViewPr>
    <p:cSldViewPr snapToGrid="0">
      <p:cViewPr varScale="1">
        <p:scale>
          <a:sx n="95" d="100"/>
          <a:sy n="95" d="100"/>
        </p:scale>
        <p:origin x="2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9EA1E-98C4-4A2E-AAC3-800E357DC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7904" y="1517904"/>
            <a:ext cx="9144000" cy="279806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6B1FA-5AE6-4D57-B37B-4AA0216007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7904" y="4572000"/>
            <a:ext cx="9144000" cy="152704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F49B66-DBC3-45EE-A6E1-DE10A6C18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10/22/24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1085F0-1967-4B4F-9824-58E9F2E05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AEDEE5-31B5-4868-8C16-47FF43E2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37938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F9454-6F74-46A8-B299-4AF451BFB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F55CA9-A0BD-4609-9307-BAF987B26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5E4293-851E-4FA2-BFF2-B646A4236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10/22/24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907F5-F26D-4A91-8D70-AB54F8B43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ACBD8-D942-449E-A2B8-358CD1365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07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A50897-0C2E-420B-9A38-A8D5C1D727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450317" y="1517904"/>
            <a:ext cx="2220731" cy="454678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DB2173-32A5-4677-A08F-DAB8FD430D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17904" y="1517904"/>
            <a:ext cx="6562553" cy="454678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B124D-B801-4A6A-9DAF-EBC1B98FE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10/22/24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AF8DF-2544-45A5-B62B-BB7948FCC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C232D-131E-4BE6-8E2E-BAF5A3084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0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C5BB2-C09C-49B0-BAFA-DE1801CD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47C21-944D-47FE-9519-A25518837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CE36D-6B7B-4D5E-831E-34A4286D6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10/22/24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AD668-6E19-425C-88F7-AF4220662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05C53-CF7C-4936-9E35-1BEBD6836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185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46C78-A717-4E1F-A742-FD5AECA0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1270D-CCAE-4437-A0C0-052D111DF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4" y="4572000"/>
            <a:ext cx="91440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F006A-7EEE-4DB0-8F92-D34C0D46C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10/22/24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3F2ED-2B0E-44A9-8603-286CA063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D801C-6B4E-40B6-9D6E-55819226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501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446AA-9418-4C3E-901B-8E280612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97482-2CA6-4707-976E-6FD4B57BF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17904" y="2980944"/>
            <a:ext cx="4334256" cy="311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909652-DD12-479C-B639-9452CBA8C0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6792" y="2980944"/>
            <a:ext cx="4334256" cy="311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0EC7A6-AFB1-4989-A0B4-B422D5B2C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10/22/24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D2117C-B497-4647-A66B-1887750FB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8C7AF-5092-416B-B61C-F41D3C573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662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0CDE0-3FEB-42A0-8BCC-7DADE7D4A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5" y="2944368"/>
            <a:ext cx="4334256" cy="60602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78B8B-E9A3-44BE-85A6-3E316659A9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17904" y="3644987"/>
            <a:ext cx="4334256" cy="2449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BF1BCA-A435-4779-A6FE-15207141F5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792" y="2944368"/>
            <a:ext cx="4334256" cy="60602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9B1923-9749-49E3-88FA-75C326E671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6792" y="3644987"/>
            <a:ext cx="4334256" cy="2449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3A70F0-5AFA-4C5A-812B-220C6A38D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10/22/24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6AF721-83FE-4B57-B910-C395D23F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6A5893-52F1-44A1-AE8E-CF094DB41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9D22302-83E3-4E22-93DF-1E5D463B6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76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D85A6-A4E6-4160-BE43-8146A9894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A24A80-0792-4B3B-BB5A-8B2BD910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10/22/24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26116E-7A6D-485F-9FA2-25F94D4F4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09ADCC-C5F2-4D90-B153-93DF5585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06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862271-51F6-4122-9709-D279042F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10/22/24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CFE08-03FE-487B-8963-9FAD3049C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935A50-18AE-4CB1-BB10-1CBDD8A7C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4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1F683-796D-458C-9B32-A385D604D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3145536" cy="1792224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1F0BD-641B-4148-BCB3-2704218C8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0952" y="1517904"/>
            <a:ext cx="5330952" cy="45811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28C843-B846-4456-9720-71B7D4FF4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17904" y="3483864"/>
            <a:ext cx="3145536" cy="261518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A3A03-31BD-4E7E-879A-A1C718497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10/22/24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39078-7D38-4851-A363-B6BC179A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1FF25E-A25D-47AA-94EB-580A74F01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67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E83B4-9B31-4F73-9767-163636522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3145536" cy="1792224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7CFC30-8163-47A0-A97F-3F2C3A3BE7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49240" y="764032"/>
            <a:ext cx="6089904" cy="53309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F1B390-0C23-466E-987C-26420A5F09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17904" y="3483864"/>
            <a:ext cx="3145536" cy="261518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C9CA7C-B9D0-4A72-8061-1E02AA15F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10/22/24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3EFC84-C9FE-4BFA-9B4E-4516A136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1A469-3EFC-4F94-8482-378582E1C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948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B1D84C-7934-4E5B-B6E4-A1D6EC299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6A990F-40AC-447A-964A-840C94A64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4" y="2971800"/>
            <a:ext cx="9144000" cy="3127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832A1-FFBA-48B6-B2D0-E5414F1283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algn="r"/>
            <a:fld id="{3F9AFA87-1417-4992-ABD9-27C3BC8CC883}" type="datetimeFigureOut">
              <a:rPr lang="en-US" smtClean="0"/>
              <a:pPr algn="r"/>
              <a:t>10/22/24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33EC1-4EE2-4453-841C-CFDFE70894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EBA78-E732-44EF-BA0B-FC42F7931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9306479-8C4D-4E4A-A330-DFC80A8A01BE}"/>
              </a:ext>
            </a:extLst>
          </p:cNvPr>
          <p:cNvSpPr/>
          <p:nvPr/>
        </p:nvSpPr>
        <p:spPr>
          <a:xfrm>
            <a:off x="0" y="0"/>
            <a:ext cx="12192000" cy="6105524"/>
          </a:xfrm>
          <a:custGeom>
            <a:avLst/>
            <a:gdLst>
              <a:gd name="connsiteX0" fmla="*/ 0 w 12192000"/>
              <a:gd name="connsiteY0" fmla="*/ 0 h 6105524"/>
              <a:gd name="connsiteX1" fmla="*/ 12192000 w 12192000"/>
              <a:gd name="connsiteY1" fmla="*/ 0 h 6105524"/>
              <a:gd name="connsiteX2" fmla="*/ 12192000 w 12192000"/>
              <a:gd name="connsiteY2" fmla="*/ 6105524 h 6105524"/>
              <a:gd name="connsiteX3" fmla="*/ 11435080 w 12192000"/>
              <a:gd name="connsiteY3" fmla="*/ 6105524 h 6105524"/>
              <a:gd name="connsiteX4" fmla="*/ 11435080 w 12192000"/>
              <a:gd name="connsiteY4" fmla="*/ 771523 h 6105524"/>
              <a:gd name="connsiteX5" fmla="*/ 767080 w 12192000"/>
              <a:gd name="connsiteY5" fmla="*/ 771523 h 6105524"/>
              <a:gd name="connsiteX6" fmla="*/ 767080 w 12192000"/>
              <a:gd name="connsiteY6" fmla="*/ 6105524 h 6105524"/>
              <a:gd name="connsiteX7" fmla="*/ 0 w 12192000"/>
              <a:gd name="connsiteY7" fmla="*/ 6105524 h 610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105524">
                <a:moveTo>
                  <a:pt x="0" y="0"/>
                </a:moveTo>
                <a:lnTo>
                  <a:pt x="12192000" y="0"/>
                </a:lnTo>
                <a:lnTo>
                  <a:pt x="12192000" y="6105524"/>
                </a:lnTo>
                <a:lnTo>
                  <a:pt x="11435080" y="6105524"/>
                </a:lnTo>
                <a:lnTo>
                  <a:pt x="11435080" y="771523"/>
                </a:lnTo>
                <a:lnTo>
                  <a:pt x="767080" y="771523"/>
                </a:lnTo>
                <a:lnTo>
                  <a:pt x="767080" y="6105524"/>
                </a:lnTo>
                <a:lnTo>
                  <a:pt x="0" y="6105524"/>
                </a:lnTo>
                <a:close/>
              </a:path>
            </a:pathLst>
          </a:cu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91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42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914400" rtl="0" eaLnBrk="1" latinLnBrk="0" hangingPunct="1">
        <a:lnSpc>
          <a:spcPct val="105000"/>
        </a:lnSpc>
        <a:spcBef>
          <a:spcPts val="900"/>
        </a:spcBef>
        <a:buClr>
          <a:schemeClr val="accent5"/>
        </a:buClr>
        <a:buFont typeface="Avenir Next LT Pro" panose="020B0504020202020204" pitchFamily="34" charset="0"/>
        <a:buChar char="+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indent="0" algn="l" defTabSz="914400" rtl="0" eaLnBrk="1" latinLnBrk="0" hangingPunct="1">
        <a:lnSpc>
          <a:spcPct val="105000"/>
        </a:lnSpc>
        <a:spcBef>
          <a:spcPts val="900"/>
        </a:spcBef>
        <a:buFont typeface="Arial" panose="020B0604020202020204" pitchFamily="34" charset="0"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40080" indent="-274320" algn="l" defTabSz="914400" rtl="0" eaLnBrk="1" latinLnBrk="0" hangingPunct="1">
        <a:lnSpc>
          <a:spcPct val="105000"/>
        </a:lnSpc>
        <a:spcBef>
          <a:spcPts val="6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0" algn="l" defTabSz="914400" rtl="0" eaLnBrk="1" latinLnBrk="0" hangingPunct="1">
        <a:lnSpc>
          <a:spcPct val="105000"/>
        </a:lnSpc>
        <a:spcBef>
          <a:spcPts val="600"/>
        </a:spcBef>
        <a:buFontTx/>
        <a:buNone/>
        <a:defRPr sz="1800" i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886968" indent="-274320" algn="l" defTabSz="914400" rtl="0" eaLnBrk="1" latinLnBrk="0" hangingPunct="1">
        <a:lnSpc>
          <a:spcPct val="105000"/>
        </a:lnSpc>
        <a:spcBef>
          <a:spcPts val="6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45BA4C-9B54-4496-821F-9E0985CA9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9E6FD0-8BE5-E44D-96A6-E9ADF68245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743804"/>
            <a:ext cx="4102609" cy="3793482"/>
          </a:xfrm>
        </p:spPr>
        <p:txBody>
          <a:bodyPr anchor="ctr">
            <a:normAutofit/>
          </a:bodyPr>
          <a:lstStyle/>
          <a:p>
            <a:pPr algn="l"/>
            <a:r>
              <a:rPr lang="en-US" dirty="0"/>
              <a:t>Capitalism and bullshit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740EDA-224E-E055-6675-7C5DCBBDFD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691564"/>
            <a:ext cx="4102609" cy="1422631"/>
          </a:xfrm>
        </p:spPr>
        <p:txBody>
          <a:bodyPr>
            <a:normAutofit/>
          </a:bodyPr>
          <a:lstStyle/>
          <a:p>
            <a:pPr algn="l"/>
            <a:endParaRPr lang="en-US"/>
          </a:p>
        </p:txBody>
      </p:sp>
      <p:pic>
        <p:nvPicPr>
          <p:cNvPr id="4" name="Picture 3" descr="Stock exchange numbers">
            <a:extLst>
              <a:ext uri="{FF2B5EF4-FFF2-40B4-BE49-F238E27FC236}">
                <a16:creationId xmlns:a16="http://schemas.microsoft.com/office/drawing/2014/main" id="{D1A32364-BE4B-DCDD-4CE5-F93A11EB9C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439" r="15958" b="-1"/>
          <a:stretch/>
        </p:blipFill>
        <p:spPr>
          <a:xfrm>
            <a:off x="5349241" y="10"/>
            <a:ext cx="6842759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61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2C6E1-84A5-17F0-B9FD-4724CFDBD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definitions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8F7B0-15B1-17D6-3311-F00342D15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capitalism?</a:t>
            </a:r>
          </a:p>
          <a:p>
            <a:endParaRPr lang="en-US" dirty="0"/>
          </a:p>
          <a:p>
            <a:r>
              <a:rPr lang="en-US" dirty="0"/>
              <a:t>What is neoliberalism?</a:t>
            </a:r>
          </a:p>
          <a:p>
            <a:endParaRPr lang="en-US" dirty="0"/>
          </a:p>
          <a:p>
            <a:r>
              <a:rPr lang="en-US" dirty="0"/>
              <a:t>What is surplus value?</a:t>
            </a:r>
          </a:p>
        </p:txBody>
      </p:sp>
    </p:spTree>
    <p:extLst>
      <p:ext uri="{BB962C8B-B14F-4D97-AF65-F5344CB8AC3E}">
        <p14:creationId xmlns:p14="http://schemas.microsoft.com/office/powerpoint/2010/main" val="143423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9306479-8C4D-4E4A-A330-DFC80A8A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105524"/>
          </a:xfrm>
          <a:custGeom>
            <a:avLst/>
            <a:gdLst>
              <a:gd name="connsiteX0" fmla="*/ 0 w 12192000"/>
              <a:gd name="connsiteY0" fmla="*/ 0 h 6105524"/>
              <a:gd name="connsiteX1" fmla="*/ 12192000 w 12192000"/>
              <a:gd name="connsiteY1" fmla="*/ 0 h 6105524"/>
              <a:gd name="connsiteX2" fmla="*/ 12192000 w 12192000"/>
              <a:gd name="connsiteY2" fmla="*/ 6105524 h 6105524"/>
              <a:gd name="connsiteX3" fmla="*/ 11435080 w 12192000"/>
              <a:gd name="connsiteY3" fmla="*/ 6105524 h 6105524"/>
              <a:gd name="connsiteX4" fmla="*/ 11435080 w 12192000"/>
              <a:gd name="connsiteY4" fmla="*/ 771523 h 6105524"/>
              <a:gd name="connsiteX5" fmla="*/ 767080 w 12192000"/>
              <a:gd name="connsiteY5" fmla="*/ 771523 h 6105524"/>
              <a:gd name="connsiteX6" fmla="*/ 767080 w 12192000"/>
              <a:gd name="connsiteY6" fmla="*/ 6105524 h 6105524"/>
              <a:gd name="connsiteX7" fmla="*/ 0 w 12192000"/>
              <a:gd name="connsiteY7" fmla="*/ 6105524 h 610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105524">
                <a:moveTo>
                  <a:pt x="0" y="0"/>
                </a:moveTo>
                <a:lnTo>
                  <a:pt x="12192000" y="0"/>
                </a:lnTo>
                <a:lnTo>
                  <a:pt x="12192000" y="6105524"/>
                </a:lnTo>
                <a:lnTo>
                  <a:pt x="11435080" y="6105524"/>
                </a:lnTo>
                <a:lnTo>
                  <a:pt x="11435080" y="771523"/>
                </a:lnTo>
                <a:lnTo>
                  <a:pt x="767080" y="771523"/>
                </a:lnTo>
                <a:lnTo>
                  <a:pt x="767080" y="6105524"/>
                </a:lnTo>
                <a:lnTo>
                  <a:pt x="0" y="6105524"/>
                </a:lnTo>
                <a:close/>
              </a:path>
            </a:pathLst>
          </a:cu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843B56B-DD63-40AB-85E1-E18901E13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19344E4-CB02-427C-9FF0-E06375167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20E33D0-A190-4F8A-9DB6-C531C95CA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12192000" cy="6099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E8DAA7-474A-2191-C547-D8E4228F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48536"/>
            <a:ext cx="10668000" cy="96407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How do you stop a Revolution?</a:t>
            </a:r>
          </a:p>
        </p:txBody>
      </p:sp>
      <p:pic>
        <p:nvPicPr>
          <p:cNvPr id="7" name="Picture 6" descr="A group of men in suits&#10;&#10;Description automatically generated">
            <a:extLst>
              <a:ext uri="{FF2B5EF4-FFF2-40B4-BE49-F238E27FC236}">
                <a16:creationId xmlns:a16="http://schemas.microsoft.com/office/drawing/2014/main" id="{545A18C3-9FA4-F571-C7DB-7732D42D0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559816"/>
            <a:ext cx="4128063" cy="3106367"/>
          </a:xfrm>
          <a:prstGeom prst="rect">
            <a:avLst/>
          </a:prstGeom>
        </p:spPr>
      </p:pic>
      <p:pic>
        <p:nvPicPr>
          <p:cNvPr id="5" name="Content Placeholder 4" descr="A graph showing the number of the united states&#10;&#10;Description automatically generated">
            <a:extLst>
              <a:ext uri="{FF2B5EF4-FFF2-40B4-BE49-F238E27FC236}">
                <a16:creationId xmlns:a16="http://schemas.microsoft.com/office/drawing/2014/main" id="{A58E66A6-FA1D-8CC2-A6E7-D0A52DA551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09033" y="2502198"/>
            <a:ext cx="6217919" cy="321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513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FD6DC-4944-6504-9D12-DFF314FCE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6E88B-35E1-D184-9365-11AF09F5AF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Neoliberalism and freedom</a:t>
            </a:r>
          </a:p>
          <a:p>
            <a:endParaRPr lang="en-US" dirty="0"/>
          </a:p>
          <a:p>
            <a:r>
              <a:rPr lang="en-US" dirty="0"/>
              <a:t>Karl Polanyi, </a:t>
            </a:r>
            <a:r>
              <a:rPr lang="en-US" i="1" dirty="0"/>
              <a:t>The Great Transformation</a:t>
            </a:r>
          </a:p>
        </p:txBody>
      </p:sp>
    </p:spTree>
    <p:extLst>
      <p:ext uri="{BB962C8B-B14F-4D97-AF65-F5344CB8AC3E}">
        <p14:creationId xmlns:p14="http://schemas.microsoft.com/office/powerpoint/2010/main" val="4132972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1331E-2A0F-3801-2960-4B5B022F2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Bullshit jobs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29FA4-C3C8-1063-64B2-A1EAED3EB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is a bullshit job?</a:t>
            </a:r>
          </a:p>
          <a:p>
            <a:endParaRPr lang="en-US" dirty="0"/>
          </a:p>
          <a:p>
            <a:r>
              <a:rPr lang="en-US" dirty="0"/>
              <a:t>Types of bullshit job</a:t>
            </a:r>
          </a:p>
          <a:p>
            <a:pPr lvl="1"/>
            <a:r>
              <a:rPr lang="en-US" dirty="0"/>
              <a:t>Flunkies</a:t>
            </a:r>
          </a:p>
          <a:p>
            <a:pPr lvl="1"/>
            <a:r>
              <a:rPr lang="en-US" dirty="0"/>
              <a:t>Goons</a:t>
            </a:r>
          </a:p>
          <a:p>
            <a:pPr lvl="1"/>
            <a:r>
              <a:rPr lang="en-US" dirty="0"/>
              <a:t>Duct tapers</a:t>
            </a:r>
          </a:p>
          <a:p>
            <a:pPr lvl="1"/>
            <a:r>
              <a:rPr lang="en-US" dirty="0"/>
              <a:t>Taskmasters</a:t>
            </a:r>
          </a:p>
        </p:txBody>
      </p:sp>
    </p:spTree>
    <p:extLst>
      <p:ext uri="{BB962C8B-B14F-4D97-AF65-F5344CB8AC3E}">
        <p14:creationId xmlns:p14="http://schemas.microsoft.com/office/powerpoint/2010/main" val="2809559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4136905-015B-4510-B514-027CBA846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9EE79-5C48-D309-2BF5-6140697CE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755650"/>
            <a:ext cx="3932830" cy="1345115"/>
          </a:xfrm>
        </p:spPr>
        <p:txBody>
          <a:bodyPr>
            <a:normAutofit/>
          </a:bodyPr>
          <a:lstStyle/>
          <a:p>
            <a:r>
              <a:rPr lang="en-US" sz="2900" dirty="0"/>
              <a:t>Why do we live in the age of bullshit jobs?</a:t>
            </a:r>
          </a:p>
        </p:txBody>
      </p:sp>
      <p:sp>
        <p:nvSpPr>
          <p:cNvPr id="19" name="Content Placeholder 8">
            <a:extLst>
              <a:ext uri="{FF2B5EF4-FFF2-40B4-BE49-F238E27FC236}">
                <a16:creationId xmlns:a16="http://schemas.microsoft.com/office/drawing/2014/main" id="{4BE65B29-982A-7396-5C56-49A41A2CC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1" y="2207969"/>
            <a:ext cx="3932830" cy="3884983"/>
          </a:xfrm>
        </p:spPr>
        <p:txBody>
          <a:bodyPr>
            <a:normAutofit/>
          </a:bodyPr>
          <a:lstStyle/>
          <a:p>
            <a:r>
              <a:rPr lang="en-US" dirty="0"/>
              <a:t>Is the FIRE economy a new form of feudalism?</a:t>
            </a:r>
          </a:p>
          <a:p>
            <a:endParaRPr lang="en-US" dirty="0"/>
          </a:p>
          <a:p>
            <a:r>
              <a:rPr lang="en-US" dirty="0"/>
              <a:t>Is the service sector “guard </a:t>
            </a:r>
            <a:r>
              <a:rPr lang="en-US" dirty="0" err="1"/>
              <a:t>labour</a:t>
            </a:r>
            <a:r>
              <a:rPr lang="en-US" dirty="0"/>
              <a:t>”? </a:t>
            </a:r>
          </a:p>
        </p:txBody>
      </p:sp>
      <p:pic>
        <p:nvPicPr>
          <p:cNvPr id="5" name="Content Placeholder 4" descr="A graph showing the growth of labor force&#10;&#10;Description automatically generated">
            <a:extLst>
              <a:ext uri="{FF2B5EF4-FFF2-40B4-BE49-F238E27FC236}">
                <a16:creationId xmlns:a16="http://schemas.microsoft.com/office/drawing/2014/main" id="{3EFD5B75-830B-DD5B-9E42-9EF5A6B636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464" y="1422088"/>
            <a:ext cx="6035826" cy="401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083474"/>
      </p:ext>
    </p:extLst>
  </p:cSld>
  <p:clrMapOvr>
    <a:masterClrMapping/>
  </p:clrMapOvr>
</p:sld>
</file>

<file path=ppt/theme/theme1.xml><?xml version="1.0" encoding="utf-8"?>
<a:theme xmlns:a="http://schemas.openxmlformats.org/drawingml/2006/main" name="PrismaticVTI">
  <a:themeElements>
    <a:clrScheme name="AnalogousFromDarkSeedLeftStep">
      <a:dk1>
        <a:srgbClr val="000000"/>
      </a:dk1>
      <a:lt1>
        <a:srgbClr val="FFFFFF"/>
      </a:lt1>
      <a:dk2>
        <a:srgbClr val="362441"/>
      </a:dk2>
      <a:lt2>
        <a:srgbClr val="E8E2E8"/>
      </a:lt2>
      <a:accent1>
        <a:srgbClr val="47B54A"/>
      </a:accent1>
      <a:accent2>
        <a:srgbClr val="69B13B"/>
      </a:accent2>
      <a:accent3>
        <a:srgbClr val="95A942"/>
      </a:accent3>
      <a:accent4>
        <a:srgbClr val="B1973B"/>
      </a:accent4>
      <a:accent5>
        <a:srgbClr val="C3784D"/>
      </a:accent5>
      <a:accent6>
        <a:srgbClr val="B13B41"/>
      </a:accent6>
      <a:hlink>
        <a:srgbClr val="AB7539"/>
      </a:hlink>
      <a:folHlink>
        <a:srgbClr val="7F7F7F"/>
      </a:folHlink>
    </a:clrScheme>
    <a:fontScheme name="Custom 166">
      <a:majorFont>
        <a:latin typeface="Aharoni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ismaticVTI" id="{DA44D624-A564-4DE8-8446-0CD5C485C979}" vid="{8B2B1550-B69C-4156-BAEC-B2E559F94BD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82</Words>
  <Application>Microsoft Macintosh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Aharoni</vt:lpstr>
      <vt:lpstr>Arial</vt:lpstr>
      <vt:lpstr>Avenir Next LT Pro</vt:lpstr>
      <vt:lpstr>PrismaticVTI</vt:lpstr>
      <vt:lpstr>Capitalism and bullshit</vt:lpstr>
      <vt:lpstr>Some definitions </vt:lpstr>
      <vt:lpstr>How do you stop a Revolution?</vt:lpstr>
      <vt:lpstr>Freedom</vt:lpstr>
      <vt:lpstr>Bullshit jobs</vt:lpstr>
      <vt:lpstr>Why do we live in the age of bullshit jobs?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Smith, Benjamin</dc:creator>
  <cp:lastModifiedBy>Smith, Benjamin</cp:lastModifiedBy>
  <cp:revision>1</cp:revision>
  <dcterms:created xsi:type="dcterms:W3CDTF">2024-10-22T09:12:20Z</dcterms:created>
  <dcterms:modified xsi:type="dcterms:W3CDTF">2024-10-22T09:56:25Z</dcterms:modified>
</cp:coreProperties>
</file>