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53"/>
  </p:normalViewPr>
  <p:slideViewPr>
    <p:cSldViewPr snapToGrid="0">
      <p:cViewPr varScale="1">
        <p:scale>
          <a:sx n="113" d="100"/>
          <a:sy n="113" d="100"/>
        </p:scale>
        <p:origin x="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0EC10-A4BA-A72E-E5F2-F07E25E2BC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D01FB0-0586-3FD4-FE87-21D7AEA72E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52C14-0B99-6C80-B455-86B1F5131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39274-8464-2939-D545-144136849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56F24-1AB5-A130-F02D-4FC0A0DCD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1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C233F-97D2-1161-6775-BD1F23694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84E3FD-21AD-FEBC-7F52-00BDD24BA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ED5F5-3FC2-48C2-703B-E8A68ED17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DE6AE-F7E1-D96E-EF17-A51531639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8713A-739C-5B01-9EC4-3E7B3978D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10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B5A453-675F-CF1A-8E45-4C45D7BE41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0E99C0-1942-97DC-C976-CF0BA4960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13DF2-32C8-3A4A-3FB5-8EDFC342A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359D3-2B16-1B69-69B4-58A689749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C1D96-D8B5-7868-BBFC-39AC7002F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95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44357-C1B7-00E5-6F27-916551489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97696-E74B-916D-4AC7-28AFB0CB8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54175-9925-55D0-A2A0-C1A90406C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DD6E4-CE72-88DD-0631-A7C4BB793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E378C-B349-114B-554C-8E58A27B4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52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77662-80C2-A8B5-2764-475703E9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39A5DD-092C-BD01-2225-F2F469144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31E03-4F4D-FB2A-70DC-1187A75B0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182A6-C336-CC50-1BA8-A4F1DC12E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FC15E3-1335-8F32-B727-1572581F0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0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C0861-9D4D-4F5D-C9D4-8353F2E76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E2873-CBF3-3E0F-890F-458BE660C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83DBA6-A07F-C8E5-8661-DDEC3D7D42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88981A-892D-4B27-F9C9-F754998F3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AF7D04-8035-56BD-248A-784430938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F3E6F-5B3D-7DFA-0019-9271610DB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68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96631-2636-6527-BAD8-4C41C026A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B3541A-7F00-8146-671D-97797ED41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0457DB-E968-F2D4-4443-B3A37CFB6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5E026C-314A-863D-4171-EDF03B2265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8D3AFC-24D2-609C-9840-B2815B2A2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66903B-5AD7-C78F-85F9-1976E76D4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18D038-F3F1-B031-F8E5-F549AA18D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1A8F2F-364D-943E-E6D1-EFAAEB1DC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598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7C7D6-646F-B448-CB52-CAB17CA1F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96FE8E-83A9-35AB-844A-FB595D032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435559-F2FD-A868-2FD6-D811A4B29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25D3CC-C45B-C150-F27C-0D940168B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19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646E2B-6878-78D4-AB18-409B03351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0505B-8006-2EEC-266B-26904CAD7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0CEA19-6FC9-6C10-4D97-D6981DC3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92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2ABF3-5D0E-F55D-CA92-95DAE43B2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535D0-82CC-7D53-0E40-E7DF9650B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7B943-794E-2A14-084C-92BF2AF37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2D6256-1C35-31A8-9B94-2D5FA7D8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4334AD-26BF-1716-6A47-45641321F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E4C5C0-F232-0CBA-0209-F377BFADA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2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A6855-7CCC-8C21-F8DD-115C1B801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BF2995-7EFD-2B3A-568C-CB2B056548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395DE8-299F-F222-4B37-770381FD0C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398786-D23C-E18A-7574-41186CE7F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10FAC-D722-4689-3FE0-7A82AB562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4B45B-9EC2-4B9E-D89B-28FE95CB1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2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D468D9-9946-EC5B-A714-DD262BB73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46E0D8-A82C-0D5A-F08F-480196969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28380-BE54-9031-0D7B-12C63D3F11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ABB278-68A9-E84D-9B32-979D9721DE20}" type="datetimeFigureOut">
              <a:rPr lang="en-US" smtClean="0"/>
              <a:t>10/29/24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DB197-7B75-4B23-1475-2FCC2316A3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7C85F-3D03-2535-FDF8-8DBE39A4D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B28534-23A0-5D49-AAD6-9F980A784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04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964CBE2-084A-47DF-A704-CF5F6217B5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492897-FE09-DF04-0D18-E2C1EE8E81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174819"/>
            <a:ext cx="4826795" cy="2858363"/>
          </a:xfrm>
        </p:spPr>
        <p:txBody>
          <a:bodyPr>
            <a:normAutofit/>
          </a:bodyPr>
          <a:lstStyle/>
          <a:p>
            <a:pPr algn="l"/>
            <a:r>
              <a:rPr lang="en-US" sz="5600">
                <a:solidFill>
                  <a:schemeClr val="bg1"/>
                </a:solidFill>
              </a:rPr>
              <a:t>Capitalism and the Climate Emergency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8F2251-B5FC-5631-8212-E04808F5C9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5024" y="4414180"/>
            <a:ext cx="4830283" cy="1594507"/>
          </a:xfrm>
        </p:spPr>
        <p:txBody>
          <a:bodyPr>
            <a:normAutofit/>
          </a:bodyPr>
          <a:lstStyle/>
          <a:p>
            <a:pPr algn="l"/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A706BD-66F8-DFA2-9BF9-60D0646224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51" r="24587" b="1"/>
          <a:stretch/>
        </p:blipFill>
        <p:spPr>
          <a:xfrm>
            <a:off x="6096000" y="841375"/>
            <a:ext cx="5260975" cy="4707593"/>
          </a:xfrm>
          <a:custGeom>
            <a:avLst/>
            <a:gdLst/>
            <a:ahLst/>
            <a:cxnLst/>
            <a:rect l="l" t="t" r="r" b="b"/>
            <a:pathLst>
              <a:path w="5260975" h="4707593">
                <a:moveTo>
                  <a:pt x="0" y="0"/>
                </a:moveTo>
                <a:lnTo>
                  <a:pt x="5260975" y="0"/>
                </a:lnTo>
                <a:lnTo>
                  <a:pt x="5260975" y="3296937"/>
                </a:lnTo>
                <a:lnTo>
                  <a:pt x="5260975" y="3518571"/>
                </a:lnTo>
                <a:lnTo>
                  <a:pt x="5226503" y="3534000"/>
                </a:lnTo>
                <a:cubicBezTo>
                  <a:pt x="5219783" y="3536785"/>
                  <a:pt x="5212389" y="3538321"/>
                  <a:pt x="5206341" y="3542065"/>
                </a:cubicBezTo>
                <a:cubicBezTo>
                  <a:pt x="5178495" y="3559156"/>
                  <a:pt x="5151515" y="3577591"/>
                  <a:pt x="5123287" y="3594010"/>
                </a:cubicBezTo>
                <a:cubicBezTo>
                  <a:pt x="5094195" y="3611004"/>
                  <a:pt x="5068175" y="3631071"/>
                  <a:pt x="5048107" y="3658244"/>
                </a:cubicBezTo>
                <a:cubicBezTo>
                  <a:pt x="5029480" y="3683496"/>
                  <a:pt x="5011429" y="3709131"/>
                  <a:pt x="4992899" y="3734479"/>
                </a:cubicBezTo>
                <a:cubicBezTo>
                  <a:pt x="4988194" y="3740912"/>
                  <a:pt x="4983873" y="3748498"/>
                  <a:pt x="4977440" y="3752627"/>
                </a:cubicBezTo>
                <a:cubicBezTo>
                  <a:pt x="4964094" y="3761268"/>
                  <a:pt x="4949499" y="3768277"/>
                  <a:pt x="4935193" y="3775382"/>
                </a:cubicBezTo>
                <a:cubicBezTo>
                  <a:pt x="4922903" y="3781431"/>
                  <a:pt x="4909845" y="3785943"/>
                  <a:pt x="4897844" y="3792472"/>
                </a:cubicBezTo>
                <a:cubicBezTo>
                  <a:pt x="4888243" y="3797658"/>
                  <a:pt x="4879697" y="3804859"/>
                  <a:pt x="4870767" y="3811388"/>
                </a:cubicBezTo>
                <a:cubicBezTo>
                  <a:pt x="4862990" y="3817052"/>
                  <a:pt x="4854445" y="3821949"/>
                  <a:pt x="4847916" y="3828767"/>
                </a:cubicBezTo>
                <a:cubicBezTo>
                  <a:pt x="4831977" y="3845281"/>
                  <a:pt x="4815942" y="3861508"/>
                  <a:pt x="4796163" y="3873702"/>
                </a:cubicBezTo>
                <a:cubicBezTo>
                  <a:pt x="4776672" y="3885799"/>
                  <a:pt x="4758237" y="3899338"/>
                  <a:pt x="4738843" y="3911628"/>
                </a:cubicBezTo>
                <a:cubicBezTo>
                  <a:pt x="4719831" y="3923630"/>
                  <a:pt x="4702645" y="3936783"/>
                  <a:pt x="4692755" y="3958099"/>
                </a:cubicBezTo>
                <a:cubicBezTo>
                  <a:pt x="4688339" y="3967508"/>
                  <a:pt x="4682097" y="3977782"/>
                  <a:pt x="4673744" y="3983255"/>
                </a:cubicBezTo>
                <a:cubicBezTo>
                  <a:pt x="4661838" y="3991032"/>
                  <a:pt x="4646764" y="3993817"/>
                  <a:pt x="4633801" y="4000442"/>
                </a:cubicBezTo>
                <a:cubicBezTo>
                  <a:pt x="4618535" y="4008219"/>
                  <a:pt x="4600869" y="4014940"/>
                  <a:pt x="4590499" y="4027326"/>
                </a:cubicBezTo>
                <a:cubicBezTo>
                  <a:pt x="4581281" y="4038368"/>
                  <a:pt x="4571968" y="4047009"/>
                  <a:pt x="4559773" y="4054018"/>
                </a:cubicBezTo>
                <a:cubicBezTo>
                  <a:pt x="4551229" y="4058915"/>
                  <a:pt x="4544892" y="4067844"/>
                  <a:pt x="4536059" y="4071877"/>
                </a:cubicBezTo>
                <a:cubicBezTo>
                  <a:pt x="4524441" y="4077254"/>
                  <a:pt x="4512727" y="4081479"/>
                  <a:pt x="4502549" y="4089832"/>
                </a:cubicBezTo>
                <a:cubicBezTo>
                  <a:pt x="4491987" y="4098473"/>
                  <a:pt x="4479986" y="4105290"/>
                  <a:pt x="4468944" y="4113356"/>
                </a:cubicBezTo>
                <a:cubicBezTo>
                  <a:pt x="4463087" y="4117676"/>
                  <a:pt x="4458286" y="4123341"/>
                  <a:pt x="4452622" y="4127854"/>
                </a:cubicBezTo>
                <a:cubicBezTo>
                  <a:pt x="4442252" y="4136111"/>
                  <a:pt x="4431690" y="4144176"/>
                  <a:pt x="4421032" y="4151953"/>
                </a:cubicBezTo>
                <a:cubicBezTo>
                  <a:pt x="4410375" y="4159731"/>
                  <a:pt x="4400197" y="4168756"/>
                  <a:pt x="4388483" y="4174421"/>
                </a:cubicBezTo>
                <a:cubicBezTo>
                  <a:pt x="4368513" y="4184023"/>
                  <a:pt x="4346717" y="4189784"/>
                  <a:pt x="4327321" y="4200153"/>
                </a:cubicBezTo>
                <a:cubicBezTo>
                  <a:pt x="4307639" y="4210714"/>
                  <a:pt x="4289107" y="4223965"/>
                  <a:pt x="4271633" y="4237983"/>
                </a:cubicBezTo>
                <a:cubicBezTo>
                  <a:pt x="4257807" y="4249025"/>
                  <a:pt x="4244845" y="4259971"/>
                  <a:pt x="4227465" y="4265635"/>
                </a:cubicBezTo>
                <a:cubicBezTo>
                  <a:pt x="4217768" y="4268804"/>
                  <a:pt x="4207591" y="4275717"/>
                  <a:pt x="4201733" y="4283783"/>
                </a:cubicBezTo>
                <a:cubicBezTo>
                  <a:pt x="4189059" y="4301353"/>
                  <a:pt x="4172833" y="4313739"/>
                  <a:pt x="4154494" y="4324301"/>
                </a:cubicBezTo>
                <a:cubicBezTo>
                  <a:pt x="4130010" y="4338511"/>
                  <a:pt x="4105814" y="4353009"/>
                  <a:pt x="4081234" y="4366931"/>
                </a:cubicBezTo>
                <a:cubicBezTo>
                  <a:pt x="4066737" y="4375189"/>
                  <a:pt x="4052335" y="4383926"/>
                  <a:pt x="4036971" y="4389975"/>
                </a:cubicBezTo>
                <a:cubicBezTo>
                  <a:pt x="4005575" y="4402457"/>
                  <a:pt x="3973410" y="4413114"/>
                  <a:pt x="3941725" y="4424733"/>
                </a:cubicBezTo>
                <a:cubicBezTo>
                  <a:pt x="3931355" y="4428477"/>
                  <a:pt x="3921561" y="4433854"/>
                  <a:pt x="3910999" y="4437119"/>
                </a:cubicBezTo>
                <a:cubicBezTo>
                  <a:pt x="3899573" y="4440671"/>
                  <a:pt x="3887285" y="4441727"/>
                  <a:pt x="3875859" y="4445280"/>
                </a:cubicBezTo>
                <a:cubicBezTo>
                  <a:pt x="3856847" y="4451136"/>
                  <a:pt x="3838412" y="4458626"/>
                  <a:pt x="3819401" y="4464579"/>
                </a:cubicBezTo>
                <a:cubicBezTo>
                  <a:pt x="3782723" y="4476005"/>
                  <a:pt x="3745949" y="4486951"/>
                  <a:pt x="3709176" y="4497800"/>
                </a:cubicBezTo>
                <a:cubicBezTo>
                  <a:pt x="3701303" y="4500105"/>
                  <a:pt x="3692757" y="4500393"/>
                  <a:pt x="3684981" y="4502889"/>
                </a:cubicBezTo>
                <a:cubicBezTo>
                  <a:pt x="3664337" y="4509610"/>
                  <a:pt x="3643789" y="4516907"/>
                  <a:pt x="3623338" y="4524300"/>
                </a:cubicBezTo>
                <a:cubicBezTo>
                  <a:pt x="3610953" y="4528813"/>
                  <a:pt x="3598854" y="4534382"/>
                  <a:pt x="3586373" y="4538702"/>
                </a:cubicBezTo>
                <a:cubicBezTo>
                  <a:pt x="3576387" y="4542159"/>
                  <a:pt x="3566113" y="4544847"/>
                  <a:pt x="3555743" y="4546960"/>
                </a:cubicBezTo>
                <a:cubicBezTo>
                  <a:pt x="3546814" y="4548785"/>
                  <a:pt x="3537501" y="4548592"/>
                  <a:pt x="3528667" y="4550801"/>
                </a:cubicBezTo>
                <a:cubicBezTo>
                  <a:pt x="3504759" y="4556753"/>
                  <a:pt x="3481140" y="4563475"/>
                  <a:pt x="3457424" y="4569811"/>
                </a:cubicBezTo>
                <a:cubicBezTo>
                  <a:pt x="3447919" y="4572308"/>
                  <a:pt x="3438221" y="4574133"/>
                  <a:pt x="3429003" y="4577301"/>
                </a:cubicBezTo>
                <a:cubicBezTo>
                  <a:pt x="3404327" y="4585654"/>
                  <a:pt x="3380036" y="4595159"/>
                  <a:pt x="3355264" y="4603033"/>
                </a:cubicBezTo>
                <a:cubicBezTo>
                  <a:pt x="3334717" y="4609562"/>
                  <a:pt x="3313593" y="4614266"/>
                  <a:pt x="3292757" y="4620027"/>
                </a:cubicBezTo>
                <a:cubicBezTo>
                  <a:pt x="3283924" y="4622524"/>
                  <a:pt x="3275475" y="4626077"/>
                  <a:pt x="3266643" y="4628188"/>
                </a:cubicBezTo>
                <a:cubicBezTo>
                  <a:pt x="3246863" y="4632990"/>
                  <a:pt x="3226796" y="4637022"/>
                  <a:pt x="3206921" y="4641823"/>
                </a:cubicBezTo>
                <a:cubicBezTo>
                  <a:pt x="3195590" y="4644607"/>
                  <a:pt x="3184645" y="4649600"/>
                  <a:pt x="3173123" y="4651425"/>
                </a:cubicBezTo>
                <a:cubicBezTo>
                  <a:pt x="3145759" y="4655745"/>
                  <a:pt x="3118203" y="4658817"/>
                  <a:pt x="3090646" y="4662274"/>
                </a:cubicBezTo>
                <a:cubicBezTo>
                  <a:pt x="3062227" y="4665826"/>
                  <a:pt x="3033902" y="4669571"/>
                  <a:pt x="3005480" y="4672739"/>
                </a:cubicBezTo>
                <a:cubicBezTo>
                  <a:pt x="2989926" y="4674372"/>
                  <a:pt x="2974275" y="4674660"/>
                  <a:pt x="2958721" y="4676196"/>
                </a:cubicBezTo>
                <a:cubicBezTo>
                  <a:pt x="2945087" y="4677541"/>
                  <a:pt x="2931549" y="4680037"/>
                  <a:pt x="2917915" y="4681670"/>
                </a:cubicBezTo>
                <a:cubicBezTo>
                  <a:pt x="2906105" y="4683013"/>
                  <a:pt x="2894199" y="4683781"/>
                  <a:pt x="2882389" y="4685126"/>
                </a:cubicBezTo>
                <a:cubicBezTo>
                  <a:pt x="2863475" y="4687334"/>
                  <a:pt x="2844655" y="4689831"/>
                  <a:pt x="2825837" y="4692135"/>
                </a:cubicBezTo>
                <a:cubicBezTo>
                  <a:pt x="2817964" y="4692999"/>
                  <a:pt x="2809706" y="4695399"/>
                  <a:pt x="2802313" y="4693960"/>
                </a:cubicBezTo>
                <a:cubicBezTo>
                  <a:pt x="2783686" y="4690310"/>
                  <a:pt x="2765347" y="4691367"/>
                  <a:pt x="2746816" y="4693863"/>
                </a:cubicBezTo>
                <a:cubicBezTo>
                  <a:pt x="2740479" y="4694728"/>
                  <a:pt x="2733662" y="4694535"/>
                  <a:pt x="2727517" y="4692903"/>
                </a:cubicBezTo>
                <a:cubicBezTo>
                  <a:pt x="2714939" y="4689638"/>
                  <a:pt x="2702745" y="4685029"/>
                  <a:pt x="2690359" y="4680997"/>
                </a:cubicBezTo>
                <a:cubicBezTo>
                  <a:pt x="2689014" y="4680517"/>
                  <a:pt x="2687382" y="4680421"/>
                  <a:pt x="2685943" y="4680133"/>
                </a:cubicBezTo>
                <a:cubicBezTo>
                  <a:pt x="2677781" y="4678500"/>
                  <a:pt x="2669717" y="4676868"/>
                  <a:pt x="2661554" y="4675428"/>
                </a:cubicBezTo>
                <a:cubicBezTo>
                  <a:pt x="2657138" y="4674660"/>
                  <a:pt x="2652625" y="4674564"/>
                  <a:pt x="2648208" y="4673892"/>
                </a:cubicBezTo>
                <a:cubicBezTo>
                  <a:pt x="2631118" y="4671203"/>
                  <a:pt x="2612299" y="4675716"/>
                  <a:pt x="2597512" y="4664099"/>
                </a:cubicBezTo>
                <a:cubicBezTo>
                  <a:pt x="2587911" y="4656609"/>
                  <a:pt x="2578597" y="4658338"/>
                  <a:pt x="2568324" y="4659490"/>
                </a:cubicBezTo>
                <a:cubicBezTo>
                  <a:pt x="2560547" y="4660354"/>
                  <a:pt x="2552577" y="4660065"/>
                  <a:pt x="2544704" y="4660162"/>
                </a:cubicBezTo>
                <a:cubicBezTo>
                  <a:pt x="2530878" y="4660449"/>
                  <a:pt x="2517052" y="4660546"/>
                  <a:pt x="2503225" y="4661026"/>
                </a:cubicBezTo>
                <a:cubicBezTo>
                  <a:pt x="2498808" y="4661218"/>
                  <a:pt x="2494297" y="4663619"/>
                  <a:pt x="2489975" y="4663235"/>
                </a:cubicBezTo>
                <a:cubicBezTo>
                  <a:pt x="2470004" y="4661410"/>
                  <a:pt x="2450033" y="4658529"/>
                  <a:pt x="2430061" y="4656897"/>
                </a:cubicBezTo>
                <a:cubicBezTo>
                  <a:pt x="2418732" y="4655938"/>
                  <a:pt x="2407114" y="4657761"/>
                  <a:pt x="2395880" y="4656417"/>
                </a:cubicBezTo>
                <a:cubicBezTo>
                  <a:pt x="2382919" y="4654881"/>
                  <a:pt x="2370245" y="4650945"/>
                  <a:pt x="2357378" y="4648544"/>
                </a:cubicBezTo>
                <a:cubicBezTo>
                  <a:pt x="2353826" y="4647872"/>
                  <a:pt x="2349889" y="4648736"/>
                  <a:pt x="2346145" y="4648928"/>
                </a:cubicBezTo>
                <a:cubicBezTo>
                  <a:pt x="2341920" y="4649120"/>
                  <a:pt x="2337791" y="4649504"/>
                  <a:pt x="2333567" y="4649600"/>
                </a:cubicBezTo>
                <a:cubicBezTo>
                  <a:pt x="2320700" y="4649793"/>
                  <a:pt x="2307835" y="4649504"/>
                  <a:pt x="2294968" y="4650177"/>
                </a:cubicBezTo>
                <a:cubicBezTo>
                  <a:pt x="2287095" y="4650561"/>
                  <a:pt x="2278839" y="4654497"/>
                  <a:pt x="2271540" y="4653057"/>
                </a:cubicBezTo>
                <a:cubicBezTo>
                  <a:pt x="2256659" y="4650272"/>
                  <a:pt x="2241776" y="4656513"/>
                  <a:pt x="2226895" y="4651329"/>
                </a:cubicBezTo>
                <a:cubicBezTo>
                  <a:pt x="2222285" y="4649793"/>
                  <a:pt x="2215948" y="4653633"/>
                  <a:pt x="2210379" y="4653825"/>
                </a:cubicBezTo>
                <a:cubicBezTo>
                  <a:pt x="2196457" y="4654305"/>
                  <a:pt x="2182535" y="4654209"/>
                  <a:pt x="2168613" y="4654113"/>
                </a:cubicBezTo>
                <a:cubicBezTo>
                  <a:pt x="2156131" y="4654017"/>
                  <a:pt x="2143168" y="4655361"/>
                  <a:pt x="2131167" y="4652673"/>
                </a:cubicBezTo>
                <a:cubicBezTo>
                  <a:pt x="2118588" y="4649793"/>
                  <a:pt x="2107259" y="4650177"/>
                  <a:pt x="2095065" y="4653441"/>
                </a:cubicBezTo>
                <a:cubicBezTo>
                  <a:pt x="2086711" y="4655649"/>
                  <a:pt x="2077878" y="4655938"/>
                  <a:pt x="2069237" y="4656609"/>
                </a:cubicBezTo>
                <a:cubicBezTo>
                  <a:pt x="2059924" y="4657377"/>
                  <a:pt x="2049650" y="4655361"/>
                  <a:pt x="2041201" y="4658529"/>
                </a:cubicBezTo>
                <a:cubicBezTo>
                  <a:pt x="2016044" y="4667939"/>
                  <a:pt x="1990216" y="4669955"/>
                  <a:pt x="1963909" y="4669955"/>
                </a:cubicBezTo>
                <a:cubicBezTo>
                  <a:pt x="1959107" y="4669955"/>
                  <a:pt x="1954210" y="4668612"/>
                  <a:pt x="1949603" y="4667171"/>
                </a:cubicBezTo>
                <a:cubicBezTo>
                  <a:pt x="1922717" y="4658529"/>
                  <a:pt x="1895737" y="4659297"/>
                  <a:pt x="1868373" y="4664578"/>
                </a:cubicBezTo>
                <a:cubicBezTo>
                  <a:pt x="1862708" y="4665731"/>
                  <a:pt x="1856372" y="4665923"/>
                  <a:pt x="1850707" y="4664771"/>
                </a:cubicBezTo>
                <a:cubicBezTo>
                  <a:pt x="1834768" y="4661410"/>
                  <a:pt x="1819309" y="4655841"/>
                  <a:pt x="1803275" y="4653441"/>
                </a:cubicBezTo>
                <a:cubicBezTo>
                  <a:pt x="1776775" y="4649504"/>
                  <a:pt x="1753828" y="4662754"/>
                  <a:pt x="1730112" y="4671396"/>
                </a:cubicBezTo>
                <a:cubicBezTo>
                  <a:pt x="1707548" y="4679557"/>
                  <a:pt x="1688345" y="4697992"/>
                  <a:pt x="1661652" y="4693863"/>
                </a:cubicBezTo>
                <a:cubicBezTo>
                  <a:pt x="1658965" y="4693479"/>
                  <a:pt x="1655988" y="4696071"/>
                  <a:pt x="1653011" y="4696744"/>
                </a:cubicBezTo>
                <a:cubicBezTo>
                  <a:pt x="1644850" y="4698568"/>
                  <a:pt x="1636689" y="4700776"/>
                  <a:pt x="1628431" y="4701641"/>
                </a:cubicBezTo>
                <a:cubicBezTo>
                  <a:pt x="1618350" y="4702793"/>
                  <a:pt x="1608076" y="4702409"/>
                  <a:pt x="1597995" y="4703369"/>
                </a:cubicBezTo>
                <a:cubicBezTo>
                  <a:pt x="1585032" y="4704521"/>
                  <a:pt x="1572263" y="4707593"/>
                  <a:pt x="1559396" y="4707593"/>
                </a:cubicBezTo>
                <a:cubicBezTo>
                  <a:pt x="1549026" y="4707593"/>
                  <a:pt x="1538753" y="4704041"/>
                  <a:pt x="1528480" y="4702312"/>
                </a:cubicBezTo>
                <a:cubicBezTo>
                  <a:pt x="1513981" y="4699912"/>
                  <a:pt x="1498042" y="4700584"/>
                  <a:pt x="1485272" y="4694439"/>
                </a:cubicBezTo>
                <a:cubicBezTo>
                  <a:pt x="1471639" y="4687910"/>
                  <a:pt x="1458676" y="4684934"/>
                  <a:pt x="1444562" y="4686950"/>
                </a:cubicBezTo>
                <a:cubicBezTo>
                  <a:pt x="1439857" y="4687622"/>
                  <a:pt x="1433808" y="4691655"/>
                  <a:pt x="1431696" y="4695783"/>
                </a:cubicBezTo>
                <a:cubicBezTo>
                  <a:pt x="1426991" y="4705001"/>
                  <a:pt x="1420559" y="4706634"/>
                  <a:pt x="1411821" y="4703464"/>
                </a:cubicBezTo>
                <a:cubicBezTo>
                  <a:pt x="1404236" y="4700776"/>
                  <a:pt x="1394922" y="4699432"/>
                  <a:pt x="1389738" y="4694247"/>
                </a:cubicBezTo>
                <a:cubicBezTo>
                  <a:pt x="1375047" y="4679557"/>
                  <a:pt x="1356324" y="4679077"/>
                  <a:pt x="1338081" y="4675141"/>
                </a:cubicBezTo>
                <a:cubicBezTo>
                  <a:pt x="1326945" y="4672739"/>
                  <a:pt x="1316574" y="4672644"/>
                  <a:pt x="1305436" y="4674276"/>
                </a:cubicBezTo>
                <a:cubicBezTo>
                  <a:pt x="1281241" y="4677925"/>
                  <a:pt x="1257717" y="4672739"/>
                  <a:pt x="1234481" y="4666115"/>
                </a:cubicBezTo>
                <a:cubicBezTo>
                  <a:pt x="1219118" y="4661698"/>
                  <a:pt x="1203372" y="4659010"/>
                  <a:pt x="1188106" y="4654497"/>
                </a:cubicBezTo>
                <a:cubicBezTo>
                  <a:pt x="1176680" y="4651041"/>
                  <a:pt x="1165255" y="4646912"/>
                  <a:pt x="1154790" y="4641343"/>
                </a:cubicBezTo>
                <a:cubicBezTo>
                  <a:pt x="1139618" y="4633181"/>
                  <a:pt x="1126369" y="4620891"/>
                  <a:pt x="1107069" y="4624156"/>
                </a:cubicBezTo>
                <a:cubicBezTo>
                  <a:pt x="1090074" y="4627036"/>
                  <a:pt x="1074713" y="4620988"/>
                  <a:pt x="1059158" y="4615227"/>
                </a:cubicBezTo>
                <a:cubicBezTo>
                  <a:pt x="1047732" y="4611002"/>
                  <a:pt x="1036308" y="4606681"/>
                  <a:pt x="1024496" y="4603993"/>
                </a:cubicBezTo>
                <a:cubicBezTo>
                  <a:pt x="1010478" y="4600824"/>
                  <a:pt x="994635" y="4602169"/>
                  <a:pt x="982153" y="4596311"/>
                </a:cubicBezTo>
                <a:cubicBezTo>
                  <a:pt x="969095" y="4590166"/>
                  <a:pt x="958246" y="4594295"/>
                  <a:pt x="946628" y="4596024"/>
                </a:cubicBezTo>
                <a:cubicBezTo>
                  <a:pt x="928097" y="4598712"/>
                  <a:pt x="909661" y="4603705"/>
                  <a:pt x="890939" y="4597368"/>
                </a:cubicBezTo>
                <a:cubicBezTo>
                  <a:pt x="868184" y="4589687"/>
                  <a:pt x="845620" y="4581430"/>
                  <a:pt x="822769" y="4574133"/>
                </a:cubicBezTo>
                <a:cubicBezTo>
                  <a:pt x="813934" y="4571347"/>
                  <a:pt x="804431" y="4570195"/>
                  <a:pt x="795212" y="4568947"/>
                </a:cubicBezTo>
                <a:cubicBezTo>
                  <a:pt x="786476" y="4567891"/>
                  <a:pt x="776010" y="4570579"/>
                  <a:pt x="769288" y="4566547"/>
                </a:cubicBezTo>
                <a:cubicBezTo>
                  <a:pt x="752005" y="4556178"/>
                  <a:pt x="734243" y="4551089"/>
                  <a:pt x="714271" y="4551089"/>
                </a:cubicBezTo>
                <a:cubicBezTo>
                  <a:pt x="706781" y="4551089"/>
                  <a:pt x="699484" y="4546768"/>
                  <a:pt x="691900" y="4545999"/>
                </a:cubicBezTo>
                <a:cubicBezTo>
                  <a:pt x="681529" y="4545040"/>
                  <a:pt x="669623" y="4542447"/>
                  <a:pt x="660598" y="4546096"/>
                </a:cubicBezTo>
                <a:cubicBezTo>
                  <a:pt x="639379" y="4554737"/>
                  <a:pt x="622193" y="4547536"/>
                  <a:pt x="603662" y="4538991"/>
                </a:cubicBezTo>
                <a:cubicBezTo>
                  <a:pt x="585418" y="4530541"/>
                  <a:pt x="566215" y="4523821"/>
                  <a:pt x="546821" y="4518251"/>
                </a:cubicBezTo>
                <a:cubicBezTo>
                  <a:pt x="539524" y="4516235"/>
                  <a:pt x="530787" y="4519596"/>
                  <a:pt x="522721" y="4520267"/>
                </a:cubicBezTo>
                <a:cubicBezTo>
                  <a:pt x="519840" y="4520460"/>
                  <a:pt x="516671" y="4520748"/>
                  <a:pt x="514080" y="4519788"/>
                </a:cubicBezTo>
                <a:cubicBezTo>
                  <a:pt x="489020" y="4510570"/>
                  <a:pt x="463575" y="4503561"/>
                  <a:pt x="436404" y="4508361"/>
                </a:cubicBezTo>
                <a:cubicBezTo>
                  <a:pt x="433908" y="4508842"/>
                  <a:pt x="431123" y="4507786"/>
                  <a:pt x="428626" y="4507114"/>
                </a:cubicBezTo>
                <a:cubicBezTo>
                  <a:pt x="416432" y="4503657"/>
                  <a:pt x="404526" y="4498184"/>
                  <a:pt x="392141" y="4496936"/>
                </a:cubicBezTo>
                <a:cubicBezTo>
                  <a:pt x="361608" y="4493864"/>
                  <a:pt x="330884" y="4492615"/>
                  <a:pt x="300157" y="4490599"/>
                </a:cubicBezTo>
                <a:cubicBezTo>
                  <a:pt x="298237" y="4490503"/>
                  <a:pt x="296221" y="4490503"/>
                  <a:pt x="294493" y="4489831"/>
                </a:cubicBezTo>
                <a:cubicBezTo>
                  <a:pt x="283163" y="4485702"/>
                  <a:pt x="273274" y="4487047"/>
                  <a:pt x="263671" y="4494919"/>
                </a:cubicBezTo>
                <a:cubicBezTo>
                  <a:pt x="259447" y="4498376"/>
                  <a:pt x="253686" y="4500200"/>
                  <a:pt x="248406" y="4502121"/>
                </a:cubicBezTo>
                <a:cubicBezTo>
                  <a:pt x="240628" y="4505002"/>
                  <a:pt x="232659" y="4507786"/>
                  <a:pt x="224594" y="4509610"/>
                </a:cubicBezTo>
                <a:cubicBezTo>
                  <a:pt x="216624" y="4511338"/>
                  <a:pt x="208079" y="4513738"/>
                  <a:pt x="200398" y="4512395"/>
                </a:cubicBezTo>
                <a:cubicBezTo>
                  <a:pt x="186572" y="4509994"/>
                  <a:pt x="173417" y="4504618"/>
                  <a:pt x="159783" y="4501064"/>
                </a:cubicBezTo>
                <a:cubicBezTo>
                  <a:pt x="155079" y="4499816"/>
                  <a:pt x="149893" y="4500009"/>
                  <a:pt x="144997" y="4499912"/>
                </a:cubicBezTo>
                <a:cubicBezTo>
                  <a:pt x="133763" y="4499625"/>
                  <a:pt x="122241" y="4502409"/>
                  <a:pt x="112064" y="4494440"/>
                </a:cubicBezTo>
                <a:cubicBezTo>
                  <a:pt x="102655" y="4486951"/>
                  <a:pt x="93148" y="4489158"/>
                  <a:pt x="83259" y="4494824"/>
                </a:cubicBezTo>
                <a:cubicBezTo>
                  <a:pt x="76154" y="4498857"/>
                  <a:pt x="68090" y="4502025"/>
                  <a:pt x="60120" y="4503561"/>
                </a:cubicBezTo>
                <a:cubicBezTo>
                  <a:pt x="49174" y="4505673"/>
                  <a:pt x="38324" y="4506538"/>
                  <a:pt x="26514" y="4505289"/>
                </a:cubicBezTo>
                <a:cubicBezTo>
                  <a:pt x="18161" y="4504425"/>
                  <a:pt x="11343" y="4504041"/>
                  <a:pt x="4814" y="4498952"/>
                </a:cubicBezTo>
                <a:cubicBezTo>
                  <a:pt x="3759" y="4498184"/>
                  <a:pt x="1839" y="4497992"/>
                  <a:pt x="398" y="4498089"/>
                </a:cubicBezTo>
                <a:lnTo>
                  <a:pt x="0" y="4498087"/>
                </a:lnTo>
                <a:close/>
              </a:path>
            </a:pathLst>
          </a:custGeom>
          <a:effectLst>
            <a:outerShdw blurRad="381000" dist="152400" dir="5400000" algn="t" rotWithShape="0">
              <a:prstClr val="black">
                <a:alpha val="10000"/>
              </a:prstClr>
            </a:outerShdw>
          </a:effectLst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86A5CBB-E03B-4019-8BCD-78975D39E4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4138312"/>
            <a:ext cx="5260975" cy="1410656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4993204-9792-4E61-A83C-73D4379E2B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4138312"/>
            <a:ext cx="5260975" cy="1410656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blipFill dpi="0" rotWithShape="1">
            <a:blip r:embed="rId3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55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lanet with a tire track&#10;&#10;Description automatically generated">
            <a:extLst>
              <a:ext uri="{FF2B5EF4-FFF2-40B4-BE49-F238E27FC236}">
                <a16:creationId xmlns:a16="http://schemas.microsoft.com/office/drawing/2014/main" id="{85D8E9D9-5114-E33D-137E-374B9306C9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561" b="10506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0364D7-D903-5357-8876-4E0FDC2A9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What is the Anthropocene?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5954C-FC10-160A-25AC-6498F5638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What narrative of human development does the term “</a:t>
            </a:r>
            <a:r>
              <a:rPr lang="en-US" sz="2000" dirty="0" err="1"/>
              <a:t>anthropocene</a:t>
            </a:r>
            <a:r>
              <a:rPr lang="en-US" sz="2000" dirty="0"/>
              <a:t>” rely on?</a:t>
            </a:r>
          </a:p>
        </p:txBody>
      </p:sp>
    </p:spTree>
    <p:extLst>
      <p:ext uri="{BB962C8B-B14F-4D97-AF65-F5344CB8AC3E}">
        <p14:creationId xmlns:p14="http://schemas.microsoft.com/office/powerpoint/2010/main" val="2372367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56ACA-3A56-5207-3F29-6B68A4A59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colonial critique (Raj Patel and Jason Moore)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A5234-5BED-2AEA-6222-451AB6478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  <a:p>
            <a:r>
              <a:rPr lang="en-US" dirty="0"/>
              <a:t>Where do Patel and Moore locate the beginnings of capitalism?</a:t>
            </a:r>
          </a:p>
          <a:p>
            <a:endParaRPr lang="en-US" dirty="0"/>
          </a:p>
          <a:p>
            <a:r>
              <a:rPr lang="en-US" dirty="0"/>
              <a:t>How did this new form of capitalist development differ from feudalism?</a:t>
            </a:r>
          </a:p>
          <a:p>
            <a:endParaRPr lang="en-US" dirty="0"/>
          </a:p>
          <a:p>
            <a:r>
              <a:rPr lang="en-US" dirty="0"/>
              <a:t>How did this new form of capitalism affect the environment?</a:t>
            </a:r>
          </a:p>
          <a:p>
            <a:endParaRPr lang="en-US" dirty="0"/>
          </a:p>
          <a:p>
            <a:r>
              <a:rPr lang="en-US" dirty="0"/>
              <a:t>Why is the epistemological separation between “nature” and “society” crucial to the development of capitalism?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121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E7367-1794-F186-3F43-3661F3BE0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did pre-capitalist societies view nature?</a:t>
            </a:r>
          </a:p>
        </p:txBody>
      </p:sp>
      <p:pic>
        <p:nvPicPr>
          <p:cNvPr id="5" name="Content Placeholder 4" descr="A drawing of a person and a dog&#10;&#10;Description automatically generated with medium confidence">
            <a:extLst>
              <a:ext uri="{FF2B5EF4-FFF2-40B4-BE49-F238E27FC236}">
                <a16:creationId xmlns:a16="http://schemas.microsoft.com/office/drawing/2014/main" id="{71325C17-9214-FDCA-2846-020DABE5B6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318" y="1922607"/>
            <a:ext cx="4566310" cy="4351338"/>
          </a:xfrm>
        </p:spPr>
      </p:pic>
      <p:pic>
        <p:nvPicPr>
          <p:cNvPr id="7" name="Picture 6" descr="A map of a city&#10;&#10;Description automatically generated">
            <a:extLst>
              <a:ext uri="{FF2B5EF4-FFF2-40B4-BE49-F238E27FC236}">
                <a16:creationId xmlns:a16="http://schemas.microsoft.com/office/drawing/2014/main" id="{6CA1A34D-6D2B-F685-80FF-DA0CCDA50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0796" y="2062088"/>
            <a:ext cx="6701467" cy="407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9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2152D-4EA2-0AC6-B822-4B26C3AE1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drawing of a group of people&#10;&#10;Description automatically generated">
            <a:extLst>
              <a:ext uri="{FF2B5EF4-FFF2-40B4-BE49-F238E27FC236}">
                <a16:creationId xmlns:a16="http://schemas.microsoft.com/office/drawing/2014/main" id="{9CDFF343-DF3E-530E-E4F0-8989B65EA3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2256" y="627867"/>
            <a:ext cx="8109162" cy="5602266"/>
          </a:xfrm>
        </p:spPr>
      </p:pic>
    </p:spTree>
    <p:extLst>
      <p:ext uri="{BB962C8B-B14F-4D97-AF65-F5344CB8AC3E}">
        <p14:creationId xmlns:p14="http://schemas.microsoft.com/office/powerpoint/2010/main" val="2144737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9477870-C64A-4E35-8F2F-05B7114F3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950BEF-0E11-38FC-C682-DA419339C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anchor="b">
            <a:normAutofit/>
          </a:bodyPr>
          <a:lstStyle/>
          <a:p>
            <a:r>
              <a:rPr lang="en-US" sz="5200" dirty="0"/>
              <a:t>Religion and nature?</a:t>
            </a:r>
          </a:p>
        </p:txBody>
      </p:sp>
      <p:sp>
        <p:nvSpPr>
          <p:cNvPr id="14" name="!!accent">
            <a:extLst>
              <a:ext uri="{FF2B5EF4-FFF2-40B4-BE49-F238E27FC236}">
                <a16:creationId xmlns:a16="http://schemas.microsoft.com/office/drawing/2014/main" id="{8AEA628B-C8FF-4D0B-B111-F101F580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2663BD0-064C-40FC-A331-F49FCA953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81B0950-7583-9D30-109C-DF280E6B2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458" y="3355848"/>
            <a:ext cx="6268770" cy="2825496"/>
          </a:xfrm>
        </p:spPr>
        <p:txBody>
          <a:bodyPr>
            <a:normAutofit/>
          </a:bodyPr>
          <a:lstStyle/>
          <a:p>
            <a:endParaRPr lang="en-US" sz="2200"/>
          </a:p>
        </p:txBody>
      </p:sp>
      <p:pic>
        <p:nvPicPr>
          <p:cNvPr id="5" name="Content Placeholder 4" descr="A religious painting of a person&#10;&#10;Description automatically generated">
            <a:extLst>
              <a:ext uri="{FF2B5EF4-FFF2-40B4-BE49-F238E27FC236}">
                <a16:creationId xmlns:a16="http://schemas.microsoft.com/office/drawing/2014/main" id="{BE36785E-5692-C1AD-C9C3-0D39154A07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55"/>
          <a:stretch/>
        </p:blipFill>
        <p:spPr>
          <a:xfrm>
            <a:off x="7684006" y="10"/>
            <a:ext cx="450799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30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42BC2-AA1B-46F9-E711-6ABFA4866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fossil fuel critique (Andreas </a:t>
            </a:r>
            <a:r>
              <a:rPr lang="en-US" dirty="0" err="1"/>
              <a:t>Malm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BC5B3-4AE7-43E0-178C-9AD5D0A64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Where does </a:t>
            </a:r>
            <a:r>
              <a:rPr lang="en-US" dirty="0" err="1"/>
              <a:t>Malm</a:t>
            </a:r>
            <a:r>
              <a:rPr lang="en-US" dirty="0"/>
              <a:t> locate the beginnings of capitalism?</a:t>
            </a:r>
          </a:p>
          <a:p>
            <a:endParaRPr lang="en-US" dirty="0"/>
          </a:p>
          <a:p>
            <a:r>
              <a:rPr lang="en-US" dirty="0"/>
              <a:t>What social and economic factors did this “leap forward” rely on?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282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130</Words>
  <Application>Microsoft Macintosh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Office Theme</vt:lpstr>
      <vt:lpstr>Capitalism and the Climate Emergency</vt:lpstr>
      <vt:lpstr>What is the Anthropocene?</vt:lpstr>
      <vt:lpstr>The colonial critique (Raj Patel and Jason Moore)</vt:lpstr>
      <vt:lpstr>How did pre-capitalist societies view nature?</vt:lpstr>
      <vt:lpstr>PowerPoint Presentation</vt:lpstr>
      <vt:lpstr>Religion and nature?</vt:lpstr>
      <vt:lpstr>The fossil fuel critique (Andreas Malm)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Benjamin</dc:creator>
  <cp:lastModifiedBy>Smith, Benjamin</cp:lastModifiedBy>
  <cp:revision>2</cp:revision>
  <dcterms:created xsi:type="dcterms:W3CDTF">2024-10-29T08:50:55Z</dcterms:created>
  <dcterms:modified xsi:type="dcterms:W3CDTF">2024-10-29T09:08:11Z</dcterms:modified>
</cp:coreProperties>
</file>