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59" r:id="rId5"/>
    <p:sldId id="262"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0" d="100"/>
          <a:sy n="60" d="100"/>
        </p:scale>
        <p:origin x="21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6FCC3-74D3-205D-3BA0-EB780A8664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DD958BB-4E79-486B-44AB-0172837087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7D0675-0CB8-1638-388D-94D7CF901991}"/>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F00A5C8F-2046-FF85-194D-674E1E1E9A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695A3B-0DCE-4E2C-1404-ED2660A304B5}"/>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1072091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51914-E3EA-40E2-7D73-6E172F554F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0FE8FC1-1135-FE48-AC4E-8249F76B76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01841B-859F-9FF6-1D08-1BB7D56079E3}"/>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4BB16D8F-E2E4-F1E6-48D5-C4D2276D82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E2BC33-9D07-B637-3A40-0349CB49F94A}"/>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110014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86DA17-B61D-86C3-43A7-3C108E1D7E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E11B44-B006-3671-503F-8ED9F5F7DE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6183F7-94B4-5F0C-21B6-202CBAD64253}"/>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16CC464D-5254-496D-018E-734C1DE31C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C0CD2B-28D2-666A-C306-A1D2798FE28D}"/>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1236010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D16A9-62FC-DAC2-AC13-FE77454FD0D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0F7DE1-31EF-DB0A-F046-DC9EB19245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D9D8FE-2A92-E8FB-75A6-7626C53C12B7}"/>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1D9EECE9-214D-AFA8-CF84-DB5F2DF7B4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04BDCD-4B6B-5891-8F4A-57DD0DEB946F}"/>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1968515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C2012-6E85-4C4A-1BC5-9D5EED7F18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892667A-91BF-9D60-EA99-29C72190012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9C663D-2C4B-5BEE-43A1-ED8DCD615C9D}"/>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FC32512E-86AE-3C56-6DEB-34799B98BA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B357C4-4A89-C816-7325-0C77B62BF3E2}"/>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637847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DBF88-F037-84BF-6CC2-AF1C0A96E7F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81F3114-0522-89CA-D2A6-979E1B3214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BB12968-A883-3CC0-1863-ECF6AF3857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1355B2A-3963-59EF-A57A-A22F94A251D1}"/>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6" name="Footer Placeholder 5">
            <a:extLst>
              <a:ext uri="{FF2B5EF4-FFF2-40B4-BE49-F238E27FC236}">
                <a16:creationId xmlns:a16="http://schemas.microsoft.com/office/drawing/2014/main" id="{60535EDD-C199-71B5-3868-99F0FCB3B1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BB2E4E-D460-8E35-DA38-0E717F317D27}"/>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3593979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7131C-87F7-B72C-E16F-E17F0BF5966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FB9FA71-9308-FA97-4B38-EC49D3B04D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D7E5082-F95B-4306-E7FA-B3A6DADEB3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DB1A16-4276-82AA-430E-13ED8348B7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9AF838-7DFB-2745-FA81-E80143ECB6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43E213C-4E79-35A7-11FE-FC9CDEF53007}"/>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8" name="Footer Placeholder 7">
            <a:extLst>
              <a:ext uri="{FF2B5EF4-FFF2-40B4-BE49-F238E27FC236}">
                <a16:creationId xmlns:a16="http://schemas.microsoft.com/office/drawing/2014/main" id="{5BA44F33-180D-4241-35CF-A7300079D7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34A3C2F-C3A2-FAE1-1B31-7F93E12CAAD2}"/>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722475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682F9-0924-BD20-F194-8A088FA5039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9ACA3D7-ABF6-6AE4-CC94-E0D97223CEC3}"/>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4" name="Footer Placeholder 3">
            <a:extLst>
              <a:ext uri="{FF2B5EF4-FFF2-40B4-BE49-F238E27FC236}">
                <a16:creationId xmlns:a16="http://schemas.microsoft.com/office/drawing/2014/main" id="{33895148-8585-EC02-640E-82ECF83DF8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7423DA6-1089-9408-084A-94A668C4450D}"/>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3741878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C776DD-0104-DA53-24F1-FE778575B20C}"/>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3" name="Footer Placeholder 2">
            <a:extLst>
              <a:ext uri="{FF2B5EF4-FFF2-40B4-BE49-F238E27FC236}">
                <a16:creationId xmlns:a16="http://schemas.microsoft.com/office/drawing/2014/main" id="{6B2FF4FD-A504-DF22-1C82-3ABA7FFFEFF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96A3C7E-3AE1-D7CA-F437-6CA7DC6DC1F2}"/>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622590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CA96E-A4CA-A573-5024-CDE21DFC64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D4DF70-17EB-20AF-577D-30FFB39D78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CC72CC7-AB5F-F5ED-4544-1F86981E8B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0ABDA3-74F0-01B3-4738-B06AD53BA899}"/>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6" name="Footer Placeholder 5">
            <a:extLst>
              <a:ext uri="{FF2B5EF4-FFF2-40B4-BE49-F238E27FC236}">
                <a16:creationId xmlns:a16="http://schemas.microsoft.com/office/drawing/2014/main" id="{B870446B-838E-20E3-782B-FD3D493306A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85D34AC-AAD5-DD6A-8199-96C4DB2F5833}"/>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1758958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7DDD8-B9A2-FBE2-5D69-BE24320BCF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21D8169-5BE2-2060-545D-DAE79EDBAE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EFDE72D-2CF8-AF66-8EA9-CEA13AA333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936315-9401-7B98-15FF-BA584A592D68}"/>
              </a:ext>
            </a:extLst>
          </p:cNvPr>
          <p:cNvSpPr>
            <a:spLocks noGrp="1"/>
          </p:cNvSpPr>
          <p:nvPr>
            <p:ph type="dt" sz="half" idx="10"/>
          </p:nvPr>
        </p:nvSpPr>
        <p:spPr/>
        <p:txBody>
          <a:bodyPr/>
          <a:lstStyle/>
          <a:p>
            <a:fld id="{2A4A8C69-C891-49A3-A779-D08A8750E776}" type="datetimeFigureOut">
              <a:rPr lang="en-GB" smtClean="0"/>
              <a:t>29/05/2025</a:t>
            </a:fld>
            <a:endParaRPr lang="en-GB"/>
          </a:p>
        </p:txBody>
      </p:sp>
      <p:sp>
        <p:nvSpPr>
          <p:cNvPr id="6" name="Footer Placeholder 5">
            <a:extLst>
              <a:ext uri="{FF2B5EF4-FFF2-40B4-BE49-F238E27FC236}">
                <a16:creationId xmlns:a16="http://schemas.microsoft.com/office/drawing/2014/main" id="{9301DA42-4F82-CD5C-4C66-4348FA0148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4F3CD0-69A2-1BC3-47BF-F3B3B7A392E3}"/>
              </a:ext>
            </a:extLst>
          </p:cNvPr>
          <p:cNvSpPr>
            <a:spLocks noGrp="1"/>
          </p:cNvSpPr>
          <p:nvPr>
            <p:ph type="sldNum" sz="quarter" idx="12"/>
          </p:nvPr>
        </p:nvSpPr>
        <p:spPr/>
        <p:txBody>
          <a:bodyPr/>
          <a:lstStyle/>
          <a:p>
            <a:fld id="{4732159F-FF72-45DE-BB36-410E69F912B6}" type="slidenum">
              <a:rPr lang="en-GB" smtClean="0"/>
              <a:t>‹#›</a:t>
            </a:fld>
            <a:endParaRPr lang="en-GB"/>
          </a:p>
        </p:txBody>
      </p:sp>
    </p:spTree>
    <p:extLst>
      <p:ext uri="{BB962C8B-B14F-4D97-AF65-F5344CB8AC3E}">
        <p14:creationId xmlns:p14="http://schemas.microsoft.com/office/powerpoint/2010/main" val="3543405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337768-693E-8A6C-D7A9-A484AC8CDD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2F84169-9997-D3A4-74F0-6A2A7791A4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0CCA17-49E2-B5AC-C3CA-9C741B38C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A4A8C69-C891-49A3-A779-D08A8750E776}" type="datetimeFigureOut">
              <a:rPr lang="en-GB" smtClean="0"/>
              <a:t>29/05/2025</a:t>
            </a:fld>
            <a:endParaRPr lang="en-GB"/>
          </a:p>
        </p:txBody>
      </p:sp>
      <p:sp>
        <p:nvSpPr>
          <p:cNvPr id="5" name="Footer Placeholder 4">
            <a:extLst>
              <a:ext uri="{FF2B5EF4-FFF2-40B4-BE49-F238E27FC236}">
                <a16:creationId xmlns:a16="http://schemas.microsoft.com/office/drawing/2014/main" id="{53EE4213-9063-33A5-42C3-23F9B93CE0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D11EF28-69B6-14FA-3BA0-B05B079825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732159F-FF72-45DE-BB36-410E69F912B6}" type="slidenum">
              <a:rPr lang="en-GB" smtClean="0"/>
              <a:t>‹#›</a:t>
            </a:fld>
            <a:endParaRPr lang="en-GB"/>
          </a:p>
        </p:txBody>
      </p:sp>
    </p:spTree>
    <p:extLst>
      <p:ext uri="{BB962C8B-B14F-4D97-AF65-F5344CB8AC3E}">
        <p14:creationId xmlns:p14="http://schemas.microsoft.com/office/powerpoint/2010/main" val="690757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tu6KIK6jUvY?feature=oembed"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8BAE4-B537-376C-8B8D-650195A9F67A}"/>
              </a:ext>
            </a:extLst>
          </p:cNvPr>
          <p:cNvSpPr>
            <a:spLocks noGrp="1"/>
          </p:cNvSpPr>
          <p:nvPr>
            <p:ph type="ctrTitle"/>
          </p:nvPr>
        </p:nvSpPr>
        <p:spPr/>
        <p:txBody>
          <a:bodyPr/>
          <a:lstStyle/>
          <a:p>
            <a:r>
              <a:rPr lang="en-GB" dirty="0"/>
              <a:t>The Mexican Cartels: A Brief History</a:t>
            </a:r>
          </a:p>
        </p:txBody>
      </p:sp>
      <p:sp>
        <p:nvSpPr>
          <p:cNvPr id="3" name="Subtitle 2">
            <a:extLst>
              <a:ext uri="{FF2B5EF4-FFF2-40B4-BE49-F238E27FC236}">
                <a16:creationId xmlns:a16="http://schemas.microsoft.com/office/drawing/2014/main" id="{88777E84-8F05-0E96-9F73-400B02E10592}"/>
              </a:ext>
            </a:extLst>
          </p:cNvPr>
          <p:cNvSpPr>
            <a:spLocks noGrp="1"/>
          </p:cNvSpPr>
          <p:nvPr>
            <p:ph type="subTitle" idx="1"/>
          </p:nvPr>
        </p:nvSpPr>
        <p:spPr/>
        <p:txBody>
          <a:bodyPr/>
          <a:lstStyle/>
          <a:p>
            <a:r>
              <a:rPr lang="en-GB" dirty="0"/>
              <a:t>Benjamin T. Smith</a:t>
            </a:r>
          </a:p>
          <a:p>
            <a:r>
              <a:rPr lang="en-GB" dirty="0"/>
              <a:t>University of Warwick</a:t>
            </a:r>
          </a:p>
        </p:txBody>
      </p:sp>
    </p:spTree>
    <p:extLst>
      <p:ext uri="{BB962C8B-B14F-4D97-AF65-F5344CB8AC3E}">
        <p14:creationId xmlns:p14="http://schemas.microsoft.com/office/powerpoint/2010/main" val="2923770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522C72-2B73-2232-A1F7-1AADBB9C1012}"/>
              </a:ext>
            </a:extLst>
          </p:cNvPr>
          <p:cNvSpPr>
            <a:spLocks noGrp="1"/>
          </p:cNvSpPr>
          <p:nvPr>
            <p:ph type="title"/>
          </p:nvPr>
        </p:nvSpPr>
        <p:spPr>
          <a:xfrm>
            <a:off x="761800" y="762001"/>
            <a:ext cx="5334197" cy="1708242"/>
          </a:xfrm>
        </p:spPr>
        <p:txBody>
          <a:bodyPr anchor="ctr">
            <a:normAutofit/>
          </a:bodyPr>
          <a:lstStyle/>
          <a:p>
            <a:r>
              <a:rPr lang="en-GB" sz="4000"/>
              <a:t>Phase 1: 1960-c. 1990, the State as Mafia</a:t>
            </a:r>
          </a:p>
        </p:txBody>
      </p:sp>
      <p:sp>
        <p:nvSpPr>
          <p:cNvPr id="3" name="Content Placeholder 2">
            <a:extLst>
              <a:ext uri="{FF2B5EF4-FFF2-40B4-BE49-F238E27FC236}">
                <a16:creationId xmlns:a16="http://schemas.microsoft.com/office/drawing/2014/main" id="{E1B1AFB2-3D17-A020-5341-C01EF48ECFAB}"/>
              </a:ext>
            </a:extLst>
          </p:cNvPr>
          <p:cNvSpPr>
            <a:spLocks noGrp="1"/>
          </p:cNvSpPr>
          <p:nvPr>
            <p:ph idx="1"/>
          </p:nvPr>
        </p:nvSpPr>
        <p:spPr>
          <a:xfrm>
            <a:off x="761800" y="2470244"/>
            <a:ext cx="5334197" cy="3769835"/>
          </a:xfrm>
        </p:spPr>
        <p:txBody>
          <a:bodyPr anchor="ctr">
            <a:normAutofit/>
          </a:bodyPr>
          <a:lstStyle/>
          <a:p>
            <a:r>
              <a:rPr lang="en-GB" sz="2000">
                <a:effectLst/>
                <a:latin typeface="Times New Roman" panose="02020603050405020304" pitchFamily="18" charset="0"/>
                <a:ea typeface="Times New Roman" panose="02020603050405020304" pitchFamily="18" charset="0"/>
              </a:rPr>
              <a:t>“What did you do to turn them into real police officers? Did you give them the budget? Did you give them gas for the trucks? Did you give them better weapons, trucks, vehicles, intelligence, information, technology, than the traffickers had? If you didn't give them any of this, really, what did you give them? You sent them off to become what they became - to take money from drug traffickers in order to fight them. Maybe they take the money from some of the traffickers to fight the other traffickers.”</a:t>
            </a:r>
          </a:p>
          <a:p>
            <a:endParaRPr lang="en-GB" sz="2000"/>
          </a:p>
        </p:txBody>
      </p:sp>
      <p:pic>
        <p:nvPicPr>
          <p:cNvPr id="5" name="Picture 4" descr="A person in a suit and tie standing next to another person&#10;&#10;AI-generated content may be incorrect.">
            <a:extLst>
              <a:ext uri="{FF2B5EF4-FFF2-40B4-BE49-F238E27FC236}">
                <a16:creationId xmlns:a16="http://schemas.microsoft.com/office/drawing/2014/main" id="{A3922FDF-9BF5-A52A-CD33-A612546C641C}"/>
              </a:ext>
            </a:extLst>
          </p:cNvPr>
          <p:cNvPicPr>
            <a:picLocks noChangeAspect="1"/>
          </p:cNvPicPr>
          <p:nvPr/>
        </p:nvPicPr>
        <p:blipFill>
          <a:blip r:embed="rId2">
            <a:extLst>
              <a:ext uri="{28A0092B-C50C-407E-A947-70E740481C1C}">
                <a14:useLocalDpi xmlns:a14="http://schemas.microsoft.com/office/drawing/2010/main" val="0"/>
              </a:ext>
            </a:extLst>
          </a:blip>
          <a:srcRect b="2779"/>
          <a:stretch>
            <a:fillRect/>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807729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9D768B77-8742-43A0-AF16-6AC4D378E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2" name="Rectangle 11">
            <a:extLst>
              <a:ext uri="{FF2B5EF4-FFF2-40B4-BE49-F238E27FC236}">
                <a16:creationId xmlns:a16="http://schemas.microsoft.com/office/drawing/2014/main" id="{48B13CA8-CBEA-4805-955D-CEBE322365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17490" cy="5486399"/>
          </a:xfrm>
          <a:prstGeom prst="rect">
            <a:avLst/>
          </a:prstGeom>
          <a:ln>
            <a:noFill/>
          </a:ln>
          <a:effectLst>
            <a:outerShdw blurRad="393700" dist="127000" dir="5400000" sx="95000" sy="95000" algn="t" rotWithShape="0">
              <a:srgbClr val="000000">
                <a:alpha val="3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A579A7-7857-E146-93AA-60FCDFBB82DA}"/>
              </a:ext>
            </a:extLst>
          </p:cNvPr>
          <p:cNvSpPr>
            <a:spLocks noGrp="1"/>
          </p:cNvSpPr>
          <p:nvPr>
            <p:ph type="title"/>
          </p:nvPr>
        </p:nvSpPr>
        <p:spPr>
          <a:xfrm>
            <a:off x="758952" y="813574"/>
            <a:ext cx="3221377" cy="3859252"/>
          </a:xfrm>
        </p:spPr>
        <p:txBody>
          <a:bodyPr vert="horz" lIns="91440" tIns="45720" rIns="91440" bIns="45720" rtlCol="0" anchor="t">
            <a:normAutofit/>
          </a:bodyPr>
          <a:lstStyle/>
          <a:p>
            <a:r>
              <a:rPr lang="en-US" sz="4000"/>
              <a:t>Phase 2: 1989-2000, The Cartelization of Mexico</a:t>
            </a:r>
          </a:p>
        </p:txBody>
      </p:sp>
      <p:pic>
        <p:nvPicPr>
          <p:cNvPr id="5" name="Content Placeholder 4" descr="Several people in a warehouse&#10;&#10;AI-generated content may be incorrect.">
            <a:extLst>
              <a:ext uri="{FF2B5EF4-FFF2-40B4-BE49-F238E27FC236}">
                <a16:creationId xmlns:a16="http://schemas.microsoft.com/office/drawing/2014/main" id="{48C12FBC-F169-6512-03F0-F2378B93FBF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5572" r="18770" b="-1"/>
          <a:stretch>
            <a:fillRect/>
          </a:stretch>
        </p:blipFill>
        <p:spPr>
          <a:xfrm>
            <a:off x="4617490" y="1"/>
            <a:ext cx="7574510" cy="6858000"/>
          </a:xfrm>
          <a:prstGeom prst="rect">
            <a:avLst/>
          </a:prstGeom>
          <a:effectLst>
            <a:outerShdw blurRad="254000" dist="190500" dir="5580000" sx="90000" sy="90000" algn="ctr" rotWithShape="0">
              <a:srgbClr val="000000">
                <a:alpha val="25000"/>
              </a:srgbClr>
            </a:outerShdw>
          </a:effectLst>
        </p:spPr>
      </p:pic>
    </p:spTree>
    <p:extLst>
      <p:ext uri="{BB962C8B-B14F-4D97-AF65-F5344CB8AC3E}">
        <p14:creationId xmlns:p14="http://schemas.microsoft.com/office/powerpoint/2010/main" val="3438020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58256" y="-358254"/>
            <a:ext cx="6858000" cy="7574507"/>
          </a:xfrm>
          <a:prstGeom prst="rect">
            <a:avLst/>
          </a:prstGeom>
          <a:ln>
            <a:noFill/>
          </a:ln>
          <a:effectLst>
            <a:outerShdw blurRad="457200" dist="63500" sx="99000" sy="99000" algn="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F91682-2900-AF6B-CC5F-BE83446E2BEA}"/>
              </a:ext>
            </a:extLst>
          </p:cNvPr>
          <p:cNvSpPr>
            <a:spLocks noGrp="1"/>
          </p:cNvSpPr>
          <p:nvPr>
            <p:ph type="title"/>
          </p:nvPr>
        </p:nvSpPr>
        <p:spPr>
          <a:xfrm>
            <a:off x="523845" y="5546162"/>
            <a:ext cx="6661702" cy="953611"/>
          </a:xfrm>
        </p:spPr>
        <p:txBody>
          <a:bodyPr anchor="ctr">
            <a:normAutofit/>
          </a:bodyPr>
          <a:lstStyle/>
          <a:p>
            <a:r>
              <a:rPr lang="en-GB" sz="3100"/>
              <a:t>Phase 2: 1989-2000, The Cartelization of Mexico</a:t>
            </a:r>
          </a:p>
        </p:txBody>
      </p:sp>
      <p:pic>
        <p:nvPicPr>
          <p:cNvPr id="9" name="Picture 8" descr="A map of the united states&#10;&#10;AI-generated content may be incorrect.">
            <a:extLst>
              <a:ext uri="{FF2B5EF4-FFF2-40B4-BE49-F238E27FC236}">
                <a16:creationId xmlns:a16="http://schemas.microsoft.com/office/drawing/2014/main" id="{76BE4B02-EAB7-E31D-0327-6637D34F292B}"/>
              </a:ext>
            </a:extLst>
          </p:cNvPr>
          <p:cNvPicPr>
            <a:picLocks noChangeAspect="1"/>
          </p:cNvPicPr>
          <p:nvPr/>
        </p:nvPicPr>
        <p:blipFill>
          <a:blip r:embed="rId2">
            <a:extLst>
              <a:ext uri="{28A0092B-C50C-407E-A947-70E740481C1C}">
                <a14:useLocalDpi xmlns:a14="http://schemas.microsoft.com/office/drawing/2010/main" val="0"/>
              </a:ext>
            </a:extLst>
          </a:blip>
          <a:srcRect t="10041" r="-1" b="-1"/>
          <a:stretch>
            <a:fillRect/>
          </a:stretch>
        </p:blipFill>
        <p:spPr>
          <a:xfrm>
            <a:off x="20" y="-1"/>
            <a:ext cx="7574488" cy="5161587"/>
          </a:xfrm>
          <a:prstGeom prst="rect">
            <a:avLst/>
          </a:prstGeom>
        </p:spPr>
      </p:pic>
      <p:sp>
        <p:nvSpPr>
          <p:cNvPr id="3" name="Content Placeholder 2">
            <a:extLst>
              <a:ext uri="{FF2B5EF4-FFF2-40B4-BE49-F238E27FC236}">
                <a16:creationId xmlns:a16="http://schemas.microsoft.com/office/drawing/2014/main" id="{F6AD37A4-E0FA-5A40-EA27-B5682021C902}"/>
              </a:ext>
            </a:extLst>
          </p:cNvPr>
          <p:cNvSpPr>
            <a:spLocks noGrp="1"/>
          </p:cNvSpPr>
          <p:nvPr>
            <p:ph idx="1"/>
          </p:nvPr>
        </p:nvSpPr>
        <p:spPr>
          <a:xfrm>
            <a:off x="8340064" y="743803"/>
            <a:ext cx="3144523" cy="5474173"/>
          </a:xfrm>
        </p:spPr>
        <p:txBody>
          <a:bodyPr anchor="ctr">
            <a:normAutofit lnSpcReduction="10000"/>
          </a:bodyPr>
          <a:lstStyle/>
          <a:p>
            <a:pPr>
              <a:buNone/>
            </a:pPr>
            <a:r>
              <a:rPr lang="es-ES" sz="1100" dirty="0">
                <a:effectLst/>
                <a:latin typeface="Times New Roman" panose="02020603050405020304" pitchFamily="18" charset="0"/>
                <a:ea typeface="Times New Roman" panose="02020603050405020304" pitchFamily="18" charset="0"/>
              </a:rPr>
              <a:t>Ciudad Juárez: Rafael Aguilar Guajardo (</a:t>
            </a:r>
            <a:r>
              <a:rPr lang="es-ES" sz="1100" dirty="0" err="1">
                <a:effectLst/>
                <a:latin typeface="Times New Roman" panose="02020603050405020304" pitchFamily="18" charset="0"/>
                <a:ea typeface="Times New Roman" panose="02020603050405020304" pitchFamily="18" charset="0"/>
              </a:rPr>
              <a:t>former</a:t>
            </a:r>
            <a:r>
              <a:rPr lang="es-ES" sz="1100" dirty="0">
                <a:effectLst/>
                <a:latin typeface="Times New Roman" panose="02020603050405020304" pitchFamily="18" charset="0"/>
                <a:ea typeface="Times New Roman" panose="02020603050405020304" pitchFamily="18" charset="0"/>
              </a:rPr>
              <a:t> DFS </a:t>
            </a:r>
            <a:r>
              <a:rPr lang="es-ES" sz="1100" dirty="0" err="1">
                <a:effectLst/>
                <a:latin typeface="Times New Roman" panose="02020603050405020304" pitchFamily="18" charset="0"/>
                <a:ea typeface="Times New Roman" panose="02020603050405020304" pitchFamily="18" charset="0"/>
              </a:rPr>
              <a:t>agent</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s-ES" sz="1100" dirty="0">
              <a:effectLst/>
              <a:latin typeface="Times New Roman" panose="02020603050405020304" pitchFamily="18" charset="0"/>
              <a:ea typeface="Times New Roman" panose="02020603050405020304" pitchFamily="18" charset="0"/>
            </a:endParaRPr>
          </a:p>
          <a:p>
            <a:pPr>
              <a:buNone/>
            </a:pPr>
            <a:r>
              <a:rPr lang="es-ES" sz="1100" dirty="0">
                <a:effectLst/>
                <a:latin typeface="Times New Roman" panose="02020603050405020304" pitchFamily="18" charset="0"/>
                <a:ea typeface="Times New Roman" panose="02020603050405020304" pitchFamily="18" charset="0"/>
              </a:rPr>
              <a:t>Tecate: Joaquín Guzmán Loera aka El Chapo (</a:t>
            </a:r>
            <a:r>
              <a:rPr lang="es-ES" sz="1100" dirty="0" err="1">
                <a:effectLst/>
                <a:latin typeface="Times New Roman" panose="02020603050405020304" pitchFamily="18" charset="0"/>
                <a:ea typeface="Times New Roman" panose="02020603050405020304" pitchFamily="18" charset="0"/>
              </a:rPr>
              <a:t>trafficker</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s-ES" sz="1100" dirty="0">
              <a:effectLst/>
              <a:latin typeface="Times New Roman" panose="02020603050405020304" pitchFamily="18" charset="0"/>
              <a:ea typeface="Times New Roman" panose="02020603050405020304" pitchFamily="18" charset="0"/>
            </a:endParaRPr>
          </a:p>
          <a:p>
            <a:pPr>
              <a:buNone/>
            </a:pPr>
            <a:r>
              <a:rPr lang="es-ES" sz="1100" dirty="0">
                <a:effectLst/>
                <a:latin typeface="Times New Roman" panose="02020603050405020304" pitchFamily="18" charset="0"/>
                <a:ea typeface="Times New Roman" panose="02020603050405020304" pitchFamily="18" charset="0"/>
              </a:rPr>
              <a:t>San Luis Río Colorado: </a:t>
            </a:r>
            <a:r>
              <a:rPr lang="es-ES" sz="1100" dirty="0" err="1">
                <a:effectLst/>
                <a:latin typeface="Times New Roman" panose="02020603050405020304" pitchFamily="18" charset="0"/>
                <a:ea typeface="Times New Roman" panose="02020603050405020304" pitchFamily="18" charset="0"/>
              </a:rPr>
              <a:t>Hector</a:t>
            </a:r>
            <a:r>
              <a:rPr lang="es-ES" sz="1100" dirty="0">
                <a:effectLst/>
                <a:latin typeface="Times New Roman" panose="02020603050405020304" pitchFamily="18" charset="0"/>
                <a:ea typeface="Times New Roman" panose="02020603050405020304" pitchFamily="18" charset="0"/>
              </a:rPr>
              <a:t> Palma aka El Güero (</a:t>
            </a:r>
            <a:r>
              <a:rPr lang="es-ES" sz="1100" dirty="0" err="1">
                <a:effectLst/>
                <a:latin typeface="Times New Roman" panose="02020603050405020304" pitchFamily="18" charset="0"/>
                <a:ea typeface="Times New Roman" panose="02020603050405020304" pitchFamily="18" charset="0"/>
              </a:rPr>
              <a:t>trafficker</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s-ES" sz="1100" dirty="0">
              <a:effectLst/>
              <a:latin typeface="Times New Roman" panose="02020603050405020304" pitchFamily="18" charset="0"/>
              <a:ea typeface="Times New Roman" panose="02020603050405020304" pitchFamily="18" charset="0"/>
            </a:endParaRPr>
          </a:p>
          <a:p>
            <a:pPr>
              <a:buNone/>
            </a:pPr>
            <a:r>
              <a:rPr lang="es-ES" sz="1100" dirty="0">
                <a:effectLst/>
                <a:latin typeface="Times New Roman" panose="02020603050405020304" pitchFamily="18" charset="0"/>
                <a:ea typeface="Times New Roman" panose="02020603050405020304" pitchFamily="18" charset="0"/>
              </a:rPr>
              <a:t>Nogales and Hermosillo: Emilio Quintero Payan (</a:t>
            </a:r>
            <a:r>
              <a:rPr lang="es-ES" sz="1100" dirty="0" err="1">
                <a:effectLst/>
                <a:latin typeface="Times New Roman" panose="02020603050405020304" pitchFamily="18" charset="0"/>
                <a:ea typeface="Times New Roman" panose="02020603050405020304" pitchFamily="18" charset="0"/>
              </a:rPr>
              <a:t>trafficker</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s-ES" sz="1100" dirty="0">
              <a:effectLst/>
              <a:latin typeface="Times New Roman" panose="02020603050405020304" pitchFamily="18" charset="0"/>
              <a:ea typeface="Times New Roman" panose="02020603050405020304" pitchFamily="18" charset="0"/>
            </a:endParaRPr>
          </a:p>
          <a:p>
            <a:pPr>
              <a:buNone/>
            </a:pPr>
            <a:r>
              <a:rPr lang="es-ES" sz="1100" dirty="0">
                <a:effectLst/>
                <a:latin typeface="Times New Roman" panose="02020603050405020304" pitchFamily="18" charset="0"/>
                <a:ea typeface="Times New Roman" panose="02020603050405020304" pitchFamily="18" charset="0"/>
              </a:rPr>
              <a:t>Tijuana: </a:t>
            </a:r>
            <a:r>
              <a:rPr lang="es-ES" sz="1100" dirty="0" err="1">
                <a:effectLst/>
                <a:latin typeface="Times New Roman" panose="02020603050405020304" pitchFamily="18" charset="0"/>
                <a:ea typeface="Times New Roman" panose="02020603050405020304" pitchFamily="18" charset="0"/>
              </a:rPr>
              <a:t>Jesus</a:t>
            </a:r>
            <a:r>
              <a:rPr lang="es-ES" sz="1100" dirty="0">
                <a:effectLst/>
                <a:latin typeface="Times New Roman" panose="02020603050405020304" pitchFamily="18" charset="0"/>
                <a:ea typeface="Times New Roman" panose="02020603050405020304" pitchFamily="18" charset="0"/>
              </a:rPr>
              <a:t> Labra </a:t>
            </a:r>
            <a:r>
              <a:rPr lang="es-ES" sz="1100" dirty="0" err="1">
                <a:effectLst/>
                <a:latin typeface="Times New Roman" panose="02020603050405020304" pitchFamily="18" charset="0"/>
                <a:ea typeface="Times New Roman" panose="02020603050405020304" pitchFamily="18" charset="0"/>
              </a:rPr>
              <a:t>Aviles</a:t>
            </a:r>
            <a:r>
              <a:rPr lang="es-ES" sz="1100" dirty="0">
                <a:effectLst/>
                <a:latin typeface="Times New Roman" panose="02020603050405020304" pitchFamily="18" charset="0"/>
                <a:ea typeface="Times New Roman" panose="02020603050405020304" pitchFamily="18" charset="0"/>
              </a:rPr>
              <a:t> (</a:t>
            </a:r>
            <a:r>
              <a:rPr lang="es-ES" sz="1100" dirty="0" err="1">
                <a:effectLst/>
                <a:latin typeface="Times New Roman" panose="02020603050405020304" pitchFamily="18" charset="0"/>
                <a:ea typeface="Times New Roman" panose="02020603050405020304" pitchFamily="18" charset="0"/>
              </a:rPr>
              <a:t>trafficker</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s-ES" sz="1100" dirty="0">
              <a:effectLst/>
              <a:latin typeface="Times New Roman" panose="02020603050405020304" pitchFamily="18" charset="0"/>
              <a:ea typeface="Times New Roman" panose="02020603050405020304" pitchFamily="18" charset="0"/>
            </a:endParaRPr>
          </a:p>
          <a:p>
            <a:pPr>
              <a:buNone/>
            </a:pPr>
            <a:r>
              <a:rPr lang="es-ES" sz="1100" dirty="0">
                <a:effectLst/>
                <a:latin typeface="Times New Roman" panose="02020603050405020304" pitchFamily="18" charset="0"/>
                <a:ea typeface="Times New Roman" panose="02020603050405020304" pitchFamily="18" charset="0"/>
              </a:rPr>
              <a:t>Sinaloa: Ismael Zambada aka El Mayo and Baltazar Díaz Vega (</a:t>
            </a:r>
            <a:r>
              <a:rPr lang="es-ES" sz="1100" dirty="0" err="1">
                <a:effectLst/>
                <a:latin typeface="Times New Roman" panose="02020603050405020304" pitchFamily="18" charset="0"/>
                <a:ea typeface="Times New Roman" panose="02020603050405020304" pitchFamily="18" charset="0"/>
              </a:rPr>
              <a:t>traffickers</a:t>
            </a:r>
            <a:r>
              <a:rPr lang="es-ES" sz="1100" dirty="0">
                <a:effectLst/>
                <a:latin typeface="Times New Roman" panose="02020603050405020304" pitchFamily="18" charset="0"/>
                <a:ea typeface="Times New Roman" panose="02020603050405020304" pitchFamily="18" charset="0"/>
              </a:rPr>
              <a:t>)</a:t>
            </a:r>
            <a:endParaRPr lang="en-GB" sz="1100" dirty="0">
              <a:effectLst/>
              <a:latin typeface="Times New Roman" panose="02020603050405020304" pitchFamily="18" charset="0"/>
              <a:ea typeface="Times New Roman" panose="02020603050405020304" pitchFamily="18" charset="0"/>
            </a:endParaRPr>
          </a:p>
          <a:p>
            <a:pPr>
              <a:buNone/>
            </a:pPr>
            <a:endParaRPr lang="en-GB" sz="1100" dirty="0">
              <a:effectLst/>
              <a:latin typeface="Times New Roman" panose="02020603050405020304" pitchFamily="18" charset="0"/>
              <a:ea typeface="Times New Roman" panose="02020603050405020304" pitchFamily="18" charset="0"/>
            </a:endParaRPr>
          </a:p>
          <a:p>
            <a:pPr>
              <a:buNone/>
            </a:pPr>
            <a:r>
              <a:rPr lang="en-GB" sz="1100" dirty="0">
                <a:effectLst/>
                <a:latin typeface="Times New Roman" panose="02020603050405020304" pitchFamily="18" charset="0"/>
                <a:ea typeface="Times New Roman" panose="02020603050405020304" pitchFamily="18" charset="0"/>
              </a:rPr>
              <a:t>Mexicali: Rafael Chao López (former DFS agent)</a:t>
            </a:r>
          </a:p>
          <a:p>
            <a:pPr marL="0" indent="0">
              <a:buNone/>
            </a:pPr>
            <a:endParaRPr lang="en-GB" sz="1100" dirty="0">
              <a:effectLst/>
              <a:latin typeface="Times New Roman" panose="02020603050405020304" pitchFamily="18" charset="0"/>
              <a:ea typeface="Times New Roman" panose="02020603050405020304" pitchFamily="18" charset="0"/>
            </a:endParaRPr>
          </a:p>
          <a:p>
            <a:pPr marL="0" indent="0">
              <a:buNone/>
            </a:pPr>
            <a:r>
              <a:rPr lang="en-GB" sz="1100" dirty="0">
                <a:effectLst/>
                <a:latin typeface="Times New Roman" panose="02020603050405020304" pitchFamily="18" charset="0"/>
                <a:ea typeface="Times New Roman" panose="02020603050405020304" pitchFamily="18" charset="0"/>
              </a:rPr>
              <a:t>Matamoros: Juan Garcia Abreu (trafficker) and Carlos Aguilar (former federal policeman)</a:t>
            </a:r>
          </a:p>
          <a:p>
            <a:pPr marL="0" indent="0">
              <a:buNone/>
            </a:pPr>
            <a:endParaRPr lang="en-GB" sz="1100" dirty="0">
              <a:latin typeface="Times New Roman" panose="02020603050405020304" pitchFamily="18" charset="0"/>
              <a:ea typeface="Times New Roman" panose="02020603050405020304" pitchFamily="18" charset="0"/>
            </a:endParaRPr>
          </a:p>
          <a:p>
            <a:pPr marL="0" indent="0">
              <a:buNone/>
            </a:pPr>
            <a:r>
              <a:rPr lang="en-GB" sz="1100" dirty="0">
                <a:effectLst/>
                <a:latin typeface="Times New Roman" panose="02020603050405020304" pitchFamily="18" charset="0"/>
                <a:ea typeface="Times New Roman" panose="02020603050405020304" pitchFamily="18" charset="0"/>
              </a:rPr>
              <a:t>Freedom to traffic through all zones: </a:t>
            </a:r>
            <a:r>
              <a:rPr lang="en-GB" sz="1100" dirty="0" err="1">
                <a:effectLst/>
                <a:latin typeface="Times New Roman" panose="02020603050405020304" pitchFamily="18" charset="0"/>
                <a:ea typeface="Times New Roman" panose="02020603050405020304" pitchFamily="18" charset="0"/>
              </a:rPr>
              <a:t>Rigobtero</a:t>
            </a:r>
            <a:r>
              <a:rPr lang="en-GB" sz="1100" dirty="0">
                <a:effectLst/>
                <a:latin typeface="Times New Roman" panose="02020603050405020304" pitchFamily="18" charset="0"/>
                <a:ea typeface="Times New Roman" panose="02020603050405020304" pitchFamily="18" charset="0"/>
              </a:rPr>
              <a:t> Campos Salcido (former DFS agent)</a:t>
            </a:r>
          </a:p>
          <a:p>
            <a:pPr marL="0" indent="0">
              <a:buNone/>
            </a:pPr>
            <a:endParaRPr lang="en-GB" sz="1100" dirty="0">
              <a:effectLst/>
              <a:latin typeface="Times New Roman" panose="02020603050405020304" pitchFamily="18" charset="0"/>
              <a:ea typeface="Times New Roman" panose="02020603050405020304" pitchFamily="18" charset="0"/>
            </a:endParaRPr>
          </a:p>
          <a:p>
            <a:pPr marL="0" indent="0">
              <a:buNone/>
            </a:pPr>
            <a:endParaRPr lang="en-GB" sz="1100" dirty="0"/>
          </a:p>
        </p:txBody>
      </p:sp>
    </p:spTree>
    <p:extLst>
      <p:ext uri="{BB962C8B-B14F-4D97-AF65-F5344CB8AC3E}">
        <p14:creationId xmlns:p14="http://schemas.microsoft.com/office/powerpoint/2010/main" val="4291707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2705D-C9C7-6F52-C4F0-DED700385586}"/>
              </a:ext>
            </a:extLst>
          </p:cNvPr>
          <p:cNvSpPr>
            <a:spLocks noGrp="1"/>
          </p:cNvSpPr>
          <p:nvPr>
            <p:ph type="title"/>
          </p:nvPr>
        </p:nvSpPr>
        <p:spPr/>
        <p:txBody>
          <a:bodyPr/>
          <a:lstStyle/>
          <a:p>
            <a:r>
              <a:rPr lang="en-GB" dirty="0"/>
              <a:t>The first cartel victim, Rigoberto Campos Salcido</a:t>
            </a:r>
          </a:p>
        </p:txBody>
      </p:sp>
      <p:pic>
        <p:nvPicPr>
          <p:cNvPr id="4" name="Online Media 3" title="Chalino Sanchez- Rigoberto Campos Salcido">
            <a:hlinkClick r:id="" action="ppaction://media"/>
            <a:extLst>
              <a:ext uri="{FF2B5EF4-FFF2-40B4-BE49-F238E27FC236}">
                <a16:creationId xmlns:a16="http://schemas.microsoft.com/office/drawing/2014/main" id="{6E974B7D-F6BC-AF25-2D46-8A011CE0712E}"/>
              </a:ext>
            </a:extLst>
          </p:cNvPr>
          <p:cNvPicPr>
            <a:picLocks noGrp="1" noRot="1" noChangeAspect="1"/>
          </p:cNvPicPr>
          <p:nvPr>
            <p:ph idx="1"/>
            <a:videoFile r:link="rId1"/>
          </p:nvPr>
        </p:nvPicPr>
        <p:blipFill>
          <a:blip r:embed="rId3"/>
          <a:stretch>
            <a:fillRect/>
          </a:stretch>
        </p:blipFill>
        <p:spPr>
          <a:xfrm>
            <a:off x="2241550" y="1825625"/>
            <a:ext cx="7707313" cy="4351338"/>
          </a:xfrm>
          <a:prstGeom prst="rect">
            <a:avLst/>
          </a:prstGeom>
        </p:spPr>
      </p:pic>
    </p:spTree>
    <p:extLst>
      <p:ext uri="{BB962C8B-B14F-4D97-AF65-F5344CB8AC3E}">
        <p14:creationId xmlns:p14="http://schemas.microsoft.com/office/powerpoint/2010/main" val="1356912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group of men with guns&#10;&#10;AI-generated content may be incorrect.">
            <a:extLst>
              <a:ext uri="{FF2B5EF4-FFF2-40B4-BE49-F238E27FC236}">
                <a16:creationId xmlns:a16="http://schemas.microsoft.com/office/drawing/2014/main" id="{952A3005-E6D8-8FC7-4374-97C3CB6DC18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797" r="9035" b="-1"/>
          <a:stretch>
            <a:fillRect/>
          </a:stretch>
        </p:blipFill>
        <p:spPr>
          <a:xfrm>
            <a:off x="-1" y="1376689"/>
            <a:ext cx="7574486" cy="5481312"/>
          </a:xfrm>
          <a:prstGeom prst="rect">
            <a:avLst/>
          </a:prstGeom>
        </p:spPr>
      </p:pic>
      <p:pic>
        <p:nvPicPr>
          <p:cNvPr id="7" name="Picture 6" descr="A screenshot of a document&#10;&#10;AI-generated content may be incorrect.">
            <a:extLst>
              <a:ext uri="{FF2B5EF4-FFF2-40B4-BE49-F238E27FC236}">
                <a16:creationId xmlns:a16="http://schemas.microsoft.com/office/drawing/2014/main" id="{1B45E690-F6E9-FE33-0F89-DA36310D0D45}"/>
              </a:ext>
            </a:extLst>
          </p:cNvPr>
          <p:cNvPicPr>
            <a:picLocks noChangeAspect="1"/>
          </p:cNvPicPr>
          <p:nvPr/>
        </p:nvPicPr>
        <p:blipFill>
          <a:blip r:embed="rId3">
            <a:extLst>
              <a:ext uri="{28A0092B-C50C-407E-A947-70E740481C1C}">
                <a14:useLocalDpi xmlns:a14="http://schemas.microsoft.com/office/drawing/2010/main" val="0"/>
              </a:ext>
            </a:extLst>
          </a:blip>
          <a:srcRect t="7042" r="-1" b="959"/>
          <a:stretch>
            <a:fillRect/>
          </a:stretch>
        </p:blipFill>
        <p:spPr>
          <a:xfrm>
            <a:off x="7574491" y="1376689"/>
            <a:ext cx="4617509" cy="5481312"/>
          </a:xfrm>
          <a:prstGeom prst="rect">
            <a:avLst/>
          </a:prstGeom>
        </p:spPr>
      </p:pic>
      <p:sp>
        <p:nvSpPr>
          <p:cNvPr id="12" name="Rectangle 11">
            <a:extLst>
              <a:ext uri="{FF2B5EF4-FFF2-40B4-BE49-F238E27FC236}">
                <a16:creationId xmlns:a16="http://schemas.microsoft.com/office/drawing/2014/main" id="{6DB035F4-535B-5F8E-E737-42F576F748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1376687"/>
          </a:xfrm>
          <a:prstGeom prst="rect">
            <a:avLst/>
          </a:prstGeom>
          <a:solidFill>
            <a:schemeClr val="bg1"/>
          </a:solidFill>
          <a:ln>
            <a:noFill/>
          </a:ln>
          <a:effectLst>
            <a:outerShdw blurRad="254000" dist="1270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CABF9F-E621-545E-E9A1-58D735143864}"/>
              </a:ext>
            </a:extLst>
          </p:cNvPr>
          <p:cNvSpPr>
            <a:spLocks noGrp="1"/>
          </p:cNvSpPr>
          <p:nvPr>
            <p:ph type="title"/>
          </p:nvPr>
        </p:nvSpPr>
        <p:spPr>
          <a:xfrm>
            <a:off x="589557" y="229547"/>
            <a:ext cx="7004647" cy="917595"/>
          </a:xfrm>
        </p:spPr>
        <p:txBody>
          <a:bodyPr vert="horz" lIns="91440" tIns="45720" rIns="91440" bIns="45720" rtlCol="0" anchor="ctr">
            <a:normAutofit fontScale="90000"/>
          </a:bodyPr>
          <a:lstStyle/>
          <a:p>
            <a:r>
              <a:rPr lang="en-US" sz="3600" kern="1200">
                <a:solidFill>
                  <a:schemeClr val="tx1"/>
                </a:solidFill>
                <a:latin typeface="+mj-lt"/>
                <a:ea typeface="+mj-ea"/>
                <a:cs typeface="+mj-cs"/>
              </a:rPr>
              <a:t>Phase 3</a:t>
            </a:r>
            <a:r>
              <a:rPr lang="en-US" sz="3600"/>
              <a:t>:</a:t>
            </a:r>
            <a:r>
              <a:rPr lang="en-US" sz="3600" kern="1200">
                <a:solidFill>
                  <a:schemeClr val="tx1"/>
                </a:solidFill>
                <a:latin typeface="+mj-lt"/>
                <a:ea typeface="+mj-ea"/>
                <a:cs typeface="+mj-cs"/>
              </a:rPr>
              <a:t> 2000-2025</a:t>
            </a:r>
            <a:r>
              <a:rPr lang="en-US" sz="3600"/>
              <a:t>,</a:t>
            </a:r>
            <a:r>
              <a:rPr lang="en-US" sz="3600" kern="1200">
                <a:solidFill>
                  <a:schemeClr val="tx1"/>
                </a:solidFill>
                <a:latin typeface="+mj-lt"/>
                <a:ea typeface="+mj-ea"/>
                <a:cs typeface="+mj-cs"/>
              </a:rPr>
              <a:t> Shake down everything</a:t>
            </a:r>
          </a:p>
        </p:txBody>
      </p:sp>
    </p:spTree>
    <p:extLst>
      <p:ext uri="{BB962C8B-B14F-4D97-AF65-F5344CB8AC3E}">
        <p14:creationId xmlns:p14="http://schemas.microsoft.com/office/powerpoint/2010/main" val="1614922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140</TotalTime>
  <Words>273</Words>
  <Application>Microsoft Office PowerPoint</Application>
  <PresentationFormat>Widescreen</PresentationFormat>
  <Paragraphs>26</Paragraphs>
  <Slides>6</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Times New Roman</vt:lpstr>
      <vt:lpstr>Office Theme</vt:lpstr>
      <vt:lpstr>The Mexican Cartels: A Brief History</vt:lpstr>
      <vt:lpstr>Phase 1: 1960-c. 1990, the State as Mafia</vt:lpstr>
      <vt:lpstr>Phase 2: 1989-2000, The Cartelization of Mexico</vt:lpstr>
      <vt:lpstr>Phase 2: 1989-2000, The Cartelization of Mexico</vt:lpstr>
      <vt:lpstr>The first cartel victim, Rigoberto Campos Salcido</vt:lpstr>
      <vt:lpstr>Phase 3: 2000-2025, Shake down everything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2</cp:revision>
  <dcterms:created xsi:type="dcterms:W3CDTF">2025-05-29T11:08:45Z</dcterms:created>
  <dcterms:modified xsi:type="dcterms:W3CDTF">2025-05-29T13:29:11Z</dcterms:modified>
</cp:coreProperties>
</file>