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928"/>
    <p:restoredTop sz="94653"/>
  </p:normalViewPr>
  <p:slideViewPr>
    <p:cSldViewPr snapToGrid="0">
      <p:cViewPr varScale="1">
        <p:scale>
          <a:sx n="107" d="100"/>
          <a:sy n="107" d="100"/>
        </p:scale>
        <p:origin x="176" y="3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14F0E-0B09-9713-972F-288C4D59F6A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D55FF966-B851-100C-B21C-1762AC95FA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44B58CFC-1F41-DA7B-05C3-0D812AB002EE}"/>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5" name="Footer Placeholder 4">
            <a:extLst>
              <a:ext uri="{FF2B5EF4-FFF2-40B4-BE49-F238E27FC236}">
                <a16:creationId xmlns:a16="http://schemas.microsoft.com/office/drawing/2014/main" id="{1D80BE40-F9B8-5828-21FC-1335BA96FC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D4C07E-B413-A4FE-DDA3-E1AFA35E7ED1}"/>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1572951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A209B-073E-E2D2-FCBB-56E2A0712BA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5134065-2443-68B8-E32C-4D06F68D062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47FA14-B388-A808-2A6E-102F19399878}"/>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5" name="Footer Placeholder 4">
            <a:extLst>
              <a:ext uri="{FF2B5EF4-FFF2-40B4-BE49-F238E27FC236}">
                <a16:creationId xmlns:a16="http://schemas.microsoft.com/office/drawing/2014/main" id="{E0CF5D49-D1CF-A683-300C-C03ACBC824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A29259-DF70-5FE9-8FA4-DAF0CB39001B}"/>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1480066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B6BF7C-FFEF-D6D0-E45E-A6B85D7ECB1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D97C018-F967-A167-DB42-06B4C041F4D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19B2E7-E371-20C6-8326-E76DE6A404AD}"/>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5" name="Footer Placeholder 4">
            <a:extLst>
              <a:ext uri="{FF2B5EF4-FFF2-40B4-BE49-F238E27FC236}">
                <a16:creationId xmlns:a16="http://schemas.microsoft.com/office/drawing/2014/main" id="{82813654-8144-6ACB-B69F-663568520C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5AF58C-AE80-A6C3-6FCF-DFC87D7A7A6F}"/>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2800264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A4F99-B51A-D6A6-4524-CE216D0C514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51AEF01-A7ED-2865-F8D8-F46B6A3EF91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294B015-C88A-80A3-632C-10E08ECC1051}"/>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5" name="Footer Placeholder 4">
            <a:extLst>
              <a:ext uri="{FF2B5EF4-FFF2-40B4-BE49-F238E27FC236}">
                <a16:creationId xmlns:a16="http://schemas.microsoft.com/office/drawing/2014/main" id="{43B7E46B-3CA2-70ED-D7B2-26313A17A7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1AD510-D8B8-0831-BD04-D96AB9B826DA}"/>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1997708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7D045-27F7-2522-0899-849191229AA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BC4D289-3BA2-F717-98A3-DC161F1412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7F6958D-DEA2-3346-2BFD-2440851734E2}"/>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5" name="Footer Placeholder 4">
            <a:extLst>
              <a:ext uri="{FF2B5EF4-FFF2-40B4-BE49-F238E27FC236}">
                <a16:creationId xmlns:a16="http://schemas.microsoft.com/office/drawing/2014/main" id="{A858A9DD-1BD3-1677-9CA0-82A9734BA3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1A435D-CE75-8FF7-53E5-000F8861773F}"/>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2835804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2E02-27C0-E7C3-DD6C-CB4D866CF5E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638705F-AF53-E183-434F-B55EDF56B73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C75F311-F11C-168B-3EBB-51189F4F4D3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B1869D7-9A07-3589-CE1E-E1133210F4AB}"/>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6" name="Footer Placeholder 5">
            <a:extLst>
              <a:ext uri="{FF2B5EF4-FFF2-40B4-BE49-F238E27FC236}">
                <a16:creationId xmlns:a16="http://schemas.microsoft.com/office/drawing/2014/main" id="{3766613D-4C71-65B2-84B5-D89695BEE8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B2FB88-76FF-F0AC-D85C-57BE2853330A}"/>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812554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8E374-B6EE-06D7-68DC-0E2F97E49D0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2022D19-5C50-CCC3-D06E-8D1C5111C2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F9067E5-ED28-6E11-6FE2-B81B27C03EF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92E90A2-6286-044C-5F8B-65E3FF34EB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2E1DD71-63B3-A92E-BC0C-CE02BE2B0B1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1C95962-EADB-6B13-4042-EC1336306CAA}"/>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8" name="Footer Placeholder 7">
            <a:extLst>
              <a:ext uri="{FF2B5EF4-FFF2-40B4-BE49-F238E27FC236}">
                <a16:creationId xmlns:a16="http://schemas.microsoft.com/office/drawing/2014/main" id="{08130356-6BB3-76B0-345C-8155B8D2564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2AD11A7-F2F4-321F-089B-1087A1C13903}"/>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4201162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C127-45A9-1B17-71C5-6FE63716758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856E766-B887-B57D-394B-6D17314F55EE}"/>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4" name="Footer Placeholder 3">
            <a:extLst>
              <a:ext uri="{FF2B5EF4-FFF2-40B4-BE49-F238E27FC236}">
                <a16:creationId xmlns:a16="http://schemas.microsoft.com/office/drawing/2014/main" id="{346D4EDC-52E2-3B4B-F790-054210D2C1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7D26140-0E95-C37D-33C5-B62F03BBFB16}"/>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2941354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F923F7-4F14-FA22-DB21-EB12E706DEA4}"/>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3" name="Footer Placeholder 2">
            <a:extLst>
              <a:ext uri="{FF2B5EF4-FFF2-40B4-BE49-F238E27FC236}">
                <a16:creationId xmlns:a16="http://schemas.microsoft.com/office/drawing/2014/main" id="{66418BB4-B24B-B699-DC4D-A43633C32FC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3AB5FA-523B-1161-11D3-E5F77FDADB50}"/>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1962334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A7F3A-9728-5855-8A22-F9CB40F0A15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189B853-52D9-C2E7-233B-83C472D63C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F4D16E5-DA46-9F54-6EE2-74E8EACD7C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7E9FDE9-BA1E-D36B-E571-F58125929B5E}"/>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6" name="Footer Placeholder 5">
            <a:extLst>
              <a:ext uri="{FF2B5EF4-FFF2-40B4-BE49-F238E27FC236}">
                <a16:creationId xmlns:a16="http://schemas.microsoft.com/office/drawing/2014/main" id="{96382ABF-6F95-54D6-8125-F06967D70C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D54106-5F8C-51AA-9269-641BB2D460E1}"/>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2695251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D306C-5C18-AD92-0A77-CD0975764B7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BAD2F4B8-A046-B18F-CE74-D1B8A90767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2435FC6-AAD6-BFFF-AA03-575903E1C3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7C61C22-162F-E318-A35A-6133592F2457}"/>
              </a:ext>
            </a:extLst>
          </p:cNvPr>
          <p:cNvSpPr>
            <a:spLocks noGrp="1"/>
          </p:cNvSpPr>
          <p:nvPr>
            <p:ph type="dt" sz="half" idx="10"/>
          </p:nvPr>
        </p:nvSpPr>
        <p:spPr/>
        <p:txBody>
          <a:bodyPr/>
          <a:lstStyle/>
          <a:p>
            <a:fld id="{A8261F39-679C-9943-9203-206933929D40}" type="datetimeFigureOut">
              <a:rPr lang="en-US" smtClean="0"/>
              <a:t>3/11/24</a:t>
            </a:fld>
            <a:endParaRPr lang="en-US"/>
          </a:p>
        </p:txBody>
      </p:sp>
      <p:sp>
        <p:nvSpPr>
          <p:cNvPr id="6" name="Footer Placeholder 5">
            <a:extLst>
              <a:ext uri="{FF2B5EF4-FFF2-40B4-BE49-F238E27FC236}">
                <a16:creationId xmlns:a16="http://schemas.microsoft.com/office/drawing/2014/main" id="{6D6C14CF-7993-8B1E-6A4C-37B3E3B4ED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4A099A-2DF0-B201-2BC3-1B7F035FC913}"/>
              </a:ext>
            </a:extLst>
          </p:cNvPr>
          <p:cNvSpPr>
            <a:spLocks noGrp="1"/>
          </p:cNvSpPr>
          <p:nvPr>
            <p:ph type="sldNum" sz="quarter" idx="12"/>
          </p:nvPr>
        </p:nvSpPr>
        <p:spPr/>
        <p:txBody>
          <a:bodyPr/>
          <a:lstStyle/>
          <a:p>
            <a:fld id="{DDC9D3A6-DC88-F24E-9B6C-56B30D20ECCF}" type="slidenum">
              <a:rPr lang="en-US" smtClean="0"/>
              <a:t>‹#›</a:t>
            </a:fld>
            <a:endParaRPr lang="en-US"/>
          </a:p>
        </p:txBody>
      </p:sp>
    </p:spTree>
    <p:extLst>
      <p:ext uri="{BB962C8B-B14F-4D97-AF65-F5344CB8AC3E}">
        <p14:creationId xmlns:p14="http://schemas.microsoft.com/office/powerpoint/2010/main" val="3522726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32055C-F08F-4415-3FB1-57B2F82CCB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D92379B-F2FF-3338-105D-1DC0245803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018E39E-4AEE-3C17-3810-C4FD77F293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261F39-679C-9943-9203-206933929D40}" type="datetimeFigureOut">
              <a:rPr lang="en-US" smtClean="0"/>
              <a:t>3/11/24</a:t>
            </a:fld>
            <a:endParaRPr lang="en-US"/>
          </a:p>
        </p:txBody>
      </p:sp>
      <p:sp>
        <p:nvSpPr>
          <p:cNvPr id="5" name="Footer Placeholder 4">
            <a:extLst>
              <a:ext uri="{FF2B5EF4-FFF2-40B4-BE49-F238E27FC236}">
                <a16:creationId xmlns:a16="http://schemas.microsoft.com/office/drawing/2014/main" id="{60027F9E-9190-ACC2-8188-45E936216C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9CA0451-7914-F0BF-0C20-EE8CD5A51B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C9D3A6-DC88-F24E-9B6C-56B30D20ECCF}" type="slidenum">
              <a:rPr lang="en-US" smtClean="0"/>
              <a:t>‹#›</a:t>
            </a:fld>
            <a:endParaRPr lang="en-US"/>
          </a:p>
        </p:txBody>
      </p:sp>
    </p:spTree>
    <p:extLst>
      <p:ext uri="{BB962C8B-B14F-4D97-AF65-F5344CB8AC3E}">
        <p14:creationId xmlns:p14="http://schemas.microsoft.com/office/powerpoint/2010/main" val="603402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applewebdata://28EEB3CD-CF86-47D5-B079-E670451489F8/#_ftnref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4BA34-85CB-50A0-F267-C49D3F5A7031}"/>
              </a:ext>
            </a:extLst>
          </p:cNvPr>
          <p:cNvSpPr>
            <a:spLocks noGrp="1"/>
          </p:cNvSpPr>
          <p:nvPr>
            <p:ph type="ctrTitle"/>
          </p:nvPr>
        </p:nvSpPr>
        <p:spPr/>
        <p:txBody>
          <a:bodyPr>
            <a:normAutofit fontScale="90000"/>
          </a:bodyPr>
          <a:lstStyle/>
          <a:p>
            <a:r>
              <a:rPr lang="en-US" dirty="0"/>
              <a:t>Essay Writing: Some problems and some solutions</a:t>
            </a:r>
          </a:p>
        </p:txBody>
      </p:sp>
      <p:sp>
        <p:nvSpPr>
          <p:cNvPr id="3" name="Subtitle 2">
            <a:extLst>
              <a:ext uri="{FF2B5EF4-FFF2-40B4-BE49-F238E27FC236}">
                <a16:creationId xmlns:a16="http://schemas.microsoft.com/office/drawing/2014/main" id="{CA16BBFE-8301-6239-9FD6-2B907062FC7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641782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BD926-9981-ECBE-07D6-F6E6F94D2278}"/>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D164E31D-3609-5387-176E-3B7308C09711}"/>
              </a:ext>
            </a:extLst>
          </p:cNvPr>
          <p:cNvGraphicFramePr>
            <a:graphicFrameLocks noGrp="1"/>
          </p:cNvGraphicFramePr>
          <p:nvPr>
            <p:ph idx="1"/>
            <p:extLst>
              <p:ext uri="{D42A27DB-BD31-4B8C-83A1-F6EECF244321}">
                <p14:modId xmlns:p14="http://schemas.microsoft.com/office/powerpoint/2010/main" val="2846581364"/>
              </p:ext>
            </p:extLst>
          </p:nvPr>
        </p:nvGraphicFramePr>
        <p:xfrm>
          <a:off x="2093495" y="1690688"/>
          <a:ext cx="6971130" cy="2767806"/>
        </p:xfrm>
        <a:graphic>
          <a:graphicData uri="http://schemas.openxmlformats.org/drawingml/2006/table">
            <a:tbl>
              <a:tblPr firstRow="1" firstCol="1" bandRow="1">
                <a:tableStyleId>{5C22544A-7EE6-4342-B048-85BDC9FD1C3A}</a:tableStyleId>
              </a:tblPr>
              <a:tblGrid>
                <a:gridCol w="2009326">
                  <a:extLst>
                    <a:ext uri="{9D8B030D-6E8A-4147-A177-3AD203B41FA5}">
                      <a16:colId xmlns:a16="http://schemas.microsoft.com/office/drawing/2014/main" val="532955105"/>
                    </a:ext>
                  </a:extLst>
                </a:gridCol>
                <a:gridCol w="4961804">
                  <a:extLst>
                    <a:ext uri="{9D8B030D-6E8A-4147-A177-3AD203B41FA5}">
                      <a16:colId xmlns:a16="http://schemas.microsoft.com/office/drawing/2014/main" val="1729365264"/>
                    </a:ext>
                  </a:extLst>
                </a:gridCol>
              </a:tblGrid>
              <a:tr h="2767806">
                <a:tc>
                  <a:txBody>
                    <a:bodyPr/>
                    <a:lstStyle/>
                    <a:p>
                      <a:pPr marL="342900" lvl="0" indent="-342900">
                        <a:buFont typeface="+mj-lt"/>
                        <a:buAutoNum type="arabicPeriod"/>
                      </a:pPr>
                      <a:r>
                        <a:rPr lang="en-US" sz="1200">
                          <a:effectLst/>
                        </a:rPr>
                        <a:t>The pretentious introductory phrase</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r>
                        <a:rPr lang="en-US" sz="1200" dirty="0">
                          <a:effectLst/>
                        </a:rPr>
                        <a:t>In consideration of the historical contributions to the discussion of the Mexican-American war it is explicit that the annexation of Texas, advocated by the Americans was the number one cause of the war.</a:t>
                      </a:r>
                      <a:endParaRPr lang="en-GB" sz="1200" dirty="0">
                        <a:effectLst/>
                      </a:endParaRPr>
                    </a:p>
                    <a:p>
                      <a:r>
                        <a:rPr lang="en-US" sz="1200" dirty="0">
                          <a:effectLst/>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79096335"/>
                  </a:ext>
                </a:extLst>
              </a:tr>
            </a:tbl>
          </a:graphicData>
        </a:graphic>
      </p:graphicFrame>
    </p:spTree>
    <p:extLst>
      <p:ext uri="{BB962C8B-B14F-4D97-AF65-F5344CB8AC3E}">
        <p14:creationId xmlns:p14="http://schemas.microsoft.com/office/powerpoint/2010/main" val="2877461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DF81D-799B-DDA4-9071-FCAEAAEE94B5}"/>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048970E3-AE68-A487-F6FA-7EE7B5A0B7C7}"/>
              </a:ext>
            </a:extLst>
          </p:cNvPr>
          <p:cNvGraphicFramePr>
            <a:graphicFrameLocks noGrp="1"/>
          </p:cNvGraphicFramePr>
          <p:nvPr>
            <p:ph idx="1"/>
            <p:extLst>
              <p:ext uri="{D42A27DB-BD31-4B8C-83A1-F6EECF244321}">
                <p14:modId xmlns:p14="http://schemas.microsoft.com/office/powerpoint/2010/main" val="4083604161"/>
              </p:ext>
            </p:extLst>
          </p:nvPr>
        </p:nvGraphicFramePr>
        <p:xfrm>
          <a:off x="3152273" y="1690688"/>
          <a:ext cx="6706436" cy="3682206"/>
        </p:xfrm>
        <a:graphic>
          <a:graphicData uri="http://schemas.openxmlformats.org/drawingml/2006/table">
            <a:tbl>
              <a:tblPr firstRow="1" firstCol="1" bandRow="1">
                <a:tableStyleId>{5C22544A-7EE6-4342-B048-85BDC9FD1C3A}</a:tableStyleId>
              </a:tblPr>
              <a:tblGrid>
                <a:gridCol w="1933032">
                  <a:extLst>
                    <a:ext uri="{9D8B030D-6E8A-4147-A177-3AD203B41FA5}">
                      <a16:colId xmlns:a16="http://schemas.microsoft.com/office/drawing/2014/main" val="3174206364"/>
                    </a:ext>
                  </a:extLst>
                </a:gridCol>
                <a:gridCol w="4773404">
                  <a:extLst>
                    <a:ext uri="{9D8B030D-6E8A-4147-A177-3AD203B41FA5}">
                      <a16:colId xmlns:a16="http://schemas.microsoft.com/office/drawing/2014/main" val="2044701691"/>
                    </a:ext>
                  </a:extLst>
                </a:gridCol>
              </a:tblGrid>
              <a:tr h="3682206">
                <a:tc>
                  <a:txBody>
                    <a:bodyPr/>
                    <a:lstStyle/>
                    <a:p>
                      <a:pPr marL="342900" lvl="0" indent="-342900">
                        <a:buFont typeface="+mj-lt"/>
                        <a:buAutoNum type="arabicPeriod"/>
                      </a:pPr>
                      <a:r>
                        <a:rPr lang="en-US" sz="1200">
                          <a:effectLst/>
                        </a:rPr>
                        <a:t>A complete absence of evidence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tabLst>
                          <a:tab pos="457200" algn="l"/>
                          <a:tab pos="1034415" algn="l"/>
                        </a:tabLst>
                      </a:pPr>
                      <a:r>
                        <a:rPr lang="en-US" sz="1200" dirty="0">
                          <a:effectLst/>
                        </a:rPr>
                        <a:t>The most prominent cultural division revolves around religious beliefs and practices, so it is important to understand the significance of religion to the average indigenous person. It is not merely the case that religion was important to everyday life – rather, religion was entirely implanted within all aspects of it. This makes the attempted enforcement of European Catholicism by the Spanish colonial government particularly profound, and clearly shows the severity of these cultural divisions. It is likely the case that this complete disregard for indigenous culture was hugely influential in actually </a:t>
                      </a:r>
                      <a:r>
                        <a:rPr lang="en-US" sz="1200" dirty="0" err="1">
                          <a:effectLst/>
                        </a:rPr>
                        <a:t>mobilising</a:t>
                      </a:r>
                      <a:r>
                        <a:rPr lang="en-US" sz="1200" dirty="0">
                          <a:effectLst/>
                        </a:rPr>
                        <a:t> popular support against colonial rule itself, and much like the abovementioned racial hierarchy, this is also likely to have contributed massively to the popular resentment of the colonial system which would fuel the independence movement.</a:t>
                      </a:r>
                      <a:endParaRPr lang="en-GB" sz="1200" dirty="0">
                        <a:effectLst/>
                      </a:endParaRPr>
                    </a:p>
                    <a:p>
                      <a:r>
                        <a:rPr lang="en-US" sz="1200" dirty="0">
                          <a:effectLst/>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984676452"/>
                  </a:ext>
                </a:extLst>
              </a:tr>
            </a:tbl>
          </a:graphicData>
        </a:graphic>
      </p:graphicFrame>
      <p:sp>
        <p:nvSpPr>
          <p:cNvPr id="5" name="Rectangle 1">
            <a:extLst>
              <a:ext uri="{FF2B5EF4-FFF2-40B4-BE49-F238E27FC236}">
                <a16:creationId xmlns:a16="http://schemas.microsoft.com/office/drawing/2014/main" id="{FF51470B-9B0B-73E8-C6EA-E5B4E6FDF7EB}"/>
              </a:ext>
            </a:extLst>
          </p:cNvPr>
          <p:cNvSpPr>
            <a:spLocks noChangeArrowheads="1"/>
          </p:cNvSpPr>
          <p:nvPr/>
        </p:nvSpPr>
        <p:spPr bwMode="auto">
          <a:xfrm flipV="1">
            <a:off x="2341954" y="2330181"/>
            <a:ext cx="1377150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Rectangle 2">
            <a:extLst>
              <a:ext uri="{FF2B5EF4-FFF2-40B4-BE49-F238E27FC236}">
                <a16:creationId xmlns:a16="http://schemas.microsoft.com/office/drawing/2014/main" id="{F6EFEA7E-3383-5392-8682-4D820206B1C9}"/>
              </a:ext>
            </a:extLst>
          </p:cNvPr>
          <p:cNvSpPr>
            <a:spLocks noChangeArrowheads="1"/>
          </p:cNvSpPr>
          <p:nvPr/>
        </p:nvSpPr>
        <p:spPr bwMode="auto">
          <a:xfrm>
            <a:off x="3400305" y="2592706"/>
            <a:ext cx="4543879" cy="45719"/>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3">
            <a:extLst>
              <a:ext uri="{FF2B5EF4-FFF2-40B4-BE49-F238E27FC236}">
                <a16:creationId xmlns:a16="http://schemas.microsoft.com/office/drawing/2014/main" id="{935E7DB0-6EB8-B0DA-A11F-B219BD5F8B89}"/>
              </a:ext>
            </a:extLst>
          </p:cNvPr>
          <p:cNvSpPr>
            <a:spLocks noChangeArrowheads="1"/>
          </p:cNvSpPr>
          <p:nvPr/>
        </p:nvSpPr>
        <p:spPr bwMode="auto">
          <a:xfrm>
            <a:off x="2341954" y="2665664"/>
            <a:ext cx="1377150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hlinkClick r:id="rId2"/>
              </a:rPr>
              <a:t>[1]</a:t>
            </a:r>
            <a:r>
              <a:rPr kumimoji="0" lang="en-US" altLang="en-US" sz="10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Mark Wasserman, p. 33.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29917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1957E-0D87-366A-1896-16AEACCC31B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2E0C332-CD05-5B56-AB40-6FF49378BEB3}"/>
              </a:ext>
            </a:extLst>
          </p:cNvPr>
          <p:cNvSpPr>
            <a:spLocks noGrp="1"/>
          </p:cNvSpPr>
          <p:nvPr>
            <p:ph idx="1"/>
          </p:nvPr>
        </p:nvSpPr>
        <p:spPr/>
        <p:txBody>
          <a:bodyPr/>
          <a:lstStyle/>
          <a:p>
            <a:endParaRPr lang="en-US"/>
          </a:p>
        </p:txBody>
      </p:sp>
      <p:sp>
        <p:nvSpPr>
          <p:cNvPr id="5" name="TextBox 4">
            <a:extLst>
              <a:ext uri="{FF2B5EF4-FFF2-40B4-BE49-F238E27FC236}">
                <a16:creationId xmlns:a16="http://schemas.microsoft.com/office/drawing/2014/main" id="{43BDEAB2-396C-391C-12A0-9B93DD3D617F}"/>
              </a:ext>
            </a:extLst>
          </p:cNvPr>
          <p:cNvSpPr txBox="1"/>
          <p:nvPr/>
        </p:nvSpPr>
        <p:spPr>
          <a:xfrm>
            <a:off x="3050005" y="58847"/>
            <a:ext cx="6100010" cy="6740307"/>
          </a:xfrm>
          <a:prstGeom prst="rect">
            <a:avLst/>
          </a:prstGeom>
          <a:noFill/>
        </p:spPr>
        <p:txBody>
          <a:bodyPr wrap="square">
            <a:spAutoFit/>
          </a:bodyPr>
          <a:lstStyle/>
          <a:p>
            <a:r>
              <a:rPr lang="en-US" sz="1200" b="1" dirty="0">
                <a:effectLst/>
                <a:latin typeface="Calibri" panose="020F0502020204030204" pitchFamily="34" charset="0"/>
                <a:ea typeface="DengXian" panose="02010600030101010101" pitchFamily="2" charset="-122"/>
                <a:cs typeface="Arial" panose="020B0604020202020204" pitchFamily="34" charset="0"/>
              </a:rPr>
              <a:t>Some tips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Keep paragraphs 250-350 words.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457200"/>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Divide essay into comprehensible chunks.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742950" lvl="1" indent="-285750">
              <a:buFont typeface="+mj-lt"/>
              <a:buAutoNum type="alphaLcPeriod"/>
            </a:pPr>
            <a:r>
              <a:rPr lang="en-US" sz="1200" b="1" dirty="0">
                <a:effectLst/>
                <a:latin typeface="Calibri" panose="020F0502020204030204" pitchFamily="34" charset="0"/>
                <a:ea typeface="DengXian" panose="02010600030101010101" pitchFamily="2" charset="-122"/>
                <a:cs typeface="Arial" panose="020B0604020202020204" pitchFamily="34" charset="0"/>
              </a:rPr>
              <a:t>Classic division – economic, social, political. What place culture? Demography?</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742950" lvl="1" indent="-285750">
              <a:buFont typeface="+mj-lt"/>
              <a:buAutoNum type="alphaLcPeriod"/>
            </a:pPr>
            <a:r>
              <a:rPr lang="en-US" sz="1200" b="1" dirty="0">
                <a:effectLst/>
                <a:latin typeface="Calibri" panose="020F0502020204030204" pitchFamily="34" charset="0"/>
                <a:ea typeface="DengXian" panose="02010600030101010101" pitchFamily="2" charset="-122"/>
                <a:cs typeface="Arial" panose="020B0604020202020204" pitchFamily="34" charset="0"/>
              </a:rPr>
              <a:t>But other ways to divide essay. E.g. top-down vs bottom-up politics, institutions vs civil society, international vs national.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914400"/>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Long term economic causes, medium term social causes, short term political causes.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457200"/>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Avoid using the thesaurus. Only use if you are in danger of repeating a word on multiple occasions. Even then CHECK that the word you employ is apposite.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457200"/>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Full stops are your friends; so are semi-colons.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Check that the sentence has a main verb.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457200"/>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Avoid passive voice.</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Avoid long signposting phrases. E.g. it is clear that, it should be understood that, can be explained as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If a sentence is over two lines long, or contains more than two clauses, attempt to split it up.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Avoid hanging phrases.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Strong topic sentences which focus exactly on the topic of the paragraph.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r>
              <a:rPr lang="en-US" sz="1200" b="1" dirty="0">
                <a:effectLst/>
                <a:latin typeface="Calibri" panose="020F0502020204030204" pitchFamily="34" charset="0"/>
                <a:ea typeface="DengXian" panose="02010600030101010101" pitchFamily="2" charset="-122"/>
                <a:cs typeface="Arial" panose="020B0604020202020204" pitchFamily="34" charset="0"/>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342900" lvl="0" indent="-342900">
              <a:buFont typeface="+mj-lt"/>
              <a:buAutoNum type="arabicParenR"/>
            </a:pPr>
            <a:r>
              <a:rPr lang="en-US" sz="1200" b="1" dirty="0">
                <a:effectLst/>
                <a:latin typeface="Calibri" panose="020F0502020204030204" pitchFamily="34" charset="0"/>
                <a:ea typeface="DengXian" panose="02010600030101010101" pitchFamily="2" charset="-122"/>
                <a:cs typeface="Arial" panose="020B0604020202020204" pitchFamily="34" charset="0"/>
              </a:rPr>
              <a:t>Mix types of evidence</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742950" lvl="1" indent="-285750">
              <a:buFont typeface="+mj-lt"/>
              <a:buAutoNum type="alphaLcPeriod"/>
            </a:pPr>
            <a:r>
              <a:rPr lang="en-US" sz="1200" b="1" dirty="0">
                <a:effectLst/>
                <a:latin typeface="Calibri" panose="020F0502020204030204" pitchFamily="34" charset="0"/>
                <a:ea typeface="DengXian" panose="02010600030101010101" pitchFamily="2" charset="-122"/>
                <a:cs typeface="Arial" panose="020B0604020202020204" pitchFamily="34" charset="0"/>
              </a:rPr>
              <a:t>Quantitative evidence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742950" lvl="1" indent="-285750">
              <a:buFont typeface="+mj-lt"/>
              <a:buAutoNum type="alphaLcPeriod"/>
            </a:pPr>
            <a:r>
              <a:rPr lang="en-US" sz="1200" b="1" dirty="0">
                <a:effectLst/>
                <a:latin typeface="Calibri" panose="020F0502020204030204" pitchFamily="34" charset="0"/>
                <a:ea typeface="DengXian" panose="02010600030101010101" pitchFamily="2" charset="-122"/>
                <a:cs typeface="Arial" panose="020B0604020202020204" pitchFamily="34" charset="0"/>
              </a:rPr>
              <a:t>Contemporary quotations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742950" lvl="1" indent="-285750">
              <a:buFont typeface="+mj-lt"/>
              <a:buAutoNum type="alphaLcPeriod"/>
            </a:pPr>
            <a:r>
              <a:rPr lang="en-US" sz="1200" b="1" dirty="0">
                <a:effectLst/>
                <a:latin typeface="Calibri" panose="020F0502020204030204" pitchFamily="34" charset="0"/>
                <a:ea typeface="DengXian" panose="02010600030101010101" pitchFamily="2" charset="-122"/>
                <a:cs typeface="Arial" panose="020B0604020202020204" pitchFamily="34" charset="0"/>
              </a:rPr>
              <a:t>Anecdotal evidence</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p>
            <a:pPr marL="742950" lvl="1" indent="-285750">
              <a:buFont typeface="+mj-lt"/>
              <a:buAutoNum type="alphaLcPeriod"/>
            </a:pPr>
            <a:r>
              <a:rPr lang="en-US" sz="1200" b="1" dirty="0">
                <a:effectLst/>
                <a:latin typeface="Calibri" panose="020F0502020204030204" pitchFamily="34" charset="0"/>
                <a:ea typeface="DengXian" panose="02010600030101010101" pitchFamily="2" charset="-122"/>
                <a:cs typeface="Arial" panose="020B0604020202020204" pitchFamily="34" charset="0"/>
              </a:rPr>
              <a:t>Historians’ assertions. (As most historians write quite badly, make sure these are rare, snappy sentences)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4114828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16F9F-C95F-2489-9CF5-20315B36C735}"/>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4EBE12F5-5340-4FA5-6340-E35EC93BB98E}"/>
              </a:ext>
            </a:extLst>
          </p:cNvPr>
          <p:cNvGraphicFramePr>
            <a:graphicFrameLocks noGrp="1"/>
          </p:cNvGraphicFramePr>
          <p:nvPr>
            <p:ph idx="1"/>
            <p:extLst>
              <p:ext uri="{D42A27DB-BD31-4B8C-83A1-F6EECF244321}">
                <p14:modId xmlns:p14="http://schemas.microsoft.com/office/powerpoint/2010/main" val="3891433438"/>
              </p:ext>
            </p:extLst>
          </p:nvPr>
        </p:nvGraphicFramePr>
        <p:xfrm>
          <a:off x="1413164" y="1690688"/>
          <a:ext cx="7651461" cy="3590766"/>
        </p:xfrm>
        <a:graphic>
          <a:graphicData uri="http://schemas.openxmlformats.org/drawingml/2006/table">
            <a:tbl>
              <a:tblPr firstRow="1" firstCol="1" bandRow="1">
                <a:tableStyleId>{5C22544A-7EE6-4342-B048-85BDC9FD1C3A}</a:tableStyleId>
              </a:tblPr>
              <a:tblGrid>
                <a:gridCol w="2205421">
                  <a:extLst>
                    <a:ext uri="{9D8B030D-6E8A-4147-A177-3AD203B41FA5}">
                      <a16:colId xmlns:a16="http://schemas.microsoft.com/office/drawing/2014/main" val="1838510784"/>
                    </a:ext>
                  </a:extLst>
                </a:gridCol>
                <a:gridCol w="5446040">
                  <a:extLst>
                    <a:ext uri="{9D8B030D-6E8A-4147-A177-3AD203B41FA5}">
                      <a16:colId xmlns:a16="http://schemas.microsoft.com/office/drawing/2014/main" val="754076013"/>
                    </a:ext>
                  </a:extLst>
                </a:gridCol>
              </a:tblGrid>
              <a:tr h="3590766">
                <a:tc>
                  <a:txBody>
                    <a:bodyPr/>
                    <a:lstStyle/>
                    <a:p>
                      <a:pPr marL="342900" lvl="0" indent="-342900">
                        <a:buFont typeface="+mj-lt"/>
                        <a:buAutoNum type="arabicPeriod"/>
                      </a:pPr>
                      <a:r>
                        <a:rPr lang="en-US" sz="1200">
                          <a:effectLst/>
                        </a:rPr>
                        <a:t>Pretentious overuse of adjectives/overemployment of thesaurus</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r>
                        <a:rPr lang="en-US" sz="1200" dirty="0">
                          <a:effectLst/>
                        </a:rPr>
                        <a:t>Between April 1846 and February 1848, Mexico and the </a:t>
                      </a:r>
                      <a:r>
                        <a:rPr lang="en-US" sz="1200" dirty="0" err="1">
                          <a:effectLst/>
                        </a:rPr>
                        <a:t>neighbouring</a:t>
                      </a:r>
                      <a:r>
                        <a:rPr lang="en-US" sz="1200" dirty="0">
                          <a:effectLst/>
                        </a:rPr>
                        <a:t> United States would engage in a prolonged and vicious war of attrition to decide the fate of Mexico’s northernmost territories. The dominant victory of the infant United States forever bolstered its geographical, economic and military status as an emerging nation, but also established a precedent of colonial expansionism (both physical and ideological) which would facilitate its transition into the globe’s predominant cultural force. In contrast, Mexico’s severe bereavement surrounding loss of land and collective embarrassment regarding such a blatant violation of its independence, would be subsumed below its northern counterpart.</a:t>
                      </a:r>
                      <a:endParaRPr lang="en-GB" sz="1200" dirty="0">
                        <a:effectLst/>
                      </a:endParaRPr>
                    </a:p>
                    <a:p>
                      <a:r>
                        <a:rPr lang="en-US" sz="1200" dirty="0">
                          <a:effectLst/>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569959792"/>
                  </a:ext>
                </a:extLst>
              </a:tr>
            </a:tbl>
          </a:graphicData>
        </a:graphic>
      </p:graphicFrame>
    </p:spTree>
    <p:extLst>
      <p:ext uri="{BB962C8B-B14F-4D97-AF65-F5344CB8AC3E}">
        <p14:creationId xmlns:p14="http://schemas.microsoft.com/office/powerpoint/2010/main" val="471555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FDC4B-1228-A002-5A9A-EF6AF500E577}"/>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68FDCF5B-0E6D-DEB5-A15C-3E45CE70BDAB}"/>
              </a:ext>
            </a:extLst>
          </p:cNvPr>
          <p:cNvGraphicFramePr>
            <a:graphicFrameLocks noGrp="1"/>
          </p:cNvGraphicFramePr>
          <p:nvPr>
            <p:ph idx="1"/>
            <p:extLst>
              <p:ext uri="{D42A27DB-BD31-4B8C-83A1-F6EECF244321}">
                <p14:modId xmlns:p14="http://schemas.microsoft.com/office/powerpoint/2010/main" val="537692224"/>
              </p:ext>
            </p:extLst>
          </p:nvPr>
        </p:nvGraphicFramePr>
        <p:xfrm>
          <a:off x="838200" y="1219200"/>
          <a:ext cx="8226425" cy="3147854"/>
        </p:xfrm>
        <a:graphic>
          <a:graphicData uri="http://schemas.openxmlformats.org/drawingml/2006/table">
            <a:tbl>
              <a:tblPr firstRow="1" firstCol="1" bandRow="1">
                <a:tableStyleId>{5C22544A-7EE6-4342-B048-85BDC9FD1C3A}</a:tableStyleId>
              </a:tblPr>
              <a:tblGrid>
                <a:gridCol w="2371146">
                  <a:extLst>
                    <a:ext uri="{9D8B030D-6E8A-4147-A177-3AD203B41FA5}">
                      <a16:colId xmlns:a16="http://schemas.microsoft.com/office/drawing/2014/main" val="2501042627"/>
                    </a:ext>
                  </a:extLst>
                </a:gridCol>
                <a:gridCol w="5855279">
                  <a:extLst>
                    <a:ext uri="{9D8B030D-6E8A-4147-A177-3AD203B41FA5}">
                      <a16:colId xmlns:a16="http://schemas.microsoft.com/office/drawing/2014/main" val="3354660536"/>
                    </a:ext>
                  </a:extLst>
                </a:gridCol>
              </a:tblGrid>
              <a:tr h="3147854">
                <a:tc>
                  <a:txBody>
                    <a:bodyPr/>
                    <a:lstStyle/>
                    <a:p>
                      <a:pPr marL="342900" lvl="0" indent="-342900">
                        <a:buFont typeface="+mj-lt"/>
                        <a:buAutoNum type="arabicPeriod"/>
                      </a:pPr>
                      <a:r>
                        <a:rPr lang="en-US" sz="1200">
                          <a:effectLst/>
                        </a:rPr>
                        <a:t>Cliched or nonsensical metaphors</a:t>
                      </a:r>
                      <a:endParaRPr lang="en-GB" sz="1200">
                        <a:effectLst/>
                      </a:endParaRPr>
                    </a:p>
                    <a:p>
                      <a:pPr marL="457200"/>
                      <a:r>
                        <a:rPr lang="en-US" sz="1200">
                          <a:effectLst/>
                        </a:rPr>
                        <a:t>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r>
                        <a:rPr lang="en-US" sz="1200" dirty="0">
                          <a:effectLst/>
                        </a:rPr>
                        <a:t>"During the 19th century, opium swept its way through China, seeping into all aspects of societal life like a fire that could not be contained"</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587434500"/>
                  </a:ext>
                </a:extLst>
              </a:tr>
            </a:tbl>
          </a:graphicData>
        </a:graphic>
      </p:graphicFrame>
    </p:spTree>
    <p:extLst>
      <p:ext uri="{BB962C8B-B14F-4D97-AF65-F5344CB8AC3E}">
        <p14:creationId xmlns:p14="http://schemas.microsoft.com/office/powerpoint/2010/main" val="3862955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3D307-E3DB-6DDD-367B-DF418772A161}"/>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87974007-56C5-C70B-F875-32E178431030}"/>
              </a:ext>
            </a:extLst>
          </p:cNvPr>
          <p:cNvGraphicFramePr>
            <a:graphicFrameLocks noGrp="1"/>
          </p:cNvGraphicFramePr>
          <p:nvPr>
            <p:ph idx="1"/>
            <p:extLst>
              <p:ext uri="{D42A27DB-BD31-4B8C-83A1-F6EECF244321}">
                <p14:modId xmlns:p14="http://schemas.microsoft.com/office/powerpoint/2010/main" val="320253174"/>
              </p:ext>
            </p:extLst>
          </p:nvPr>
        </p:nvGraphicFramePr>
        <p:xfrm>
          <a:off x="2045368" y="1690688"/>
          <a:ext cx="7019257" cy="3133566"/>
        </p:xfrm>
        <a:graphic>
          <a:graphicData uri="http://schemas.openxmlformats.org/drawingml/2006/table">
            <a:tbl>
              <a:tblPr firstRow="1" firstCol="1" bandRow="1">
                <a:tableStyleId>{5C22544A-7EE6-4342-B048-85BDC9FD1C3A}</a:tableStyleId>
              </a:tblPr>
              <a:tblGrid>
                <a:gridCol w="2023198">
                  <a:extLst>
                    <a:ext uri="{9D8B030D-6E8A-4147-A177-3AD203B41FA5}">
                      <a16:colId xmlns:a16="http://schemas.microsoft.com/office/drawing/2014/main" val="3784407242"/>
                    </a:ext>
                  </a:extLst>
                </a:gridCol>
                <a:gridCol w="4996059">
                  <a:extLst>
                    <a:ext uri="{9D8B030D-6E8A-4147-A177-3AD203B41FA5}">
                      <a16:colId xmlns:a16="http://schemas.microsoft.com/office/drawing/2014/main" val="2004879358"/>
                    </a:ext>
                  </a:extLst>
                </a:gridCol>
              </a:tblGrid>
              <a:tr h="3133566">
                <a:tc>
                  <a:txBody>
                    <a:bodyPr/>
                    <a:lstStyle/>
                    <a:p>
                      <a:pPr marL="342900" lvl="0" indent="-342900">
                        <a:buFont typeface="+mj-lt"/>
                        <a:buAutoNum type="arabicPeriod"/>
                      </a:pPr>
                      <a:r>
                        <a:rPr lang="en-US" sz="1200" dirty="0">
                          <a:effectLst/>
                        </a:rPr>
                        <a:t>Overuse of thesaurus leads to wrong choice of word</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r>
                        <a:rPr lang="en-US" sz="1200" dirty="0">
                          <a:effectLst/>
                        </a:rPr>
                        <a:t>The study of the individual impact of these individuals has been referred to as “caudillismo”, and is largely endemic of the biographical approach taken by many historians in trying to understand the Mexican political sphere</a:t>
                      </a:r>
                      <a:endParaRPr lang="en-GB" sz="1200" dirty="0">
                        <a:effectLst/>
                      </a:endParaRPr>
                    </a:p>
                    <a:p>
                      <a:r>
                        <a:rPr lang="en-US" sz="1200" dirty="0">
                          <a:effectLst/>
                        </a:rPr>
                        <a:t> </a:t>
                      </a:r>
                      <a:endParaRPr lang="en-GB" sz="1200" dirty="0">
                        <a:effectLst/>
                      </a:endParaRPr>
                    </a:p>
                    <a:p>
                      <a:r>
                        <a:rPr lang="en-US" sz="1200" dirty="0">
                          <a:effectLst/>
                        </a:rPr>
                        <a:t>"Regardless of market prominence, </a:t>
                      </a:r>
                      <a:r>
                        <a:rPr lang="en-US" sz="1200" dirty="0" err="1">
                          <a:effectLst/>
                        </a:rPr>
                        <a:t>Dermigny’s</a:t>
                      </a:r>
                      <a:r>
                        <a:rPr lang="en-US" sz="1200" dirty="0">
                          <a:effectLst/>
                        </a:rPr>
                        <a:t> Canton study is illusory of how opium could not account for over half of Chinese silver outflow"</a:t>
                      </a:r>
                      <a:endParaRPr lang="en-GB" sz="1200" dirty="0">
                        <a:effectLst/>
                      </a:endParaRPr>
                    </a:p>
                    <a:p>
                      <a:r>
                        <a:rPr lang="en-US" sz="1200" dirty="0">
                          <a:effectLst/>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035077367"/>
                  </a:ext>
                </a:extLst>
              </a:tr>
            </a:tbl>
          </a:graphicData>
        </a:graphic>
      </p:graphicFrame>
    </p:spTree>
    <p:extLst>
      <p:ext uri="{BB962C8B-B14F-4D97-AF65-F5344CB8AC3E}">
        <p14:creationId xmlns:p14="http://schemas.microsoft.com/office/powerpoint/2010/main" val="3454213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48DE9-B884-7F37-483D-FAAC0D7B57F2}"/>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D6F3F7BE-1EAA-446E-7DBB-84180DEFD330}"/>
              </a:ext>
            </a:extLst>
          </p:cNvPr>
          <p:cNvGraphicFramePr>
            <a:graphicFrameLocks noGrp="1"/>
          </p:cNvGraphicFramePr>
          <p:nvPr>
            <p:ph idx="1"/>
            <p:extLst>
              <p:ext uri="{D42A27DB-BD31-4B8C-83A1-F6EECF244321}">
                <p14:modId xmlns:p14="http://schemas.microsoft.com/office/powerpoint/2010/main" val="1194503685"/>
              </p:ext>
            </p:extLst>
          </p:nvPr>
        </p:nvGraphicFramePr>
        <p:xfrm>
          <a:off x="2141621" y="649705"/>
          <a:ext cx="6031841" cy="5527258"/>
        </p:xfrm>
        <a:graphic>
          <a:graphicData uri="http://schemas.openxmlformats.org/drawingml/2006/table">
            <a:tbl>
              <a:tblPr firstRow="1" firstCol="1" bandRow="1">
                <a:tableStyleId>{5C22544A-7EE6-4342-B048-85BDC9FD1C3A}</a:tableStyleId>
              </a:tblPr>
              <a:tblGrid>
                <a:gridCol w="1738590">
                  <a:extLst>
                    <a:ext uri="{9D8B030D-6E8A-4147-A177-3AD203B41FA5}">
                      <a16:colId xmlns:a16="http://schemas.microsoft.com/office/drawing/2014/main" val="1180193295"/>
                    </a:ext>
                  </a:extLst>
                </a:gridCol>
                <a:gridCol w="4293251">
                  <a:extLst>
                    <a:ext uri="{9D8B030D-6E8A-4147-A177-3AD203B41FA5}">
                      <a16:colId xmlns:a16="http://schemas.microsoft.com/office/drawing/2014/main" val="2415208725"/>
                    </a:ext>
                  </a:extLst>
                </a:gridCol>
              </a:tblGrid>
              <a:tr h="5527258">
                <a:tc>
                  <a:txBody>
                    <a:bodyPr/>
                    <a:lstStyle/>
                    <a:p>
                      <a:pPr marL="342900" lvl="0" indent="-342900">
                        <a:buFont typeface="+mj-lt"/>
                        <a:buAutoNum type="arabicPeriod"/>
                      </a:pPr>
                      <a:r>
                        <a:rPr lang="en-US" sz="800">
                          <a:effectLst/>
                        </a:rPr>
                        <a:t>Jamming multiple ideas – often confusingly – into a single, very long sentence</a:t>
                      </a:r>
                      <a:endParaRPr lang="en-GB" sz="800">
                        <a:effectLst/>
                        <a:latin typeface="Calibri" panose="020F0502020204030204" pitchFamily="34" charset="0"/>
                        <a:ea typeface="DengXian" panose="02010600030101010101" pitchFamily="2" charset="-122"/>
                        <a:cs typeface="Arial" panose="020B0604020202020204" pitchFamily="34" charset="0"/>
                      </a:endParaRPr>
                    </a:p>
                  </a:txBody>
                  <a:tcPr marL="47993" marR="47993" marT="0" marB="0"/>
                </a:tc>
                <a:tc>
                  <a:txBody>
                    <a:bodyPr/>
                    <a:lstStyle/>
                    <a:p>
                      <a:r>
                        <a:rPr lang="en-US" sz="800" dirty="0">
                          <a:effectLst/>
                        </a:rPr>
                        <a:t>The issue of culture is concerned here as the reforms aimed to modernize Mexico, suggesting that Spain viewed it as outdated and inefficient which is evident through supporters of the Bourbon reforms who ‘believed it was both possible and necessary to assimilate the indigenous peoples.</a:t>
                      </a:r>
                      <a:endParaRPr lang="en-GB" sz="800" dirty="0">
                        <a:effectLst/>
                      </a:endParaRPr>
                    </a:p>
                    <a:p>
                      <a:r>
                        <a:rPr lang="en-US" sz="800" dirty="0">
                          <a:effectLst/>
                        </a:rPr>
                        <a:t> </a:t>
                      </a:r>
                      <a:endParaRPr lang="en-GB" sz="800" dirty="0">
                        <a:effectLst/>
                      </a:endParaRPr>
                    </a:p>
                    <a:p>
                      <a:r>
                        <a:rPr lang="en-US" sz="800" dirty="0">
                          <a:effectLst/>
                        </a:rPr>
                        <a:t>Or </a:t>
                      </a:r>
                      <a:endParaRPr lang="en-GB" sz="800" dirty="0">
                        <a:effectLst/>
                      </a:endParaRPr>
                    </a:p>
                    <a:p>
                      <a:r>
                        <a:rPr lang="en-US" sz="800" dirty="0">
                          <a:effectLst/>
                        </a:rPr>
                        <a:t> </a:t>
                      </a:r>
                      <a:endParaRPr lang="en-GB" sz="800" dirty="0">
                        <a:effectLst/>
                      </a:endParaRPr>
                    </a:p>
                    <a:p>
                      <a:r>
                        <a:rPr lang="en-US" sz="800" dirty="0">
                          <a:effectLst/>
                        </a:rPr>
                        <a:t>James Polk’s goal to “Manifest Destiny” was the ideological push for America to invade the independent state of Texas in 1846, using the occupation as a way of negotiating the Treaty of Guadalupe Hidalgo in 1848 and claiming the northern territory Polk was after, whilst also, as Peter </a:t>
                      </a:r>
                      <a:r>
                        <a:rPr lang="en-US" sz="800" dirty="0" err="1">
                          <a:effectLst/>
                        </a:rPr>
                        <a:t>Guardino</a:t>
                      </a:r>
                      <a:r>
                        <a:rPr lang="en-US" sz="800" dirty="0">
                          <a:effectLst/>
                        </a:rPr>
                        <a:t> points out, promoting strong anti-Catholic and anti-Mexican motivations for volunteer soldiers, who would go on to impose terror on peaceful Mexicans and Catholicism in general, continuing to do so throughout Texas, California, and New Mexico</a:t>
                      </a:r>
                      <a:endParaRPr lang="en-GB" sz="800" dirty="0">
                        <a:effectLst/>
                      </a:endParaRPr>
                    </a:p>
                    <a:p>
                      <a:r>
                        <a:rPr lang="en-US" sz="800" dirty="0">
                          <a:effectLst/>
                        </a:rPr>
                        <a:t> </a:t>
                      </a:r>
                      <a:endParaRPr lang="en-GB" sz="800" dirty="0">
                        <a:effectLst/>
                      </a:endParaRPr>
                    </a:p>
                    <a:p>
                      <a:r>
                        <a:rPr lang="en-US" sz="800" dirty="0">
                          <a:effectLst/>
                        </a:rPr>
                        <a:t>Or </a:t>
                      </a:r>
                      <a:endParaRPr lang="en-GB" sz="800" dirty="0">
                        <a:effectLst/>
                      </a:endParaRPr>
                    </a:p>
                    <a:p>
                      <a:r>
                        <a:rPr lang="en-US" sz="800" dirty="0">
                          <a:effectLst/>
                        </a:rPr>
                        <a:t> </a:t>
                      </a:r>
                      <a:endParaRPr lang="en-GB" sz="800" dirty="0">
                        <a:effectLst/>
                      </a:endParaRPr>
                    </a:p>
                    <a:p>
                      <a:r>
                        <a:rPr lang="en-US" sz="800" dirty="0">
                          <a:effectLst/>
                        </a:rPr>
                        <a:t>"Opium was not as harmful as widely advertised, especially when it came to smoking it, according to Lockhart and </a:t>
                      </a:r>
                      <a:r>
                        <a:rPr lang="en-US" sz="800" dirty="0" err="1">
                          <a:effectLst/>
                        </a:rPr>
                        <a:t>Medhurst</a:t>
                      </a:r>
                      <a:r>
                        <a:rPr lang="en-US" sz="800" dirty="0">
                          <a:effectLst/>
                        </a:rPr>
                        <a:t> who considered the use of three to four grams to be mostly harmless as smoking opium as opposed to eating it reduced 90 per cent of its effects."</a:t>
                      </a:r>
                      <a:endParaRPr lang="en-GB" sz="800" dirty="0">
                        <a:effectLst/>
                      </a:endParaRPr>
                    </a:p>
                    <a:p>
                      <a:r>
                        <a:rPr lang="en-US" sz="800" dirty="0">
                          <a:effectLst/>
                        </a:rPr>
                        <a:t> </a:t>
                      </a:r>
                      <a:endParaRPr lang="en-GB" sz="800" dirty="0">
                        <a:effectLst/>
                      </a:endParaRPr>
                    </a:p>
                    <a:p>
                      <a:r>
                        <a:rPr lang="en-US" sz="800" dirty="0">
                          <a:effectLst/>
                        </a:rPr>
                        <a:t>Or </a:t>
                      </a:r>
                      <a:endParaRPr lang="en-GB" sz="800" dirty="0">
                        <a:effectLst/>
                      </a:endParaRPr>
                    </a:p>
                    <a:p>
                      <a:r>
                        <a:rPr lang="en-US" sz="800" dirty="0">
                          <a:effectLst/>
                        </a:rPr>
                        <a:t> </a:t>
                      </a:r>
                      <a:endParaRPr lang="en-GB" sz="800" dirty="0">
                        <a:effectLst/>
                      </a:endParaRPr>
                    </a:p>
                    <a:p>
                      <a:r>
                        <a:rPr lang="en-US" sz="800" dirty="0" err="1">
                          <a:effectLst/>
                        </a:rPr>
                        <a:t>Yangwen</a:t>
                      </a:r>
                      <a:r>
                        <a:rPr lang="en-US" sz="800" dirty="0">
                          <a:effectLst/>
                        </a:rPr>
                        <a:t> Zhen highlights the economic benefits of opium to the Chinese through western imperialism, which led to the opium epidemic, as it became readily available to the masses, which caused addiction, which was a significant social problem" </a:t>
                      </a:r>
                      <a:endParaRPr lang="en-GB" sz="800" dirty="0">
                        <a:effectLst/>
                      </a:endParaRPr>
                    </a:p>
                    <a:p>
                      <a:r>
                        <a:rPr lang="en-US" sz="800" dirty="0">
                          <a:effectLst/>
                        </a:rPr>
                        <a:t> </a:t>
                      </a:r>
                      <a:endParaRPr lang="en-GB" sz="800" dirty="0">
                        <a:effectLst/>
                        <a:latin typeface="Calibri" panose="020F0502020204030204" pitchFamily="34" charset="0"/>
                        <a:ea typeface="DengXian" panose="02010600030101010101" pitchFamily="2" charset="-122"/>
                        <a:cs typeface="Arial" panose="020B0604020202020204" pitchFamily="34" charset="0"/>
                      </a:endParaRPr>
                    </a:p>
                  </a:txBody>
                  <a:tcPr marL="47993" marR="47993" marT="0" marB="0"/>
                </a:tc>
                <a:extLst>
                  <a:ext uri="{0D108BD9-81ED-4DB2-BD59-A6C34878D82A}">
                    <a16:rowId xmlns:a16="http://schemas.microsoft.com/office/drawing/2014/main" val="2398645588"/>
                  </a:ext>
                </a:extLst>
              </a:tr>
            </a:tbl>
          </a:graphicData>
        </a:graphic>
      </p:graphicFrame>
    </p:spTree>
    <p:extLst>
      <p:ext uri="{BB962C8B-B14F-4D97-AF65-F5344CB8AC3E}">
        <p14:creationId xmlns:p14="http://schemas.microsoft.com/office/powerpoint/2010/main" val="2505047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058C4-785D-436B-C78B-B54AC1649AB9}"/>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03AA116A-A501-210E-E572-4002D6065082}"/>
              </a:ext>
            </a:extLst>
          </p:cNvPr>
          <p:cNvGraphicFramePr>
            <a:graphicFrameLocks noGrp="1"/>
          </p:cNvGraphicFramePr>
          <p:nvPr>
            <p:ph idx="1"/>
            <p:extLst>
              <p:ext uri="{D42A27DB-BD31-4B8C-83A1-F6EECF244321}">
                <p14:modId xmlns:p14="http://schemas.microsoft.com/office/powerpoint/2010/main" val="796508031"/>
              </p:ext>
            </p:extLst>
          </p:nvPr>
        </p:nvGraphicFramePr>
        <p:xfrm>
          <a:off x="1371600" y="1179095"/>
          <a:ext cx="7693025" cy="3279399"/>
        </p:xfrm>
        <a:graphic>
          <a:graphicData uri="http://schemas.openxmlformats.org/drawingml/2006/table">
            <a:tbl>
              <a:tblPr firstRow="1" firstCol="1" bandRow="1">
                <a:tableStyleId>{5C22544A-7EE6-4342-B048-85BDC9FD1C3A}</a:tableStyleId>
              </a:tblPr>
              <a:tblGrid>
                <a:gridCol w="2217401">
                  <a:extLst>
                    <a:ext uri="{9D8B030D-6E8A-4147-A177-3AD203B41FA5}">
                      <a16:colId xmlns:a16="http://schemas.microsoft.com/office/drawing/2014/main" val="354546229"/>
                    </a:ext>
                  </a:extLst>
                </a:gridCol>
                <a:gridCol w="5475624">
                  <a:extLst>
                    <a:ext uri="{9D8B030D-6E8A-4147-A177-3AD203B41FA5}">
                      <a16:colId xmlns:a16="http://schemas.microsoft.com/office/drawing/2014/main" val="103739185"/>
                    </a:ext>
                  </a:extLst>
                </a:gridCol>
              </a:tblGrid>
              <a:tr h="3279399">
                <a:tc>
                  <a:txBody>
                    <a:bodyPr/>
                    <a:lstStyle/>
                    <a:p>
                      <a:pPr marL="342900" lvl="0" indent="-342900">
                        <a:buFont typeface="+mj-lt"/>
                        <a:buAutoNum type="arabicPeriod"/>
                      </a:pPr>
                      <a:r>
                        <a:rPr lang="en-US" sz="1200">
                          <a:effectLst/>
                        </a:rPr>
                        <a:t>Passive voice</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r>
                        <a:rPr lang="en-US" sz="1200" dirty="0">
                          <a:effectLst/>
                        </a:rPr>
                        <a:t>These cultural traditions were dramatically changed in the late 18th century through the Bourbon Reforms, a series of reforms implemented by the Spanish crown impacting all facets of life in Spain and its colonies.</a:t>
                      </a:r>
                      <a:endParaRPr lang="en-GB" sz="1200" dirty="0">
                        <a:effectLst/>
                      </a:endParaRPr>
                    </a:p>
                    <a:p>
                      <a:r>
                        <a:rPr lang="en-US" sz="1200" dirty="0">
                          <a:effectLst/>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169219095"/>
                  </a:ext>
                </a:extLst>
              </a:tr>
            </a:tbl>
          </a:graphicData>
        </a:graphic>
      </p:graphicFrame>
    </p:spTree>
    <p:extLst>
      <p:ext uri="{BB962C8B-B14F-4D97-AF65-F5344CB8AC3E}">
        <p14:creationId xmlns:p14="http://schemas.microsoft.com/office/powerpoint/2010/main" val="2866441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23853-E9AC-9FEE-3E0E-154F6CA8325F}"/>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E875F13C-455F-3009-87A2-8193909A687C}"/>
              </a:ext>
            </a:extLst>
          </p:cNvPr>
          <p:cNvGraphicFramePr>
            <a:graphicFrameLocks noGrp="1"/>
          </p:cNvGraphicFramePr>
          <p:nvPr>
            <p:ph idx="1"/>
            <p:extLst>
              <p:ext uri="{D42A27DB-BD31-4B8C-83A1-F6EECF244321}">
                <p14:modId xmlns:p14="http://schemas.microsoft.com/office/powerpoint/2010/main" val="207077872"/>
              </p:ext>
            </p:extLst>
          </p:nvPr>
        </p:nvGraphicFramePr>
        <p:xfrm>
          <a:off x="2430379" y="1395663"/>
          <a:ext cx="8555235" cy="4800191"/>
        </p:xfrm>
        <a:graphic>
          <a:graphicData uri="http://schemas.openxmlformats.org/drawingml/2006/table">
            <a:tbl>
              <a:tblPr firstRow="1" firstCol="1" bandRow="1">
                <a:tableStyleId>{5C22544A-7EE6-4342-B048-85BDC9FD1C3A}</a:tableStyleId>
              </a:tblPr>
              <a:tblGrid>
                <a:gridCol w="2307490">
                  <a:extLst>
                    <a:ext uri="{9D8B030D-6E8A-4147-A177-3AD203B41FA5}">
                      <a16:colId xmlns:a16="http://schemas.microsoft.com/office/drawing/2014/main" val="1962025190"/>
                    </a:ext>
                  </a:extLst>
                </a:gridCol>
                <a:gridCol w="6247745">
                  <a:extLst>
                    <a:ext uri="{9D8B030D-6E8A-4147-A177-3AD203B41FA5}">
                      <a16:colId xmlns:a16="http://schemas.microsoft.com/office/drawing/2014/main" val="4103107211"/>
                    </a:ext>
                  </a:extLst>
                </a:gridCol>
              </a:tblGrid>
              <a:tr h="4800191">
                <a:tc>
                  <a:txBody>
                    <a:bodyPr/>
                    <a:lstStyle/>
                    <a:p>
                      <a:pPr marL="342900" lvl="0" indent="-342900">
                        <a:buFont typeface="+mj-lt"/>
                        <a:buAutoNum type="arabicPeriod"/>
                      </a:pPr>
                      <a:r>
                        <a:rPr lang="en-US" sz="1200" dirty="0">
                          <a:effectLst/>
                        </a:rPr>
                        <a:t>Hanging or dangling phrases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7990" marR="67990" marT="0" marB="0"/>
                </a:tc>
                <a:tc>
                  <a:txBody>
                    <a:bodyPr/>
                    <a:lstStyle/>
                    <a:p>
                      <a:r>
                        <a:rPr lang="en-US" sz="1200" dirty="0">
                          <a:effectLst/>
                        </a:rPr>
                        <a:t>Another important factor that led to Mexican Independence was the political problems leading up to the War, both long and short term.</a:t>
                      </a:r>
                      <a:endParaRPr lang="en-GB" sz="1200" dirty="0">
                        <a:effectLst/>
                      </a:endParaRPr>
                    </a:p>
                    <a:p>
                      <a:r>
                        <a:rPr lang="en-US" sz="1200" dirty="0">
                          <a:effectLst/>
                        </a:rPr>
                        <a:t> </a:t>
                      </a:r>
                      <a:endParaRPr lang="en-GB" sz="1200" dirty="0">
                        <a:effectLst/>
                      </a:endParaRPr>
                    </a:p>
                    <a:p>
                      <a:r>
                        <a:rPr lang="en-US" sz="1200" dirty="0">
                          <a:effectLst/>
                        </a:rPr>
                        <a:t>Or </a:t>
                      </a:r>
                      <a:endParaRPr lang="en-GB" sz="1200" dirty="0">
                        <a:effectLst/>
                      </a:endParaRPr>
                    </a:p>
                    <a:p>
                      <a:r>
                        <a:rPr lang="en-US" sz="1200" dirty="0">
                          <a:effectLst/>
                        </a:rPr>
                        <a:t> </a:t>
                      </a:r>
                      <a:endParaRPr lang="en-GB" sz="1200" dirty="0">
                        <a:effectLst/>
                      </a:endParaRPr>
                    </a:p>
                    <a:p>
                      <a:r>
                        <a:rPr lang="en-US" sz="1200" dirty="0">
                          <a:effectLst/>
                        </a:rPr>
                        <a:t>There is often disagreement surrounding the events of the Mexican independence movement, most notably which factors </a:t>
                      </a:r>
                      <a:r>
                        <a:rPr lang="en-US" sz="1200" dirty="0" err="1">
                          <a:effectLst/>
                        </a:rPr>
                        <a:t>catalysed</a:t>
                      </a:r>
                      <a:r>
                        <a:rPr lang="en-US" sz="1200" dirty="0">
                          <a:effectLst/>
                        </a:rPr>
                        <a:t> the break from Spanish imperial rule and allowed the rebellion to gain such widespread support in the 1800s.</a:t>
                      </a:r>
                      <a:endParaRPr lang="en-GB" sz="1200" dirty="0">
                        <a:effectLst/>
                      </a:endParaRPr>
                    </a:p>
                    <a:p>
                      <a:r>
                        <a:rPr lang="en-US" sz="1200" dirty="0">
                          <a:effectLst/>
                        </a:rPr>
                        <a:t> </a:t>
                      </a:r>
                      <a:endParaRPr lang="en-GB" sz="1200" dirty="0">
                        <a:effectLst/>
                      </a:endParaRPr>
                    </a:p>
                    <a:p>
                      <a:r>
                        <a:rPr lang="en-US" sz="1200" dirty="0">
                          <a:effectLst/>
                        </a:rPr>
                        <a:t>Or </a:t>
                      </a:r>
                      <a:endParaRPr lang="en-GB" sz="1200" dirty="0">
                        <a:effectLst/>
                      </a:endParaRPr>
                    </a:p>
                    <a:p>
                      <a:r>
                        <a:rPr lang="en-US" sz="1200" dirty="0">
                          <a:effectLst/>
                        </a:rPr>
                        <a:t> </a:t>
                      </a:r>
                      <a:endParaRPr lang="en-GB" sz="1200" dirty="0">
                        <a:effectLst/>
                      </a:endParaRPr>
                    </a:p>
                    <a:p>
                      <a:pPr algn="just"/>
                      <a:r>
                        <a:rPr lang="en-US" sz="1200" dirty="0">
                          <a:effectLst/>
                        </a:rPr>
                        <a:t>While American expansionism is the most important cause of the war, Polk’s actions are important in causing the outbreak of war, serving as a trigger</a:t>
                      </a:r>
                      <a:endParaRPr lang="en-GB" sz="1200" dirty="0">
                        <a:effectLst/>
                      </a:endParaRPr>
                    </a:p>
                    <a:p>
                      <a:r>
                        <a:rPr lang="en-US" sz="1200" dirty="0">
                          <a:effectLst/>
                        </a:rPr>
                        <a:t> </a:t>
                      </a:r>
                      <a:endParaRPr lang="en-GB" sz="1200" dirty="0">
                        <a:effectLst/>
                      </a:endParaRPr>
                    </a:p>
                    <a:p>
                      <a:r>
                        <a:rPr lang="en-US" sz="1200" dirty="0">
                          <a:effectLst/>
                        </a:rPr>
                        <a:t>Or </a:t>
                      </a:r>
                      <a:endParaRPr lang="en-GB" sz="1200" dirty="0">
                        <a:effectLst/>
                      </a:endParaRPr>
                    </a:p>
                    <a:p>
                      <a:r>
                        <a:rPr lang="en-US" sz="1200" dirty="0">
                          <a:effectLst/>
                        </a:rPr>
                        <a:t> </a:t>
                      </a:r>
                      <a:endParaRPr lang="en-GB" sz="1200" dirty="0">
                        <a:effectLst/>
                      </a:endParaRPr>
                    </a:p>
                    <a:p>
                      <a:r>
                        <a:rPr lang="en-US" sz="1200" dirty="0">
                          <a:effectLst/>
                        </a:rPr>
                        <a:t>"When looking for an opium epidemic, we are looking for a rapid and widespread growth of the drug in a country, there can therefore be no doubt that China suffered an ‘opium epidemic’ during the nineteenth century. "</a:t>
                      </a:r>
                      <a:endParaRPr lang="en-GB" sz="1200" dirty="0">
                        <a:effectLst/>
                      </a:endParaRPr>
                    </a:p>
                    <a:p>
                      <a:r>
                        <a:rPr lang="en-US" sz="1200" dirty="0">
                          <a:effectLst/>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7990" marR="67990" marT="0" marB="0"/>
                </a:tc>
                <a:extLst>
                  <a:ext uri="{0D108BD9-81ED-4DB2-BD59-A6C34878D82A}">
                    <a16:rowId xmlns:a16="http://schemas.microsoft.com/office/drawing/2014/main" val="2719178753"/>
                  </a:ext>
                </a:extLst>
              </a:tr>
            </a:tbl>
          </a:graphicData>
        </a:graphic>
      </p:graphicFrame>
    </p:spTree>
    <p:extLst>
      <p:ext uri="{BB962C8B-B14F-4D97-AF65-F5344CB8AC3E}">
        <p14:creationId xmlns:p14="http://schemas.microsoft.com/office/powerpoint/2010/main" val="1635292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CA3C9-8BE3-57AD-9450-BABB64A4211C}"/>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86EA3744-C575-7463-5515-92890BDB21F3}"/>
              </a:ext>
            </a:extLst>
          </p:cNvPr>
          <p:cNvGraphicFramePr>
            <a:graphicFrameLocks noGrp="1"/>
          </p:cNvGraphicFramePr>
          <p:nvPr>
            <p:ph idx="1"/>
            <p:extLst>
              <p:ext uri="{D42A27DB-BD31-4B8C-83A1-F6EECF244321}">
                <p14:modId xmlns:p14="http://schemas.microsoft.com/office/powerpoint/2010/main" val="4096433118"/>
              </p:ext>
            </p:extLst>
          </p:nvPr>
        </p:nvGraphicFramePr>
        <p:xfrm>
          <a:off x="2743200" y="914400"/>
          <a:ext cx="5493215" cy="5487194"/>
        </p:xfrm>
        <a:graphic>
          <a:graphicData uri="http://schemas.openxmlformats.org/drawingml/2006/table">
            <a:tbl>
              <a:tblPr firstRow="1" firstCol="1" bandRow="1">
                <a:tableStyleId>{5C22544A-7EE6-4342-B048-85BDC9FD1C3A}</a:tableStyleId>
              </a:tblPr>
              <a:tblGrid>
                <a:gridCol w="1583338">
                  <a:extLst>
                    <a:ext uri="{9D8B030D-6E8A-4147-A177-3AD203B41FA5}">
                      <a16:colId xmlns:a16="http://schemas.microsoft.com/office/drawing/2014/main" val="1049960397"/>
                    </a:ext>
                  </a:extLst>
                </a:gridCol>
                <a:gridCol w="3909877">
                  <a:extLst>
                    <a:ext uri="{9D8B030D-6E8A-4147-A177-3AD203B41FA5}">
                      <a16:colId xmlns:a16="http://schemas.microsoft.com/office/drawing/2014/main" val="3852874250"/>
                    </a:ext>
                  </a:extLst>
                </a:gridCol>
              </a:tblGrid>
              <a:tr h="5487194">
                <a:tc>
                  <a:txBody>
                    <a:bodyPr/>
                    <a:lstStyle/>
                    <a:p>
                      <a:r>
                        <a:rPr lang="en-US" sz="900">
                          <a:effectLst/>
                        </a:rPr>
                        <a:t>5 Absence of main verb</a:t>
                      </a:r>
                      <a:endParaRPr lang="en-GB" sz="900">
                        <a:effectLst/>
                        <a:latin typeface="Calibri" panose="020F0502020204030204" pitchFamily="34" charset="0"/>
                        <a:ea typeface="DengXian" panose="02010600030101010101" pitchFamily="2" charset="-122"/>
                        <a:cs typeface="Arial" panose="020B0604020202020204" pitchFamily="34" charset="0"/>
                      </a:endParaRPr>
                    </a:p>
                  </a:txBody>
                  <a:tcPr marL="49447" marR="49447" marT="0" marB="0"/>
                </a:tc>
                <a:tc>
                  <a:txBody>
                    <a:bodyPr/>
                    <a:lstStyle/>
                    <a:p>
                      <a:r>
                        <a:rPr lang="en-US" sz="900" dirty="0">
                          <a:effectLst/>
                        </a:rPr>
                        <a:t>Many historians would argue that conflicts between various social groups within 19</a:t>
                      </a:r>
                      <a:r>
                        <a:rPr lang="en-US" sz="900" baseline="30000" dirty="0">
                          <a:effectLst/>
                        </a:rPr>
                        <a:t>th</a:t>
                      </a:r>
                      <a:r>
                        <a:rPr lang="en-US" sz="900" dirty="0">
                          <a:effectLst/>
                        </a:rPr>
                        <a:t> century Mexico played a significant role in sparking the insurrection. Namely the colonial hierarchy system within New Spain which created hostility towards the Spaniards among creole (Americans of Spanish descent) elites, and justified the desire for autonomy.</a:t>
                      </a:r>
                      <a:endParaRPr lang="en-GB" sz="900" dirty="0">
                        <a:effectLst/>
                      </a:endParaRPr>
                    </a:p>
                    <a:p>
                      <a:r>
                        <a:rPr lang="en-US" sz="900" dirty="0">
                          <a:effectLst/>
                        </a:rPr>
                        <a:t> </a:t>
                      </a:r>
                      <a:endParaRPr lang="en-GB" sz="900" dirty="0">
                        <a:effectLst/>
                      </a:endParaRPr>
                    </a:p>
                    <a:p>
                      <a:r>
                        <a:rPr lang="en-US" sz="900" dirty="0">
                          <a:effectLst/>
                        </a:rPr>
                        <a:t>Or </a:t>
                      </a:r>
                      <a:endParaRPr lang="en-GB" sz="900" dirty="0">
                        <a:effectLst/>
                      </a:endParaRPr>
                    </a:p>
                    <a:p>
                      <a:r>
                        <a:rPr lang="en-US" sz="900" dirty="0">
                          <a:effectLst/>
                        </a:rPr>
                        <a:t> </a:t>
                      </a:r>
                      <a:endParaRPr lang="en-GB" sz="900" dirty="0">
                        <a:effectLst/>
                      </a:endParaRPr>
                    </a:p>
                    <a:p>
                      <a:pPr algn="just"/>
                      <a:r>
                        <a:rPr lang="en-US" sz="900" dirty="0">
                          <a:effectLst/>
                        </a:rPr>
                        <a:t>Mexico’s loss of Texas suggested that Mexico was a second-class country, unable to effectively </a:t>
                      </a:r>
                      <a:r>
                        <a:rPr lang="en-US" sz="900" dirty="0" err="1">
                          <a:effectLst/>
                        </a:rPr>
                        <a:t>organise</a:t>
                      </a:r>
                      <a:r>
                        <a:rPr lang="en-US" sz="900" dirty="0">
                          <a:effectLst/>
                        </a:rPr>
                        <a:t> its territory. Now no longer an equal who could </a:t>
                      </a:r>
                      <a:r>
                        <a:rPr lang="en-US" sz="900" dirty="0" err="1">
                          <a:effectLst/>
                        </a:rPr>
                        <a:t>colonise</a:t>
                      </a:r>
                      <a:r>
                        <a:rPr lang="en-US" sz="900" dirty="0">
                          <a:effectLst/>
                        </a:rPr>
                        <a:t>, but one to be </a:t>
                      </a:r>
                      <a:r>
                        <a:rPr lang="en-US" sz="900" dirty="0" err="1">
                          <a:effectLst/>
                        </a:rPr>
                        <a:t>colonised</a:t>
                      </a:r>
                      <a:r>
                        <a:rPr lang="en-US" sz="900" dirty="0">
                          <a:effectLst/>
                        </a:rPr>
                        <a:t>, placing them on par with Native Americans in US eyes</a:t>
                      </a:r>
                      <a:endParaRPr lang="en-GB" sz="900" dirty="0">
                        <a:effectLst/>
                      </a:endParaRPr>
                    </a:p>
                    <a:p>
                      <a:r>
                        <a:rPr lang="en-US" sz="900" dirty="0">
                          <a:effectLst/>
                        </a:rPr>
                        <a:t> </a:t>
                      </a:r>
                      <a:endParaRPr lang="en-GB" sz="900" dirty="0">
                        <a:effectLst/>
                      </a:endParaRPr>
                    </a:p>
                    <a:p>
                      <a:r>
                        <a:rPr lang="en-US" sz="900" dirty="0">
                          <a:effectLst/>
                        </a:rPr>
                        <a:t>Or </a:t>
                      </a:r>
                      <a:endParaRPr lang="en-GB" sz="900" dirty="0">
                        <a:effectLst/>
                      </a:endParaRPr>
                    </a:p>
                    <a:p>
                      <a:r>
                        <a:rPr lang="en-US" sz="900" dirty="0">
                          <a:effectLst/>
                        </a:rPr>
                        <a:t> </a:t>
                      </a:r>
                      <a:endParaRPr lang="en-GB" sz="900" dirty="0">
                        <a:effectLst/>
                      </a:endParaRPr>
                    </a:p>
                    <a:p>
                      <a:r>
                        <a:rPr lang="en-US" sz="900" dirty="0">
                          <a:effectLst/>
                        </a:rPr>
                        <a:t>Therefore, slavery as a motivating factor behind expansionism drove the US to ignite the acquisition of territory, in this example Texas. Which increased war into a possibility over a mere probability.</a:t>
                      </a:r>
                      <a:endParaRPr lang="en-GB" sz="900" dirty="0">
                        <a:effectLst/>
                      </a:endParaRPr>
                    </a:p>
                    <a:p>
                      <a:r>
                        <a:rPr lang="en-US" sz="900" dirty="0">
                          <a:effectLst/>
                        </a:rPr>
                        <a:t> </a:t>
                      </a:r>
                      <a:endParaRPr lang="en-GB" sz="900" dirty="0">
                        <a:effectLst/>
                      </a:endParaRPr>
                    </a:p>
                    <a:p>
                      <a:r>
                        <a:rPr lang="en-US" sz="900" dirty="0">
                          <a:effectLst/>
                        </a:rPr>
                        <a:t> </a:t>
                      </a:r>
                      <a:endParaRPr lang="en-GB" sz="900" dirty="0">
                        <a:effectLst/>
                      </a:endParaRPr>
                    </a:p>
                    <a:p>
                      <a:r>
                        <a:rPr lang="en-US" sz="900" dirty="0">
                          <a:effectLst/>
                        </a:rPr>
                        <a:t>Or </a:t>
                      </a:r>
                      <a:endParaRPr lang="en-GB" sz="900" dirty="0">
                        <a:effectLst/>
                      </a:endParaRPr>
                    </a:p>
                    <a:p>
                      <a:r>
                        <a:rPr lang="en-US" sz="900" dirty="0">
                          <a:effectLst/>
                        </a:rPr>
                        <a:t> </a:t>
                      </a:r>
                      <a:endParaRPr lang="en-GB" sz="900" dirty="0">
                        <a:effectLst/>
                      </a:endParaRPr>
                    </a:p>
                    <a:p>
                      <a:r>
                        <a:rPr lang="en-US" sz="900" dirty="0">
                          <a:effectLst/>
                        </a:rPr>
                        <a:t>The Mexican cause as, political tensions driven by their undiplomatic </a:t>
                      </a:r>
                      <a:r>
                        <a:rPr lang="en-US" sz="900" dirty="0" err="1">
                          <a:effectLst/>
                        </a:rPr>
                        <a:t>behaviour</a:t>
                      </a:r>
                      <a:r>
                        <a:rPr lang="en-US" sz="900" dirty="0">
                          <a:effectLst/>
                        </a:rPr>
                        <a:t>, including their treatment of Americans before the war, which aggravated American governments. Therefore, this essay will consider the traditional, historical arguments of Texas and territory, and assess where slavery can fit into questions of expansionism. Followed by critical analysis of the significance of Mexican involvement as a cause of the war.</a:t>
                      </a:r>
                      <a:endParaRPr lang="en-GB" sz="900" dirty="0">
                        <a:effectLst/>
                      </a:endParaRPr>
                    </a:p>
                    <a:p>
                      <a:r>
                        <a:rPr lang="en-US" sz="900" dirty="0">
                          <a:effectLst/>
                        </a:rPr>
                        <a:t> </a:t>
                      </a:r>
                      <a:endParaRPr lang="en-GB" sz="900" dirty="0">
                        <a:effectLst/>
                      </a:endParaRPr>
                    </a:p>
                    <a:p>
                      <a:r>
                        <a:rPr lang="en-US" sz="900" dirty="0">
                          <a:effectLst/>
                        </a:rPr>
                        <a:t> </a:t>
                      </a:r>
                      <a:endParaRPr lang="en-GB" sz="900" dirty="0">
                        <a:effectLst/>
                        <a:latin typeface="Calibri" panose="020F0502020204030204" pitchFamily="34" charset="0"/>
                        <a:ea typeface="DengXian" panose="02010600030101010101" pitchFamily="2" charset="-122"/>
                        <a:cs typeface="Arial" panose="020B0604020202020204" pitchFamily="34" charset="0"/>
                      </a:endParaRPr>
                    </a:p>
                  </a:txBody>
                  <a:tcPr marL="49447" marR="49447" marT="0" marB="0"/>
                </a:tc>
                <a:extLst>
                  <a:ext uri="{0D108BD9-81ED-4DB2-BD59-A6C34878D82A}">
                    <a16:rowId xmlns:a16="http://schemas.microsoft.com/office/drawing/2014/main" val="3830447379"/>
                  </a:ext>
                </a:extLst>
              </a:tr>
            </a:tbl>
          </a:graphicData>
        </a:graphic>
      </p:graphicFrame>
    </p:spTree>
    <p:extLst>
      <p:ext uri="{BB962C8B-B14F-4D97-AF65-F5344CB8AC3E}">
        <p14:creationId xmlns:p14="http://schemas.microsoft.com/office/powerpoint/2010/main" val="943242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218AE-0827-2967-2BA7-2FB67BA19A01}"/>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51A8FC6B-0515-CF5E-2CF2-EA0E5A103F90}"/>
              </a:ext>
            </a:extLst>
          </p:cNvPr>
          <p:cNvGraphicFramePr>
            <a:graphicFrameLocks noGrp="1"/>
          </p:cNvGraphicFramePr>
          <p:nvPr>
            <p:ph idx="1"/>
            <p:extLst>
              <p:ext uri="{D42A27DB-BD31-4B8C-83A1-F6EECF244321}">
                <p14:modId xmlns:p14="http://schemas.microsoft.com/office/powerpoint/2010/main" val="1813728355"/>
              </p:ext>
            </p:extLst>
          </p:nvPr>
        </p:nvGraphicFramePr>
        <p:xfrm>
          <a:off x="1660358" y="1690688"/>
          <a:ext cx="7404267" cy="3590766"/>
        </p:xfrm>
        <a:graphic>
          <a:graphicData uri="http://schemas.openxmlformats.org/drawingml/2006/table">
            <a:tbl>
              <a:tblPr firstRow="1" firstCol="1" bandRow="1">
                <a:tableStyleId>{5C22544A-7EE6-4342-B048-85BDC9FD1C3A}</a:tableStyleId>
              </a:tblPr>
              <a:tblGrid>
                <a:gridCol w="2134171">
                  <a:extLst>
                    <a:ext uri="{9D8B030D-6E8A-4147-A177-3AD203B41FA5}">
                      <a16:colId xmlns:a16="http://schemas.microsoft.com/office/drawing/2014/main" val="3744071431"/>
                    </a:ext>
                  </a:extLst>
                </a:gridCol>
                <a:gridCol w="5270096">
                  <a:extLst>
                    <a:ext uri="{9D8B030D-6E8A-4147-A177-3AD203B41FA5}">
                      <a16:colId xmlns:a16="http://schemas.microsoft.com/office/drawing/2014/main" val="2521678683"/>
                    </a:ext>
                  </a:extLst>
                </a:gridCol>
              </a:tblGrid>
              <a:tr h="3590766">
                <a:tc>
                  <a:txBody>
                    <a:bodyPr/>
                    <a:lstStyle/>
                    <a:p>
                      <a:pPr marL="342900" lvl="0" indent="-342900">
                        <a:buFont typeface="+mj-lt"/>
                        <a:buAutoNum type="arabicPeriod"/>
                      </a:pPr>
                      <a:r>
                        <a:rPr lang="en-US" sz="1200">
                          <a:effectLst/>
                        </a:rPr>
                        <a:t> The pointless signpost</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r>
                        <a:rPr lang="en-US" sz="1200" dirty="0">
                          <a:effectLst/>
                        </a:rPr>
                        <a:t> </a:t>
                      </a:r>
                      <a:endParaRPr lang="en-GB" sz="1200" dirty="0">
                        <a:effectLst/>
                      </a:endParaRPr>
                    </a:p>
                    <a:p>
                      <a:r>
                        <a:rPr lang="en-US" sz="1200" dirty="0">
                          <a:effectLst/>
                        </a:rPr>
                        <a:t>Thus, it is clear that the cultural divisions were fundamental in causing civil turmoil as aspects of culture like religion were essential to all sectors of Mexican society which brought forward other disparities. </a:t>
                      </a:r>
                      <a:endParaRPr lang="en-GB" sz="1200" dirty="0">
                        <a:effectLst/>
                      </a:endParaRPr>
                    </a:p>
                    <a:p>
                      <a:r>
                        <a:rPr lang="en-US" sz="1200" dirty="0">
                          <a:effectLst/>
                        </a:rPr>
                        <a:t> </a:t>
                      </a:r>
                      <a:endParaRPr lang="en-GB" sz="1200" dirty="0">
                        <a:effectLst/>
                      </a:endParaRPr>
                    </a:p>
                    <a:p>
                      <a:r>
                        <a:rPr lang="en-US" sz="1200" dirty="0">
                          <a:effectLst/>
                        </a:rPr>
                        <a:t>Firstly, the instruments of colonial rule and the governance of New Spain must be looked at in order to understand the reasons for Mexican independence.</a:t>
                      </a:r>
                      <a:endParaRPr lang="en-GB" sz="1200" dirty="0">
                        <a:effectLst/>
                      </a:endParaRPr>
                    </a:p>
                    <a:p>
                      <a:r>
                        <a:rPr lang="en-US" sz="1200" dirty="0">
                          <a:effectLst/>
                        </a:rPr>
                        <a:t> </a:t>
                      </a:r>
                      <a:endParaRPr lang="en-GB" sz="1200" dirty="0">
                        <a:effectLst/>
                      </a:endParaRPr>
                    </a:p>
                    <a:p>
                      <a:r>
                        <a:rPr lang="en-US" sz="1200" dirty="0">
                          <a:effectLst/>
                        </a:rPr>
                        <a:t>"It has been an element of great historical debate as to whether "</a:t>
                      </a:r>
                      <a:endParaRPr lang="en-GB" sz="1200" dirty="0">
                        <a:effectLst/>
                      </a:endParaRPr>
                    </a:p>
                    <a:p>
                      <a:r>
                        <a:rPr lang="en-US" sz="1200" dirty="0">
                          <a:effectLst/>
                        </a:rPr>
                        <a:t>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639354231"/>
                  </a:ext>
                </a:extLst>
              </a:tr>
            </a:tbl>
          </a:graphicData>
        </a:graphic>
      </p:graphicFrame>
    </p:spTree>
    <p:extLst>
      <p:ext uri="{BB962C8B-B14F-4D97-AF65-F5344CB8AC3E}">
        <p14:creationId xmlns:p14="http://schemas.microsoft.com/office/powerpoint/2010/main" val="13162218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1405</Words>
  <Application>Microsoft Macintosh PowerPoint</Application>
  <PresentationFormat>Widescreen</PresentationFormat>
  <Paragraphs>109</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Essay Writing: Some problems and some solutions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Essay Writing: Some problems and some solutions</dc:title>
  <dc:creator>Smith, Benjamin</dc:creator>
  <cp:lastModifiedBy>Smith, Benjamin</cp:lastModifiedBy>
  <cp:revision>1</cp:revision>
  <dcterms:created xsi:type="dcterms:W3CDTF">2023-11-30T10:14:55Z</dcterms:created>
  <dcterms:modified xsi:type="dcterms:W3CDTF">2024-03-11T13:53:10Z</dcterms:modified>
</cp:coreProperties>
</file>