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3" r:id="rId4"/>
    <p:sldId id="265" r:id="rId5"/>
    <p:sldId id="260" r:id="rId6"/>
    <p:sldId id="261" r:id="rId7"/>
    <p:sldId id="266" r:id="rId8"/>
    <p:sldId id="267" r:id="rId9"/>
    <p:sldId id="270" r:id="rId10"/>
    <p:sldId id="272" r:id="rId11"/>
    <p:sldId id="273" r:id="rId12"/>
    <p:sldId id="274" r:id="rId13"/>
    <p:sldId id="275" r:id="rId14"/>
    <p:sldId id="276" r:id="rId15"/>
    <p:sldId id="27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87"/>
  </p:normalViewPr>
  <p:slideViewPr>
    <p:cSldViewPr snapToGrid="0">
      <p:cViewPr>
        <p:scale>
          <a:sx n="77" d="100"/>
          <a:sy n="77" d="100"/>
        </p:scale>
        <p:origin x="808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B5E91-BD49-69C3-B7C1-6394079CE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5D5F70-65F9-838C-7B87-37A02ABCA7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09693-A80C-D17E-45DF-9DD3165B4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ABAA3-1E89-0978-1198-7597A94CD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564EBE-6F38-9779-777B-388ABC8CF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29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B605-F4F1-D46C-C823-99CE064F4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CDD56B-0080-6634-2745-23B0CD19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9D865-2CB4-4291-9405-E060DC156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2409C-25B2-9FC5-1B73-7F0F26574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2F20C-6F75-3C57-FBA5-46D5D080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8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CA55C4-3329-9417-61E3-0F00093D30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9C26A8-4434-F62E-EC25-A4E1E1994A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3D98C-0833-8525-60CB-209B1B1D6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E3ACC-4E22-59F9-BD9D-03E0677D1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6EFE0-A745-175F-C3F2-6AC0C5215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30468-7DE5-D6A9-79E8-98DFB6082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47147-C93E-DF6D-0267-49EB4BEB9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8ADC2-F905-1531-40EE-405513560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08015-AA01-9460-FD0A-965FBF94F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54E41-6AA7-5176-BEA8-6AB467EBC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1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4D174-2203-515A-4F90-510A1CC0D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764A9-DE65-E43E-C04B-765316F2D6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F38ED-F821-6A95-DF67-7FE2EA92D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7BE56-7F37-EB81-B3CC-FEFC412F2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7BFA2-A40F-D5D3-53CE-18399F630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D5BF1-6AC6-1F98-454C-1CA9781DD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44848-860B-9536-7BC4-51F10FF5E9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04D9CA-C683-689B-8DA5-D3CEB6EB1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013027-B0C4-3351-EF62-46E8043A8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B8E884-50FB-138A-D24E-CA53ADE8A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2A801-C7C6-3B9D-325B-0B4BD770B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243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A7381-0764-E6A6-360B-E2ECF736E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BCC640-1074-6E6A-BF3D-2B9E47211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C16399-28E9-B984-FEF8-50274DEDF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1A2DFE-91CB-FCD7-1170-D47FFDFA22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FF2FF9-F70E-3A20-531C-105D1409F8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DE2512-A3DE-B737-5D3A-F1BCBD526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9D45F3-C024-A996-B131-F8E14DC41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7CFFC7-B71A-463C-3511-A7D16B2BA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55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CA21E-D3DC-6E3A-806E-D586C5549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8A34BD-615B-ABF2-B136-CA36EF20C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AB9123-E1FD-0F13-8654-D09CDE1EF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792C4C-6F49-F584-4ACA-7E8BBC0A7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27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793449-AF05-5C4A-A02B-28B59A693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378EEB-B5DA-65A7-2351-3E7F7731A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9F8077-7B2A-CC35-42C6-C5549F0E2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37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06DA6-465A-A7BA-66A2-56B92F477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31733-9766-FF06-0DFF-986AD3CC0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46E62A-BA6B-D521-145F-25E634A64A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6284D-5FC8-498B-52B0-BE61CE2B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67E0AE-FCBC-C976-CBB5-2843DBB2D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A7AC40-73DB-66CF-9847-524B854DF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37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68D75-AB8F-2CB7-6339-6F6BF4B8C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8A6F90-7852-9FFE-B039-F551476FF2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C2E349-9ADD-4C87-5D5A-82AFE8BEA2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6D2E34-AE20-25E2-338D-F8C051F1C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7DECBB-E357-9265-14A3-C18136F20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087EFA-682C-6CF2-C56D-EA10EC882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0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731707-C4D1-63C1-BAFC-90DF1BF4A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741197-1DED-9C6E-C9AD-4ED69F098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0BBBF-8245-BC1A-D040-2439DD0473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637003-11BE-9A49-8DBE-6507FC1EBB5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E2C73-CE74-C9A3-CC77-C54487816D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614F3-3263-A535-6B15-25961C2B0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6588E1-1E1A-6343-9206-6FFABA518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2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erson in uniform standing next to a truck&#10;&#10;Description automatically generated">
            <a:extLst>
              <a:ext uri="{FF2B5EF4-FFF2-40B4-BE49-F238E27FC236}">
                <a16:creationId xmlns:a16="http://schemas.microsoft.com/office/drawing/2014/main" id="{97C9015F-3213-129F-ED2F-1A441F1AFEC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9312" b="3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352D80-EE40-2921-C546-D6CC8CA9C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The First War on Drugs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9A36E2-FF6D-0A29-4761-3BC77D42A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Benjamin T. Smith</a:t>
            </a:r>
          </a:p>
          <a:p>
            <a:r>
              <a:rPr lang="en-US">
                <a:solidFill>
                  <a:srgbClr val="FFFFFF"/>
                </a:solidFill>
              </a:rPr>
              <a:t>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3718994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CAD82CDB-5509-455C-A2AC-DBC53F85A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720D4FAC-7B9A-4A4F-8E53-071522870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3078" y="201352"/>
            <a:ext cx="7568588" cy="2093976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43D9C1-C05C-1ACE-3701-76E08D283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1271" y="443668"/>
            <a:ext cx="5925056" cy="1609344"/>
          </a:xfrm>
        </p:spPr>
        <p:txBody>
          <a:bodyPr>
            <a:normAutofit/>
          </a:bodyPr>
          <a:lstStyle/>
          <a:p>
            <a:r>
              <a:rPr lang="en-US" sz="2400" dirty="0"/>
              <a:t>“The induced incentive”: The Alberto Sicilia Falcon Case</a:t>
            </a:r>
          </a:p>
        </p:txBody>
      </p:sp>
      <p:pic>
        <p:nvPicPr>
          <p:cNvPr id="13" name="Picture 12" descr="A group of men holding guns&#10;&#10;Description automatically generated">
            <a:extLst>
              <a:ext uri="{FF2B5EF4-FFF2-40B4-BE49-F238E27FC236}">
                <a16:creationId xmlns:a16="http://schemas.microsoft.com/office/drawing/2014/main" id="{7D8EEBEF-912F-02C1-CD79-E516138BD7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900" r="6496" b="-3"/>
          <a:stretch/>
        </p:blipFill>
        <p:spPr>
          <a:xfrm>
            <a:off x="20" y="173920"/>
            <a:ext cx="3936404" cy="214884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EDD2A13B-608C-4BE1-AC1F-62B2DAF76B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5702" y="897487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77038ED-F717-467A-8D75-D8441BB92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860118" y="1239196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287260B-685F-7A5B-4A25-2BCBF8C65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233" y="443668"/>
            <a:ext cx="3712464" cy="1609344"/>
          </a:xfrm>
        </p:spPr>
        <p:txBody>
          <a:bodyPr anchor="ctr">
            <a:normAutofit/>
          </a:bodyPr>
          <a:lstStyle/>
          <a:p>
            <a:endParaRPr lang="en-US" sz="1700"/>
          </a:p>
        </p:txBody>
      </p:sp>
      <p:pic>
        <p:nvPicPr>
          <p:cNvPr id="7" name="Picture 6" descr="A person standing on top of a tank&#10;&#10;Description automatically generated">
            <a:extLst>
              <a:ext uri="{FF2B5EF4-FFF2-40B4-BE49-F238E27FC236}">
                <a16:creationId xmlns:a16="http://schemas.microsoft.com/office/drawing/2014/main" id="{55EA065D-9C29-5ACB-DBCB-13C5F43E62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569" r="14571" b="-1"/>
          <a:stretch/>
        </p:blipFill>
        <p:spPr>
          <a:xfrm>
            <a:off x="20" y="2573433"/>
            <a:ext cx="3936404" cy="3735926"/>
          </a:xfrm>
          <a:prstGeom prst="rect">
            <a:avLst/>
          </a:prstGeom>
        </p:spPr>
      </p:pic>
      <p:pic>
        <p:nvPicPr>
          <p:cNvPr id="9" name="Content Placeholder 8" descr="A close-up of an object&#10;&#10;Description automatically generated">
            <a:extLst>
              <a:ext uri="{FF2B5EF4-FFF2-40B4-BE49-F238E27FC236}">
                <a16:creationId xmlns:a16="http://schemas.microsoft.com/office/drawing/2014/main" id="{236FC5A9-0037-5A33-DBA4-27977A344E3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056" r="7416" b="-2"/>
          <a:stretch/>
        </p:blipFill>
        <p:spPr>
          <a:xfrm>
            <a:off x="4155702" y="2573434"/>
            <a:ext cx="3922776" cy="3735926"/>
          </a:xfrm>
          <a:prstGeom prst="rect">
            <a:avLst/>
          </a:prstGeom>
        </p:spPr>
      </p:pic>
      <p:pic>
        <p:nvPicPr>
          <p:cNvPr id="5" name="Content Placeholder 4" descr="A person with a mustache and a tie&#10;&#10;Description automatically generated">
            <a:extLst>
              <a:ext uri="{FF2B5EF4-FFF2-40B4-BE49-F238E27FC236}">
                <a16:creationId xmlns:a16="http://schemas.microsoft.com/office/drawing/2014/main" id="{4BCDB4D4-5D1A-1655-5E6F-5423C71DEE5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-2" b="1387"/>
          <a:stretch/>
        </p:blipFill>
        <p:spPr>
          <a:xfrm>
            <a:off x="8290932" y="2560123"/>
            <a:ext cx="3901068" cy="374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628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4" descr="A helicopter flying over a forest&#10;&#10;Description automatically generated">
            <a:extLst>
              <a:ext uri="{FF2B5EF4-FFF2-40B4-BE49-F238E27FC236}">
                <a16:creationId xmlns:a16="http://schemas.microsoft.com/office/drawing/2014/main" id="{985B8ED4-DDE3-43C8-64C6-4AE5A43A55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055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DCDF32-DFAB-40DC-E27D-E76A19778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 dirty="0"/>
              <a:t>15/11/1975 Operation Condor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44EB9-C2CD-B1A1-F40E-414E9EBA0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 Spraying of paraquat on marijuana fields and 2,4-D on opium fields</a:t>
            </a:r>
          </a:p>
          <a:p>
            <a:endParaRPr lang="en-US" sz="2000" dirty="0"/>
          </a:p>
          <a:p>
            <a:r>
              <a:rPr lang="en-US" sz="2000" dirty="0"/>
              <a:t>10,000 troops on counternarcotics patrol.</a:t>
            </a:r>
          </a:p>
          <a:p>
            <a:endParaRPr lang="en-US" sz="2000" dirty="0"/>
          </a:p>
          <a:p>
            <a:r>
              <a:rPr lang="en-US" sz="2000" dirty="0"/>
              <a:t>400 Federal Police involved in counternarcotics.</a:t>
            </a:r>
          </a:p>
          <a:p>
            <a:endParaRPr lang="en-US" sz="2000" dirty="0"/>
          </a:p>
          <a:p>
            <a:r>
              <a:rPr lang="en-US" sz="2000" dirty="0"/>
              <a:t>70 DEA agents in Mexico as “advisors”</a:t>
            </a:r>
          </a:p>
        </p:txBody>
      </p:sp>
    </p:spTree>
    <p:extLst>
      <p:ext uri="{BB962C8B-B14F-4D97-AF65-F5344CB8AC3E}">
        <p14:creationId xmlns:p14="http://schemas.microsoft.com/office/powerpoint/2010/main" val="3237986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2B382-5B55-2567-40CD-D0DD58FB9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The effects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9BEB7-5E01-DB84-0A67-2BA666170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 fontScale="55000" lnSpcReduction="20000"/>
          </a:bodyPr>
          <a:lstStyle/>
          <a:p>
            <a:r>
              <a:rPr lang="en-US" sz="2200" dirty="0"/>
              <a:t> 1976-1978, annual destruction of 18000 acres of poppies.</a:t>
            </a:r>
          </a:p>
          <a:p>
            <a:endParaRPr lang="en-US" sz="2200" dirty="0"/>
          </a:p>
          <a:p>
            <a:r>
              <a:rPr lang="en-US" sz="2200" dirty="0"/>
              <a:t>Increase in heroin price per milligram from $1.26 to $2.19.</a:t>
            </a:r>
          </a:p>
          <a:p>
            <a:endParaRPr lang="en-US" sz="2200" dirty="0"/>
          </a:p>
          <a:p>
            <a:r>
              <a:rPr lang="en-US" sz="2200" dirty="0"/>
              <a:t>Decline in overdoses from 2000 in 1976 to 1500 in 1978.</a:t>
            </a:r>
          </a:p>
          <a:p>
            <a:endParaRPr lang="en-US" sz="2200" dirty="0"/>
          </a:p>
          <a:p>
            <a:r>
              <a:rPr lang="en-US" sz="2200" dirty="0"/>
              <a:t>Mexican heroin declined from 95% to 50% of the U.S. market. </a:t>
            </a:r>
          </a:p>
          <a:p>
            <a:endParaRPr lang="en-US" sz="2200" dirty="0"/>
          </a:p>
          <a:p>
            <a:r>
              <a:rPr lang="en-US" sz="2200" dirty="0"/>
              <a:t>Condor becomes model for counternarcotics campaigns across the globe, in Thailand, Burma, Peru, Bolivia, Colombia, and even South Africa. </a:t>
            </a:r>
          </a:p>
          <a:p>
            <a:endParaRPr lang="en-US" sz="2200" dirty="0"/>
          </a:p>
          <a:p>
            <a:endParaRPr lang="en-US" sz="2200" dirty="0"/>
          </a:p>
        </p:txBody>
      </p:sp>
      <p:pic>
        <p:nvPicPr>
          <p:cNvPr id="5" name="Picture 4" descr="A helicopter flying over trees&#10;&#10;Description automatically generated">
            <a:extLst>
              <a:ext uri="{FF2B5EF4-FFF2-40B4-BE49-F238E27FC236}">
                <a16:creationId xmlns:a16="http://schemas.microsoft.com/office/drawing/2014/main" id="{F54325A0-A9E0-C32B-CFB4-0C622E51E8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347" r="16426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246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E5AFD-EC90-DA34-ECBB-0B083D8A1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5074024"/>
            <a:ext cx="10109199" cy="59803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1) Counternarcotics as counterinsurgency</a:t>
            </a:r>
          </a:p>
        </p:txBody>
      </p:sp>
      <p:pic>
        <p:nvPicPr>
          <p:cNvPr id="7" name="Picture 6" descr="A person in a field of flowers&#10;&#10;Description automatically generated">
            <a:extLst>
              <a:ext uri="{FF2B5EF4-FFF2-40B4-BE49-F238E27FC236}">
                <a16:creationId xmlns:a16="http://schemas.microsoft.com/office/drawing/2014/main" id="{1036E7B8-9FEE-7FE2-2F71-8AE46B8378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812"/>
          <a:stretch/>
        </p:blipFill>
        <p:spPr>
          <a:xfrm>
            <a:off x="20" y="-40"/>
            <a:ext cx="6095980" cy="4172827"/>
          </a:xfrm>
          <a:prstGeom prst="rect">
            <a:avLst/>
          </a:prstGeom>
        </p:spPr>
      </p:pic>
      <p:pic>
        <p:nvPicPr>
          <p:cNvPr id="5" name="Content Placeholder 4" descr="A group of people walking on a dirt road&#10;&#10;Description automatically generated">
            <a:extLst>
              <a:ext uri="{FF2B5EF4-FFF2-40B4-BE49-F238E27FC236}">
                <a16:creationId xmlns:a16="http://schemas.microsoft.com/office/drawing/2014/main" id="{CEFD8E4A-31DA-1628-AACB-1D45B1906D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794"/>
          <a:stretch/>
        </p:blipFill>
        <p:spPr>
          <a:xfrm>
            <a:off x="6096000" y="-43"/>
            <a:ext cx="6096000" cy="417282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67AA61-5C27-F30F-D229-06CBE5709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1" y="4811517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3262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D96FDFD-4E42-4A06-B8B5-768A1DB9C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F8EC8F-C471-C577-2468-0E49C89B9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368" y="371719"/>
            <a:ext cx="6125964" cy="1906863"/>
          </a:xfrm>
        </p:spPr>
        <p:txBody>
          <a:bodyPr anchor="b">
            <a:normAutofit/>
          </a:bodyPr>
          <a:lstStyle/>
          <a:p>
            <a:r>
              <a:rPr lang="en-US"/>
              <a:t>2) The federal takeover of the drug trade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B391B-E06F-1103-8FF1-BB4E3E78D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368" y="2711395"/>
            <a:ext cx="4114801" cy="34655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300" dirty="0"/>
              <a:t>The Detention-Extortion Cycle</a:t>
            </a:r>
          </a:p>
          <a:p>
            <a:r>
              <a:rPr lang="en-US" sz="1300" dirty="0"/>
              <a:t>Operated principally by Attorney General’s office and Federal Police.</a:t>
            </a:r>
          </a:p>
          <a:p>
            <a:r>
              <a:rPr lang="en-US" sz="1300" dirty="0"/>
              <a:t>Detain drug traffickers</a:t>
            </a:r>
          </a:p>
          <a:p>
            <a:endParaRPr lang="en-US" sz="1300" dirty="0"/>
          </a:p>
          <a:p>
            <a:r>
              <a:rPr lang="en-US" sz="1300" dirty="0"/>
              <a:t>Kill or imprison some</a:t>
            </a:r>
          </a:p>
          <a:p>
            <a:endParaRPr lang="en-US" sz="1300" dirty="0"/>
          </a:p>
          <a:p>
            <a:r>
              <a:rPr lang="en-US" sz="1300" dirty="0"/>
              <a:t>Torture others</a:t>
            </a:r>
          </a:p>
          <a:p>
            <a:endParaRPr lang="en-US" sz="1300" dirty="0"/>
          </a:p>
          <a:p>
            <a:r>
              <a:rPr lang="en-US" sz="1300" dirty="0"/>
              <a:t>Then extort a percentage of their profits.</a:t>
            </a:r>
          </a:p>
          <a:p>
            <a:endParaRPr lang="en-US" sz="1300" dirty="0"/>
          </a:p>
          <a:p>
            <a:r>
              <a:rPr lang="en-US" sz="1300" dirty="0"/>
              <a:t>If they refuse to pay, detain them again</a:t>
            </a:r>
          </a:p>
          <a:p>
            <a:endParaRPr lang="en-US" sz="1300" dirty="0"/>
          </a:p>
        </p:txBody>
      </p:sp>
      <p:pic>
        <p:nvPicPr>
          <p:cNvPr id="9" name="Picture 8" descr="A person lying down with his head on his forehead&#10;&#10;Description automatically generated">
            <a:extLst>
              <a:ext uri="{FF2B5EF4-FFF2-40B4-BE49-F238E27FC236}">
                <a16:creationId xmlns:a16="http://schemas.microsoft.com/office/drawing/2014/main" id="{4FFB0BD1-69DD-EC5C-8CA8-C0BD883E72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322" r="-1" b="18822"/>
          <a:stretch/>
        </p:blipFill>
        <p:spPr>
          <a:xfrm>
            <a:off x="8452968" y="3681465"/>
            <a:ext cx="3747932" cy="3176541"/>
          </a:xfrm>
          <a:custGeom>
            <a:avLst/>
            <a:gdLst/>
            <a:ahLst/>
            <a:cxnLst/>
            <a:rect l="l" t="t" r="r" b="b"/>
            <a:pathLst>
              <a:path w="3747932" h="3176541">
                <a:moveTo>
                  <a:pt x="3239865" y="21"/>
                </a:moveTo>
                <a:cubicBezTo>
                  <a:pt x="3261821" y="112"/>
                  <a:pt x="3278837" y="498"/>
                  <a:pt x="3290337" y="938"/>
                </a:cubicBezTo>
                <a:cubicBezTo>
                  <a:pt x="3401766" y="5376"/>
                  <a:pt x="3510165" y="23128"/>
                  <a:pt x="3616543" y="49449"/>
                </a:cubicBezTo>
                <a:lnTo>
                  <a:pt x="3747932" y="87091"/>
                </a:lnTo>
                <a:lnTo>
                  <a:pt x="3747932" y="3176541"/>
                </a:lnTo>
                <a:lnTo>
                  <a:pt x="401358" y="3176541"/>
                </a:lnTo>
                <a:lnTo>
                  <a:pt x="398780" y="3136258"/>
                </a:lnTo>
                <a:cubicBezTo>
                  <a:pt x="400956" y="3079023"/>
                  <a:pt x="437945" y="3052703"/>
                  <a:pt x="483325" y="3030665"/>
                </a:cubicBezTo>
                <a:cubicBezTo>
                  <a:pt x="498866" y="3023015"/>
                  <a:pt x="520932" y="3023320"/>
                  <a:pt x="526840" y="2999447"/>
                </a:cubicBezTo>
                <a:cubicBezTo>
                  <a:pt x="501352" y="2976798"/>
                  <a:pt x="470270" y="2995161"/>
                  <a:pt x="442916" y="2988735"/>
                </a:cubicBezTo>
                <a:cubicBezTo>
                  <a:pt x="420228" y="2983533"/>
                  <a:pt x="382618" y="2986286"/>
                  <a:pt x="413701" y="2944662"/>
                </a:cubicBezTo>
                <a:cubicBezTo>
                  <a:pt x="422716" y="2932726"/>
                  <a:pt x="412147" y="2923542"/>
                  <a:pt x="400645" y="2922625"/>
                </a:cubicBezTo>
                <a:cubicBezTo>
                  <a:pt x="308644" y="2913137"/>
                  <a:pt x="350915" y="2828968"/>
                  <a:pt x="321386" y="2784590"/>
                </a:cubicBezTo>
                <a:cubicBezTo>
                  <a:pt x="313307" y="2772348"/>
                  <a:pt x="322010" y="2751230"/>
                  <a:pt x="334753" y="2746027"/>
                </a:cubicBezTo>
                <a:cubicBezTo>
                  <a:pt x="416187" y="2711746"/>
                  <a:pt x="427377" y="2630027"/>
                  <a:pt x="466852" y="2559632"/>
                </a:cubicBezTo>
                <a:cubicBezTo>
                  <a:pt x="423957" y="2531782"/>
                  <a:pt x="372673" y="2525661"/>
                  <a:pt x="326361" y="2507602"/>
                </a:cubicBezTo>
                <a:cubicBezTo>
                  <a:pt x="278183" y="2488626"/>
                  <a:pt x="278183" y="2474547"/>
                  <a:pt x="317968" y="2419457"/>
                </a:cubicBezTo>
                <a:cubicBezTo>
                  <a:pt x="214465" y="2407519"/>
                  <a:pt x="214465" y="2407519"/>
                  <a:pt x="246479" y="2320903"/>
                </a:cubicBezTo>
                <a:cubicBezTo>
                  <a:pt x="159758" y="2312945"/>
                  <a:pt x="102570" y="2271933"/>
                  <a:pt x="89205" y="2182255"/>
                </a:cubicBezTo>
                <a:cubicBezTo>
                  <a:pt x="82677" y="2138795"/>
                  <a:pt x="43514" y="2118290"/>
                  <a:pt x="0" y="2089213"/>
                </a:cubicBezTo>
                <a:cubicBezTo>
                  <a:pt x="54081" y="2061053"/>
                  <a:pt x="90759" y="2002290"/>
                  <a:pt x="153855" y="2064423"/>
                </a:cubicBezTo>
                <a:cubicBezTo>
                  <a:pt x="176855" y="2087070"/>
                  <a:pt x="174683" y="2058300"/>
                  <a:pt x="177788" y="2050037"/>
                </a:cubicBezTo>
                <a:cubicBezTo>
                  <a:pt x="185247" y="2029838"/>
                  <a:pt x="169707" y="2016369"/>
                  <a:pt x="159450" y="2001067"/>
                </a:cubicBezTo>
                <a:cubicBezTo>
                  <a:pt x="149504" y="1985763"/>
                  <a:pt x="137691" y="1969543"/>
                  <a:pt x="134895" y="1952400"/>
                </a:cubicBezTo>
                <a:cubicBezTo>
                  <a:pt x="133031" y="1940465"/>
                  <a:pt x="142044" y="1923021"/>
                  <a:pt x="151990" y="1914144"/>
                </a:cubicBezTo>
                <a:cubicBezTo>
                  <a:pt x="204209" y="1867316"/>
                  <a:pt x="173127" y="1762030"/>
                  <a:pt x="271969" y="1748562"/>
                </a:cubicBezTo>
                <a:cubicBezTo>
                  <a:pt x="316415" y="1742443"/>
                  <a:pt x="337860" y="1703878"/>
                  <a:pt x="370497" y="1682760"/>
                </a:cubicBezTo>
                <a:cubicBezTo>
                  <a:pt x="483946" y="1608999"/>
                  <a:pt x="559787" y="1514119"/>
                  <a:pt x="594908" y="1383735"/>
                </a:cubicBezTo>
                <a:cubicBezTo>
                  <a:pt x="604543" y="1347620"/>
                  <a:pt x="641532" y="1318542"/>
                  <a:pt x="665465" y="1286713"/>
                </a:cubicBezTo>
                <a:cubicBezTo>
                  <a:pt x="653963" y="1263452"/>
                  <a:pt x="591178" y="1313647"/>
                  <a:pt x="613246" y="1252435"/>
                </a:cubicBezTo>
                <a:cubicBezTo>
                  <a:pt x="630030" y="1206524"/>
                  <a:pt x="672925" y="1178060"/>
                  <a:pt x="713332" y="1150820"/>
                </a:cubicBezTo>
                <a:cubicBezTo>
                  <a:pt x="759333" y="1119908"/>
                  <a:pt x="810307" y="1095117"/>
                  <a:pt x="831133" y="1037883"/>
                </a:cubicBezTo>
                <a:cubicBezTo>
                  <a:pt x="835485" y="1025640"/>
                  <a:pt x="849470" y="1012785"/>
                  <a:pt x="861903" y="1007887"/>
                </a:cubicBezTo>
                <a:cubicBezTo>
                  <a:pt x="1469751" y="63584"/>
                  <a:pt x="2910527" y="-1353"/>
                  <a:pt x="3239865" y="21"/>
                </a:cubicBezTo>
                <a:close/>
              </a:path>
            </a:pathLst>
          </a:custGeom>
        </p:spPr>
      </p:pic>
      <p:pic>
        <p:nvPicPr>
          <p:cNvPr id="11" name="Picture 10" descr="A person sitting at a desk with papers&#10;&#10;Description automatically generated">
            <a:extLst>
              <a:ext uri="{FF2B5EF4-FFF2-40B4-BE49-F238E27FC236}">
                <a16:creationId xmlns:a16="http://schemas.microsoft.com/office/drawing/2014/main" id="{3AAD79B6-9593-B17F-9A3C-A97FAB82F4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28"/>
          <a:stretch/>
        </p:blipFill>
        <p:spPr>
          <a:xfrm>
            <a:off x="5398276" y="2457970"/>
            <a:ext cx="3458367" cy="3476265"/>
          </a:xfrm>
          <a:custGeom>
            <a:avLst/>
            <a:gdLst/>
            <a:ahLst/>
            <a:cxnLst/>
            <a:rect l="l" t="t" r="r" b="b"/>
            <a:pathLst>
              <a:path w="3458367" h="3476265">
                <a:moveTo>
                  <a:pt x="549716" y="15"/>
                </a:moveTo>
                <a:cubicBezTo>
                  <a:pt x="557611" y="271"/>
                  <a:pt x="565778" y="3856"/>
                  <a:pt x="573176" y="4995"/>
                </a:cubicBezTo>
                <a:cubicBezTo>
                  <a:pt x="736504" y="30493"/>
                  <a:pt x="899830" y="58040"/>
                  <a:pt x="1063336" y="82398"/>
                </a:cubicBezTo>
                <a:cubicBezTo>
                  <a:pt x="1216195" y="105163"/>
                  <a:pt x="1370136" y="110398"/>
                  <a:pt x="1523717" y="122237"/>
                </a:cubicBezTo>
                <a:cubicBezTo>
                  <a:pt x="1709602" y="136580"/>
                  <a:pt x="1895127" y="156841"/>
                  <a:pt x="2079929" y="188711"/>
                </a:cubicBezTo>
                <a:cubicBezTo>
                  <a:pt x="2208244" y="211023"/>
                  <a:pt x="2337823" y="226502"/>
                  <a:pt x="2467943" y="208745"/>
                </a:cubicBezTo>
                <a:cubicBezTo>
                  <a:pt x="2474439" y="207834"/>
                  <a:pt x="2481839" y="204876"/>
                  <a:pt x="2487253" y="207834"/>
                </a:cubicBezTo>
                <a:cubicBezTo>
                  <a:pt x="2550419" y="241073"/>
                  <a:pt x="2619357" y="217168"/>
                  <a:pt x="2684869" y="238113"/>
                </a:cubicBezTo>
                <a:cubicBezTo>
                  <a:pt x="2668085" y="318930"/>
                  <a:pt x="2596077" y="312327"/>
                  <a:pt x="2555471" y="368331"/>
                </a:cubicBezTo>
                <a:cubicBezTo>
                  <a:pt x="2621704" y="390639"/>
                  <a:pt x="2681259" y="413178"/>
                  <a:pt x="2741717" y="430023"/>
                </a:cubicBezTo>
                <a:cubicBezTo>
                  <a:pt x="2805785" y="447780"/>
                  <a:pt x="2860106" y="495816"/>
                  <a:pt x="2922728" y="517216"/>
                </a:cubicBezTo>
                <a:cubicBezTo>
                  <a:pt x="2936085" y="521769"/>
                  <a:pt x="2952146" y="537704"/>
                  <a:pt x="2956838" y="553184"/>
                </a:cubicBezTo>
                <a:cubicBezTo>
                  <a:pt x="2971997" y="603269"/>
                  <a:pt x="3274647" y="743732"/>
                  <a:pt x="3238914" y="788350"/>
                </a:cubicBezTo>
                <a:cubicBezTo>
                  <a:pt x="3224116" y="806791"/>
                  <a:pt x="3204986" y="819994"/>
                  <a:pt x="3184953" y="838207"/>
                </a:cubicBezTo>
                <a:cubicBezTo>
                  <a:pt x="3215093" y="872582"/>
                  <a:pt x="3249020" y="887608"/>
                  <a:pt x="3285115" y="897852"/>
                </a:cubicBezTo>
                <a:cubicBezTo>
                  <a:pt x="3295944" y="901039"/>
                  <a:pt x="3306591" y="907413"/>
                  <a:pt x="3307674" y="922894"/>
                </a:cubicBezTo>
                <a:cubicBezTo>
                  <a:pt x="3308757" y="939056"/>
                  <a:pt x="3297748" y="945429"/>
                  <a:pt x="3288544" y="952944"/>
                </a:cubicBezTo>
                <a:cubicBezTo>
                  <a:pt x="3275731" y="963415"/>
                  <a:pt x="3263278" y="972523"/>
                  <a:pt x="3247036" y="973888"/>
                </a:cubicBezTo>
                <a:cubicBezTo>
                  <a:pt x="3220325" y="975937"/>
                  <a:pt x="3207513" y="1005076"/>
                  <a:pt x="3191993" y="1026930"/>
                </a:cubicBezTo>
                <a:cubicBezTo>
                  <a:pt x="3183330" y="1039224"/>
                  <a:pt x="3178998" y="1064037"/>
                  <a:pt x="3194157" y="1068363"/>
                </a:cubicBezTo>
                <a:cubicBezTo>
                  <a:pt x="3230613" y="1078837"/>
                  <a:pt x="3227725" y="1109114"/>
                  <a:pt x="3226824" y="1143489"/>
                </a:cubicBezTo>
                <a:cubicBezTo>
                  <a:pt x="3225560" y="1186061"/>
                  <a:pt x="3204083" y="1205638"/>
                  <a:pt x="3177734" y="1222030"/>
                </a:cubicBezTo>
                <a:cubicBezTo>
                  <a:pt x="3168711" y="1227720"/>
                  <a:pt x="3155898" y="1227493"/>
                  <a:pt x="3152469" y="1245250"/>
                </a:cubicBezTo>
                <a:cubicBezTo>
                  <a:pt x="3167267" y="1262097"/>
                  <a:pt x="3185314" y="1248439"/>
                  <a:pt x="3201197" y="1253218"/>
                </a:cubicBezTo>
                <a:cubicBezTo>
                  <a:pt x="3214370" y="1257088"/>
                  <a:pt x="3236208" y="1255040"/>
                  <a:pt x="3218160" y="1286000"/>
                </a:cubicBezTo>
                <a:cubicBezTo>
                  <a:pt x="3212926" y="1294878"/>
                  <a:pt x="3219062" y="1301709"/>
                  <a:pt x="3225741" y="1302392"/>
                </a:cubicBezTo>
                <a:cubicBezTo>
                  <a:pt x="3279159" y="1309449"/>
                  <a:pt x="3254615" y="1372054"/>
                  <a:pt x="3271761" y="1405063"/>
                </a:cubicBezTo>
                <a:cubicBezTo>
                  <a:pt x="3276452" y="1414169"/>
                  <a:pt x="3271399" y="1429877"/>
                  <a:pt x="3263999" y="1433747"/>
                </a:cubicBezTo>
                <a:cubicBezTo>
                  <a:pt x="3216716" y="1459245"/>
                  <a:pt x="3210220" y="1520028"/>
                  <a:pt x="3187299" y="1572389"/>
                </a:cubicBezTo>
                <a:cubicBezTo>
                  <a:pt x="3212205" y="1593104"/>
                  <a:pt x="3241982" y="1597657"/>
                  <a:pt x="3268872" y="1611089"/>
                </a:cubicBezTo>
                <a:cubicBezTo>
                  <a:pt x="3296846" y="1625204"/>
                  <a:pt x="3296846" y="1635676"/>
                  <a:pt x="3273746" y="1676653"/>
                </a:cubicBezTo>
                <a:cubicBezTo>
                  <a:pt x="3333842" y="1685532"/>
                  <a:pt x="3333842" y="1685532"/>
                  <a:pt x="3315254" y="1749957"/>
                </a:cubicBezTo>
                <a:cubicBezTo>
                  <a:pt x="3365607" y="1755877"/>
                  <a:pt x="3398812" y="1786382"/>
                  <a:pt x="3406572" y="1853085"/>
                </a:cubicBezTo>
                <a:cubicBezTo>
                  <a:pt x="3410362" y="1885411"/>
                  <a:pt x="3433101" y="1900663"/>
                  <a:pt x="3458367" y="1922291"/>
                </a:cubicBezTo>
                <a:cubicBezTo>
                  <a:pt x="3426966" y="1943236"/>
                  <a:pt x="3405669" y="1986945"/>
                  <a:pt x="3369034" y="1940730"/>
                </a:cubicBezTo>
                <a:cubicBezTo>
                  <a:pt x="3355680" y="1923885"/>
                  <a:pt x="3356941" y="1945284"/>
                  <a:pt x="3355138" y="1951430"/>
                </a:cubicBezTo>
                <a:cubicBezTo>
                  <a:pt x="3350807" y="1966455"/>
                  <a:pt x="3359830" y="1976472"/>
                  <a:pt x="3365786" y="1987854"/>
                </a:cubicBezTo>
                <a:cubicBezTo>
                  <a:pt x="3371561" y="1999237"/>
                  <a:pt x="3378420" y="2011302"/>
                  <a:pt x="3380043" y="2024054"/>
                </a:cubicBezTo>
                <a:cubicBezTo>
                  <a:pt x="3381125" y="2032931"/>
                  <a:pt x="3375892" y="2045905"/>
                  <a:pt x="3370117" y="2052509"/>
                </a:cubicBezTo>
                <a:cubicBezTo>
                  <a:pt x="3339797" y="2087340"/>
                  <a:pt x="3357844" y="2165652"/>
                  <a:pt x="3300454" y="2175670"/>
                </a:cubicBezTo>
                <a:cubicBezTo>
                  <a:pt x="3274647" y="2180221"/>
                  <a:pt x="3262195" y="2208906"/>
                  <a:pt x="3243246" y="2224614"/>
                </a:cubicBezTo>
                <a:cubicBezTo>
                  <a:pt x="3177374" y="2279478"/>
                  <a:pt x="3133338" y="2350051"/>
                  <a:pt x="3112946" y="2447031"/>
                </a:cubicBezTo>
                <a:cubicBezTo>
                  <a:pt x="3107352" y="2473894"/>
                  <a:pt x="3085875" y="2495522"/>
                  <a:pt x="3071979" y="2519197"/>
                </a:cubicBezTo>
                <a:cubicBezTo>
                  <a:pt x="3078657" y="2536499"/>
                  <a:pt x="3115112" y="2499164"/>
                  <a:pt x="3102298" y="2544694"/>
                </a:cubicBezTo>
                <a:cubicBezTo>
                  <a:pt x="3092553" y="2578843"/>
                  <a:pt x="3067647" y="2600014"/>
                  <a:pt x="3044185" y="2620276"/>
                </a:cubicBezTo>
                <a:cubicBezTo>
                  <a:pt x="3017476" y="2643268"/>
                  <a:pt x="2987879" y="2661708"/>
                  <a:pt x="2975787" y="2704279"/>
                </a:cubicBezTo>
                <a:cubicBezTo>
                  <a:pt x="2973260" y="2713386"/>
                  <a:pt x="2965140" y="2722947"/>
                  <a:pt x="2957921" y="2726591"/>
                </a:cubicBezTo>
                <a:cubicBezTo>
                  <a:pt x="2581458" y="3475797"/>
                  <a:pt x="1654740" y="3480805"/>
                  <a:pt x="1547901" y="3475568"/>
                </a:cubicBezTo>
                <a:cubicBezTo>
                  <a:pt x="1418503" y="3468966"/>
                  <a:pt x="1296143" y="3422753"/>
                  <a:pt x="1176132" y="3365156"/>
                </a:cubicBezTo>
                <a:cubicBezTo>
                  <a:pt x="1125418" y="3340797"/>
                  <a:pt x="1078316" y="3306195"/>
                  <a:pt x="1029045" y="3279332"/>
                </a:cubicBezTo>
                <a:cubicBezTo>
                  <a:pt x="961009" y="3242223"/>
                  <a:pt x="908492" y="3171424"/>
                  <a:pt x="840634" y="3141601"/>
                </a:cubicBezTo>
                <a:cubicBezTo>
                  <a:pt x="770793" y="3110867"/>
                  <a:pt x="711057" y="3054638"/>
                  <a:pt x="639229" y="3030734"/>
                </a:cubicBezTo>
                <a:cubicBezTo>
                  <a:pt x="601330" y="3017985"/>
                  <a:pt x="564695" y="2994993"/>
                  <a:pt x="570649" y="2929200"/>
                </a:cubicBezTo>
                <a:cubicBezTo>
                  <a:pt x="572274" y="2910532"/>
                  <a:pt x="562349" y="2895282"/>
                  <a:pt x="546647" y="2900745"/>
                </a:cubicBezTo>
                <a:cubicBezTo>
                  <a:pt x="516690" y="2910989"/>
                  <a:pt x="503154" y="2883898"/>
                  <a:pt x="486550" y="2863636"/>
                </a:cubicBezTo>
                <a:cubicBezTo>
                  <a:pt x="456953" y="2827667"/>
                  <a:pt x="428801" y="2789422"/>
                  <a:pt x="381697" y="2783503"/>
                </a:cubicBezTo>
                <a:cubicBezTo>
                  <a:pt x="390720" y="2755272"/>
                  <a:pt x="406060" y="2759371"/>
                  <a:pt x="420137" y="2765290"/>
                </a:cubicBezTo>
                <a:cubicBezTo>
                  <a:pt x="457133" y="2780772"/>
                  <a:pt x="493769" y="2798300"/>
                  <a:pt x="530765" y="2813781"/>
                </a:cubicBezTo>
                <a:cubicBezTo>
                  <a:pt x="554948" y="2823799"/>
                  <a:pt x="578952" y="2837912"/>
                  <a:pt x="611257" y="2826755"/>
                </a:cubicBezTo>
                <a:cubicBezTo>
                  <a:pt x="583463" y="2769843"/>
                  <a:pt x="536180" y="2759598"/>
                  <a:pt x="497920" y="2742071"/>
                </a:cubicBezTo>
                <a:cubicBezTo>
                  <a:pt x="450096" y="2719988"/>
                  <a:pt x="421942" y="2678326"/>
                  <a:pt x="388193" y="2631885"/>
                </a:cubicBezTo>
                <a:cubicBezTo>
                  <a:pt x="423386" y="2620730"/>
                  <a:pt x="445223" y="2654879"/>
                  <a:pt x="472834" y="2653056"/>
                </a:cubicBezTo>
                <a:cubicBezTo>
                  <a:pt x="474279" y="2647140"/>
                  <a:pt x="476804" y="2638488"/>
                  <a:pt x="476444" y="2638259"/>
                </a:cubicBezTo>
                <a:cubicBezTo>
                  <a:pt x="431326" y="2612763"/>
                  <a:pt x="410211" y="2564956"/>
                  <a:pt x="403173" y="2507131"/>
                </a:cubicBezTo>
                <a:cubicBezTo>
                  <a:pt x="399563" y="2477310"/>
                  <a:pt x="383140" y="2467976"/>
                  <a:pt x="366897" y="2454316"/>
                </a:cubicBezTo>
                <a:cubicBezTo>
                  <a:pt x="310230" y="2405826"/>
                  <a:pt x="250314" y="2361890"/>
                  <a:pt x="203752" y="2295188"/>
                </a:cubicBezTo>
                <a:cubicBezTo>
                  <a:pt x="257532" y="2304066"/>
                  <a:pt x="300665" y="2347547"/>
                  <a:pt x="358597" y="2366215"/>
                </a:cubicBezTo>
                <a:cubicBezTo>
                  <a:pt x="312577" y="2292910"/>
                  <a:pt x="253020" y="2255803"/>
                  <a:pt x="198698" y="2211409"/>
                </a:cubicBezTo>
                <a:cubicBezTo>
                  <a:pt x="173974" y="2191149"/>
                  <a:pt x="151055" y="2165197"/>
                  <a:pt x="121097" y="2154269"/>
                </a:cubicBezTo>
                <a:cubicBezTo>
                  <a:pt x="110448" y="2150400"/>
                  <a:pt x="92943" y="2142204"/>
                  <a:pt x="101425" y="2120577"/>
                </a:cubicBezTo>
                <a:cubicBezTo>
                  <a:pt x="108643" y="2102593"/>
                  <a:pt x="122900" y="2108055"/>
                  <a:pt x="135895" y="2113292"/>
                </a:cubicBezTo>
                <a:cubicBezTo>
                  <a:pt x="167116" y="2126269"/>
                  <a:pt x="199421" y="2126495"/>
                  <a:pt x="241652" y="2126269"/>
                </a:cubicBezTo>
                <a:cubicBezTo>
                  <a:pt x="206279" y="2066851"/>
                  <a:pt x="141489" y="2084608"/>
                  <a:pt x="111170" y="2022231"/>
                </a:cubicBezTo>
                <a:cubicBezTo>
                  <a:pt x="149069" y="2011302"/>
                  <a:pt x="178305" y="2033841"/>
                  <a:pt x="208987" y="2038166"/>
                </a:cubicBezTo>
                <a:cubicBezTo>
                  <a:pt x="236777" y="2042036"/>
                  <a:pt x="243636" y="2031565"/>
                  <a:pt x="237139" y="1997188"/>
                </a:cubicBezTo>
                <a:cubicBezTo>
                  <a:pt x="227034" y="1943690"/>
                  <a:pt x="242193" y="1916371"/>
                  <a:pt x="282618" y="1930941"/>
                </a:cubicBezTo>
                <a:cubicBezTo>
                  <a:pt x="320155" y="1944601"/>
                  <a:pt x="324125" y="1924568"/>
                  <a:pt x="314019" y="1894062"/>
                </a:cubicBezTo>
                <a:cubicBezTo>
                  <a:pt x="299582" y="1849671"/>
                  <a:pt x="316004" y="1815295"/>
                  <a:pt x="327194" y="1777960"/>
                </a:cubicBezTo>
                <a:cubicBezTo>
                  <a:pt x="344339" y="1721045"/>
                  <a:pt x="337121" y="1693272"/>
                  <a:pt x="300123" y="1650929"/>
                </a:cubicBezTo>
                <a:cubicBezTo>
                  <a:pt x="279370" y="1627251"/>
                  <a:pt x="256992" y="1607219"/>
                  <a:pt x="226852" y="1586731"/>
                </a:cubicBezTo>
                <a:cubicBezTo>
                  <a:pt x="296334" y="1575576"/>
                  <a:pt x="223423" y="1538013"/>
                  <a:pt x="247968" y="1514564"/>
                </a:cubicBezTo>
                <a:cubicBezTo>
                  <a:pt x="297056" y="1505003"/>
                  <a:pt x="337121" y="1579673"/>
                  <a:pt x="403895" y="1558274"/>
                </a:cubicBezTo>
                <a:cubicBezTo>
                  <a:pt x="321420" y="1493619"/>
                  <a:pt x="230281" y="1472448"/>
                  <a:pt x="170546" y="1386396"/>
                </a:cubicBezTo>
                <a:cubicBezTo>
                  <a:pt x="184261" y="1366817"/>
                  <a:pt x="197977" y="1385030"/>
                  <a:pt x="209707" y="1377746"/>
                </a:cubicBezTo>
                <a:cubicBezTo>
                  <a:pt x="209346" y="1373192"/>
                  <a:pt x="210250" y="1366362"/>
                  <a:pt x="208083" y="1364314"/>
                </a:cubicBezTo>
                <a:cubicBezTo>
                  <a:pt x="163508" y="1317416"/>
                  <a:pt x="162784" y="1316279"/>
                  <a:pt x="210610" y="1281675"/>
                </a:cubicBezTo>
                <a:cubicBezTo>
                  <a:pt x="227394" y="1269609"/>
                  <a:pt x="225950" y="1258909"/>
                  <a:pt x="217108" y="1243657"/>
                </a:cubicBezTo>
                <a:cubicBezTo>
                  <a:pt x="210790" y="1232957"/>
                  <a:pt x="203211" y="1223395"/>
                  <a:pt x="206820" y="1199947"/>
                </a:cubicBezTo>
                <a:cubicBezTo>
                  <a:pt x="232988" y="1229998"/>
                  <a:pt x="359499" y="1220208"/>
                  <a:pt x="381877" y="1217021"/>
                </a:cubicBezTo>
                <a:cubicBezTo>
                  <a:pt x="406963" y="1213607"/>
                  <a:pt x="431688" y="1199037"/>
                  <a:pt x="458035" y="1207003"/>
                </a:cubicBezTo>
                <a:cubicBezTo>
                  <a:pt x="479150" y="1213381"/>
                  <a:pt x="576966" y="1275073"/>
                  <a:pt x="590863" y="1204273"/>
                </a:cubicBezTo>
                <a:cubicBezTo>
                  <a:pt x="591585" y="1200858"/>
                  <a:pt x="631107" y="1208826"/>
                  <a:pt x="652403" y="1212696"/>
                </a:cubicBezTo>
                <a:cubicBezTo>
                  <a:pt x="671172" y="1215883"/>
                  <a:pt x="692288" y="1229998"/>
                  <a:pt x="704920" y="1201769"/>
                </a:cubicBezTo>
                <a:cubicBezTo>
                  <a:pt x="712320" y="1185150"/>
                  <a:pt x="681820" y="1153051"/>
                  <a:pt x="654569" y="1150320"/>
                </a:cubicBezTo>
                <a:cubicBezTo>
                  <a:pt x="630926" y="1147814"/>
                  <a:pt x="606202" y="1144172"/>
                  <a:pt x="583643" y="1151001"/>
                </a:cubicBezTo>
                <a:cubicBezTo>
                  <a:pt x="555852" y="1159198"/>
                  <a:pt x="540873" y="1145995"/>
                  <a:pt x="533111" y="1117538"/>
                </a:cubicBezTo>
                <a:cubicBezTo>
                  <a:pt x="524450" y="1086122"/>
                  <a:pt x="507845" y="1071550"/>
                  <a:pt x="484926" y="1056980"/>
                </a:cubicBezTo>
                <a:cubicBezTo>
                  <a:pt x="429340" y="1021696"/>
                  <a:pt x="375921" y="980946"/>
                  <a:pt x="314922" y="960456"/>
                </a:cubicBezTo>
                <a:cubicBezTo>
                  <a:pt x="302830" y="956358"/>
                  <a:pt x="289476" y="950894"/>
                  <a:pt x="283881" y="923805"/>
                </a:cubicBezTo>
                <a:cubicBezTo>
                  <a:pt x="449013" y="964326"/>
                  <a:pt x="599526" y="1069958"/>
                  <a:pt x="769890" y="1063811"/>
                </a:cubicBezTo>
                <a:cubicBezTo>
                  <a:pt x="723329" y="1030346"/>
                  <a:pt x="669369" y="1028524"/>
                  <a:pt x="619738" y="1005076"/>
                </a:cubicBezTo>
                <a:cubicBezTo>
                  <a:pt x="654930" y="987546"/>
                  <a:pt x="687956" y="1005759"/>
                  <a:pt x="721344" y="1015777"/>
                </a:cubicBezTo>
                <a:cubicBezTo>
                  <a:pt x="749317" y="1023970"/>
                  <a:pt x="774583" y="1025337"/>
                  <a:pt x="777650" y="976393"/>
                </a:cubicBezTo>
                <a:cubicBezTo>
                  <a:pt x="776566" y="973205"/>
                  <a:pt x="776747" y="969107"/>
                  <a:pt x="776929" y="965238"/>
                </a:cubicBezTo>
                <a:cubicBezTo>
                  <a:pt x="767542" y="944976"/>
                  <a:pt x="752926" y="934504"/>
                  <a:pt x="735601" y="928584"/>
                </a:cubicBezTo>
                <a:cubicBezTo>
                  <a:pt x="725133" y="924942"/>
                  <a:pt x="711237" y="919478"/>
                  <a:pt x="711416" y="904909"/>
                </a:cubicBezTo>
                <a:cubicBezTo>
                  <a:pt x="711958" y="850955"/>
                  <a:pt x="678571" y="835246"/>
                  <a:pt x="645185" y="819539"/>
                </a:cubicBezTo>
                <a:cubicBezTo>
                  <a:pt x="663773" y="792676"/>
                  <a:pt x="678391" y="812481"/>
                  <a:pt x="692468" y="810433"/>
                </a:cubicBezTo>
                <a:cubicBezTo>
                  <a:pt x="701672" y="809067"/>
                  <a:pt x="709973" y="806563"/>
                  <a:pt x="709973" y="792676"/>
                </a:cubicBezTo>
                <a:cubicBezTo>
                  <a:pt x="710154" y="781065"/>
                  <a:pt x="705822" y="767861"/>
                  <a:pt x="696799" y="767635"/>
                </a:cubicBezTo>
                <a:cubicBezTo>
                  <a:pt x="640312" y="765585"/>
                  <a:pt x="609090" y="690914"/>
                  <a:pt x="550437" y="690687"/>
                </a:cubicBezTo>
                <a:cubicBezTo>
                  <a:pt x="515425" y="690687"/>
                  <a:pt x="568666" y="648572"/>
                  <a:pt x="539068" y="631042"/>
                </a:cubicBezTo>
                <a:cubicBezTo>
                  <a:pt x="532570" y="627171"/>
                  <a:pt x="556032" y="621254"/>
                  <a:pt x="566500" y="622164"/>
                </a:cubicBezTo>
                <a:cubicBezTo>
                  <a:pt x="576786" y="623074"/>
                  <a:pt x="585990" y="634229"/>
                  <a:pt x="598443" y="626261"/>
                </a:cubicBezTo>
                <a:cubicBezTo>
                  <a:pt x="605300" y="597806"/>
                  <a:pt x="587615" y="587332"/>
                  <a:pt x="572996" y="579365"/>
                </a:cubicBezTo>
                <a:cubicBezTo>
                  <a:pt x="539247" y="560925"/>
                  <a:pt x="506402" y="538615"/>
                  <a:pt x="469405" y="532013"/>
                </a:cubicBezTo>
                <a:cubicBezTo>
                  <a:pt x="456232" y="529737"/>
                  <a:pt x="488355" y="499231"/>
                  <a:pt x="494671" y="488532"/>
                </a:cubicBezTo>
                <a:cubicBezTo>
                  <a:pt x="345782" y="376071"/>
                  <a:pt x="166756" y="381762"/>
                  <a:pt x="0" y="290928"/>
                </a:cubicBezTo>
                <a:cubicBezTo>
                  <a:pt x="36817" y="273173"/>
                  <a:pt x="63887" y="286148"/>
                  <a:pt x="88973" y="288880"/>
                </a:cubicBezTo>
                <a:cubicBezTo>
                  <a:pt x="151595" y="295708"/>
                  <a:pt x="213498" y="309822"/>
                  <a:pt x="275940" y="318246"/>
                </a:cubicBezTo>
                <a:cubicBezTo>
                  <a:pt x="306620" y="322344"/>
                  <a:pt x="335134" y="337824"/>
                  <a:pt x="369424" y="313239"/>
                </a:cubicBezTo>
                <a:cubicBezTo>
                  <a:pt x="392343" y="296847"/>
                  <a:pt x="428980" y="314604"/>
                  <a:pt x="457133" y="329174"/>
                </a:cubicBezTo>
                <a:cubicBezTo>
                  <a:pt x="480414" y="341238"/>
                  <a:pt x="502612" y="344425"/>
                  <a:pt x="533474" y="329174"/>
                </a:cubicBezTo>
                <a:cubicBezTo>
                  <a:pt x="505501" y="319841"/>
                  <a:pt x="484023" y="311645"/>
                  <a:pt x="462006" y="305953"/>
                </a:cubicBezTo>
                <a:cubicBezTo>
                  <a:pt x="444501" y="301400"/>
                  <a:pt x="486189" y="282960"/>
                  <a:pt x="507484" y="285237"/>
                </a:cubicBezTo>
                <a:cubicBezTo>
                  <a:pt x="537263" y="288423"/>
                  <a:pt x="520479" y="276586"/>
                  <a:pt x="515425" y="260195"/>
                </a:cubicBezTo>
                <a:cubicBezTo>
                  <a:pt x="510012" y="242665"/>
                  <a:pt x="526074" y="237203"/>
                  <a:pt x="536180" y="240844"/>
                </a:cubicBezTo>
                <a:cubicBezTo>
                  <a:pt x="574980" y="255187"/>
                  <a:pt x="613602" y="229917"/>
                  <a:pt x="653668" y="250407"/>
                </a:cubicBezTo>
                <a:cubicBezTo>
                  <a:pt x="643561" y="199867"/>
                  <a:pt x="621723" y="177784"/>
                  <a:pt x="576064" y="170726"/>
                </a:cubicBezTo>
                <a:cubicBezTo>
                  <a:pt x="558919" y="167996"/>
                  <a:pt x="541053" y="172093"/>
                  <a:pt x="526254" y="157522"/>
                </a:cubicBezTo>
                <a:cubicBezTo>
                  <a:pt x="517771" y="149101"/>
                  <a:pt x="508207" y="139084"/>
                  <a:pt x="514884" y="123603"/>
                </a:cubicBezTo>
                <a:cubicBezTo>
                  <a:pt x="519577" y="112674"/>
                  <a:pt x="529684" y="112674"/>
                  <a:pt x="537985" y="116318"/>
                </a:cubicBezTo>
                <a:cubicBezTo>
                  <a:pt x="575162" y="132483"/>
                  <a:pt x="613963" y="138400"/>
                  <a:pt x="652764" y="144320"/>
                </a:cubicBezTo>
                <a:cubicBezTo>
                  <a:pt x="658720" y="145230"/>
                  <a:pt x="665397" y="148191"/>
                  <a:pt x="672075" y="133164"/>
                </a:cubicBezTo>
                <a:cubicBezTo>
                  <a:pt x="599526" y="108805"/>
                  <a:pt x="530585" y="74202"/>
                  <a:pt x="456051" y="60770"/>
                </a:cubicBezTo>
                <a:cubicBezTo>
                  <a:pt x="457133" y="54397"/>
                  <a:pt x="458215" y="48022"/>
                  <a:pt x="459299" y="41649"/>
                </a:cubicBezTo>
                <a:cubicBezTo>
                  <a:pt x="517591" y="50753"/>
                  <a:pt x="575884" y="59859"/>
                  <a:pt x="649515" y="71243"/>
                </a:cubicBezTo>
                <a:cubicBezTo>
                  <a:pt x="604218" y="35045"/>
                  <a:pt x="561446" y="47111"/>
                  <a:pt x="527879" y="15013"/>
                </a:cubicBezTo>
                <a:cubicBezTo>
                  <a:pt x="534195" y="2833"/>
                  <a:pt x="541820" y="-241"/>
                  <a:pt x="549716" y="15"/>
                </a:cubicBezTo>
                <a:close/>
              </a:path>
            </a:pathLst>
          </a:custGeom>
        </p:spPr>
      </p:pic>
      <p:pic>
        <p:nvPicPr>
          <p:cNvPr id="17" name="Picture 16" descr="A person in a military uniform&#10;&#10;Description automatically generated">
            <a:extLst>
              <a:ext uri="{FF2B5EF4-FFF2-40B4-BE49-F238E27FC236}">
                <a16:creationId xmlns:a16="http://schemas.microsoft.com/office/drawing/2014/main" id="{D04895C4-7BEE-AE8F-D02B-826AC14EB15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580" r="9331" b="1"/>
          <a:stretch/>
        </p:blipFill>
        <p:spPr>
          <a:xfrm>
            <a:off x="7621024" y="-5"/>
            <a:ext cx="4579876" cy="3536502"/>
          </a:xfrm>
          <a:custGeom>
            <a:avLst/>
            <a:gdLst/>
            <a:ahLst/>
            <a:cxnLst/>
            <a:rect l="l" t="t" r="r" b="b"/>
            <a:pathLst>
              <a:path w="4579876" h="3536502">
                <a:moveTo>
                  <a:pt x="457312" y="0"/>
                </a:moveTo>
                <a:lnTo>
                  <a:pt x="4579876" y="0"/>
                </a:lnTo>
                <a:lnTo>
                  <a:pt x="4579876" y="3057029"/>
                </a:lnTo>
                <a:lnTo>
                  <a:pt x="4508441" y="3086568"/>
                </a:lnTo>
                <a:cubicBezTo>
                  <a:pt x="4391572" y="3126663"/>
                  <a:pt x="4301124" y="3221848"/>
                  <a:pt x="4183947" y="3271738"/>
                </a:cubicBezTo>
                <a:cubicBezTo>
                  <a:pt x="4099090" y="3307854"/>
                  <a:pt x="4017967" y="3354374"/>
                  <a:pt x="3930625" y="3387123"/>
                </a:cubicBezTo>
                <a:cubicBezTo>
                  <a:pt x="3723932" y="3464557"/>
                  <a:pt x="3513195" y="3526689"/>
                  <a:pt x="3290337" y="3535564"/>
                </a:cubicBezTo>
                <a:cubicBezTo>
                  <a:pt x="3106332" y="3542605"/>
                  <a:pt x="1510274" y="3535872"/>
                  <a:pt x="861903" y="2528615"/>
                </a:cubicBezTo>
                <a:cubicBezTo>
                  <a:pt x="849470" y="2523717"/>
                  <a:pt x="835485" y="2510862"/>
                  <a:pt x="831133" y="2498619"/>
                </a:cubicBezTo>
                <a:cubicBezTo>
                  <a:pt x="810307" y="2441385"/>
                  <a:pt x="759333" y="2416594"/>
                  <a:pt x="713333" y="2385682"/>
                </a:cubicBezTo>
                <a:cubicBezTo>
                  <a:pt x="672925" y="2358442"/>
                  <a:pt x="630030" y="2329978"/>
                  <a:pt x="613246" y="2284067"/>
                </a:cubicBezTo>
                <a:cubicBezTo>
                  <a:pt x="591179" y="2222855"/>
                  <a:pt x="653963" y="2273050"/>
                  <a:pt x="665465" y="2249789"/>
                </a:cubicBezTo>
                <a:cubicBezTo>
                  <a:pt x="641532" y="2217960"/>
                  <a:pt x="604543" y="2188882"/>
                  <a:pt x="594908" y="2152767"/>
                </a:cubicBezTo>
                <a:cubicBezTo>
                  <a:pt x="559787" y="2022383"/>
                  <a:pt x="483946" y="1927503"/>
                  <a:pt x="370497" y="1853742"/>
                </a:cubicBezTo>
                <a:cubicBezTo>
                  <a:pt x="337861" y="1832624"/>
                  <a:pt x="316415" y="1794059"/>
                  <a:pt x="271969" y="1787940"/>
                </a:cubicBezTo>
                <a:cubicBezTo>
                  <a:pt x="173127" y="1774472"/>
                  <a:pt x="204209" y="1669186"/>
                  <a:pt x="151990" y="1622358"/>
                </a:cubicBezTo>
                <a:cubicBezTo>
                  <a:pt x="142044" y="1613481"/>
                  <a:pt x="133031" y="1596037"/>
                  <a:pt x="134895" y="1584102"/>
                </a:cubicBezTo>
                <a:cubicBezTo>
                  <a:pt x="137691" y="1566959"/>
                  <a:pt x="149504" y="1550739"/>
                  <a:pt x="159450" y="1535435"/>
                </a:cubicBezTo>
                <a:cubicBezTo>
                  <a:pt x="169708" y="1520133"/>
                  <a:pt x="185247" y="1506664"/>
                  <a:pt x="177788" y="1486465"/>
                </a:cubicBezTo>
                <a:cubicBezTo>
                  <a:pt x="174683" y="1478202"/>
                  <a:pt x="176855" y="1449432"/>
                  <a:pt x="153856" y="1472079"/>
                </a:cubicBezTo>
                <a:cubicBezTo>
                  <a:pt x="90760" y="1534212"/>
                  <a:pt x="54082" y="1475449"/>
                  <a:pt x="0" y="1447289"/>
                </a:cubicBezTo>
                <a:cubicBezTo>
                  <a:pt x="43515" y="1418212"/>
                  <a:pt x="82677" y="1397707"/>
                  <a:pt x="89205" y="1354247"/>
                </a:cubicBezTo>
                <a:cubicBezTo>
                  <a:pt x="102570" y="1264569"/>
                  <a:pt x="159758" y="1223557"/>
                  <a:pt x="246479" y="1215599"/>
                </a:cubicBezTo>
                <a:cubicBezTo>
                  <a:pt x="214465" y="1128983"/>
                  <a:pt x="214465" y="1128983"/>
                  <a:pt x="317968" y="1117045"/>
                </a:cubicBezTo>
                <a:cubicBezTo>
                  <a:pt x="278183" y="1061955"/>
                  <a:pt x="278183" y="1047876"/>
                  <a:pt x="326362" y="1028900"/>
                </a:cubicBezTo>
                <a:cubicBezTo>
                  <a:pt x="372673" y="1010841"/>
                  <a:pt x="423957" y="1004720"/>
                  <a:pt x="466852" y="976870"/>
                </a:cubicBezTo>
                <a:cubicBezTo>
                  <a:pt x="427377" y="906475"/>
                  <a:pt x="416188" y="824756"/>
                  <a:pt x="334754" y="790475"/>
                </a:cubicBezTo>
                <a:cubicBezTo>
                  <a:pt x="322010" y="785272"/>
                  <a:pt x="313307" y="764154"/>
                  <a:pt x="321386" y="751912"/>
                </a:cubicBezTo>
                <a:cubicBezTo>
                  <a:pt x="350915" y="707534"/>
                  <a:pt x="308644" y="623365"/>
                  <a:pt x="400645" y="613877"/>
                </a:cubicBezTo>
                <a:cubicBezTo>
                  <a:pt x="412147" y="612959"/>
                  <a:pt x="422716" y="603776"/>
                  <a:pt x="413701" y="591839"/>
                </a:cubicBezTo>
                <a:cubicBezTo>
                  <a:pt x="382618" y="550216"/>
                  <a:pt x="420228" y="552969"/>
                  <a:pt x="442917" y="547767"/>
                </a:cubicBezTo>
                <a:cubicBezTo>
                  <a:pt x="470271" y="541341"/>
                  <a:pt x="501353" y="559703"/>
                  <a:pt x="526840" y="537055"/>
                </a:cubicBezTo>
                <a:cubicBezTo>
                  <a:pt x="520932" y="513181"/>
                  <a:pt x="498866" y="513487"/>
                  <a:pt x="483325" y="505836"/>
                </a:cubicBezTo>
                <a:cubicBezTo>
                  <a:pt x="437946" y="483799"/>
                  <a:pt x="400956" y="457479"/>
                  <a:pt x="398780" y="400243"/>
                </a:cubicBezTo>
                <a:cubicBezTo>
                  <a:pt x="397229" y="354028"/>
                  <a:pt x="392255" y="313323"/>
                  <a:pt x="455041" y="299242"/>
                </a:cubicBezTo>
                <a:cubicBezTo>
                  <a:pt x="481149" y="293426"/>
                  <a:pt x="473687" y="260067"/>
                  <a:pt x="458769" y="243538"/>
                </a:cubicBezTo>
                <a:cubicBezTo>
                  <a:pt x="432038" y="214157"/>
                  <a:pt x="409972" y="174981"/>
                  <a:pt x="363969" y="172227"/>
                </a:cubicBezTo>
                <a:cubicBezTo>
                  <a:pt x="335995" y="170391"/>
                  <a:pt x="314549" y="158146"/>
                  <a:pt x="292481" y="144069"/>
                </a:cubicBezTo>
                <a:cubicBezTo>
                  <a:pt x="276630" y="133966"/>
                  <a:pt x="257670" y="125398"/>
                  <a:pt x="259534" y="103668"/>
                </a:cubicBezTo>
                <a:cubicBezTo>
                  <a:pt x="261399" y="82855"/>
                  <a:pt x="279736" y="74286"/>
                  <a:pt x="298387" y="70001"/>
                </a:cubicBezTo>
                <a:cubicBezTo>
                  <a:pt x="345011" y="59672"/>
                  <a:pt x="389535" y="45726"/>
                  <a:pt x="430782" y="19902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368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4C3A44BB-E01C-4AA8-B2C8-32FC346D2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098BBC-303A-E3D8-FADF-D75E2330B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846" y="3696269"/>
            <a:ext cx="6003980" cy="1325563"/>
          </a:xfrm>
        </p:spPr>
        <p:txBody>
          <a:bodyPr anchor="b">
            <a:normAutofit/>
          </a:bodyPr>
          <a:lstStyle/>
          <a:p>
            <a:r>
              <a:rPr lang="en-US" dirty="0"/>
              <a:t>3) The shift to cocaine</a:t>
            </a:r>
          </a:p>
        </p:txBody>
      </p:sp>
      <p:pic>
        <p:nvPicPr>
          <p:cNvPr id="5" name="Content Placeholder 4" descr="A person sitting on a motorcycle&#10;&#10;Description automatically generated">
            <a:extLst>
              <a:ext uri="{FF2B5EF4-FFF2-40B4-BE49-F238E27FC236}">
                <a16:creationId xmlns:a16="http://schemas.microsoft.com/office/drawing/2014/main" id="{3A1B1C28-C09B-BDBA-8B58-36A1E26876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992" r="15828" b="-3"/>
          <a:stretch/>
        </p:blipFill>
        <p:spPr>
          <a:xfrm>
            <a:off x="4406845" y="3"/>
            <a:ext cx="4101288" cy="3418797"/>
          </a:xfrm>
          <a:custGeom>
            <a:avLst/>
            <a:gdLst/>
            <a:ahLst/>
            <a:cxnLst/>
            <a:rect l="l" t="t" r="r" b="b"/>
            <a:pathLst>
              <a:path w="4101288" h="3418797">
                <a:moveTo>
                  <a:pt x="989912" y="0"/>
                </a:moveTo>
                <a:lnTo>
                  <a:pt x="3844502" y="0"/>
                </a:lnTo>
                <a:lnTo>
                  <a:pt x="3760850" y="25406"/>
                </a:lnTo>
                <a:cubicBezTo>
                  <a:pt x="3711615" y="43967"/>
                  <a:pt x="3663870" y="67007"/>
                  <a:pt x="3618425" y="98254"/>
                </a:cubicBezTo>
                <a:cubicBezTo>
                  <a:pt x="3626136" y="110145"/>
                  <a:pt x="3665355" y="144049"/>
                  <a:pt x="3649272" y="146579"/>
                </a:cubicBezTo>
                <a:cubicBezTo>
                  <a:pt x="3604102" y="153917"/>
                  <a:pt x="3564000" y="178711"/>
                  <a:pt x="3522797" y="199205"/>
                </a:cubicBezTo>
                <a:cubicBezTo>
                  <a:pt x="3504948" y="208060"/>
                  <a:pt x="3483356" y="219700"/>
                  <a:pt x="3491728" y="251325"/>
                </a:cubicBezTo>
                <a:cubicBezTo>
                  <a:pt x="3506932" y="260181"/>
                  <a:pt x="3518169" y="247783"/>
                  <a:pt x="3530727" y="246772"/>
                </a:cubicBezTo>
                <a:cubicBezTo>
                  <a:pt x="3543507" y="245761"/>
                  <a:pt x="3572153" y="252336"/>
                  <a:pt x="3564219" y="256638"/>
                </a:cubicBezTo>
                <a:cubicBezTo>
                  <a:pt x="3528083" y="276121"/>
                  <a:pt x="3593085" y="322928"/>
                  <a:pt x="3550339" y="322928"/>
                </a:cubicBezTo>
                <a:cubicBezTo>
                  <a:pt x="3478728" y="323181"/>
                  <a:pt x="3440609" y="406169"/>
                  <a:pt x="3371643" y="408447"/>
                </a:cubicBezTo>
                <a:cubicBezTo>
                  <a:pt x="3360627" y="408698"/>
                  <a:pt x="3355338" y="423373"/>
                  <a:pt x="3355558" y="436278"/>
                </a:cubicBezTo>
                <a:cubicBezTo>
                  <a:pt x="3355558" y="451712"/>
                  <a:pt x="3365694" y="454494"/>
                  <a:pt x="3376931" y="456013"/>
                </a:cubicBezTo>
                <a:cubicBezTo>
                  <a:pt x="3394118" y="458289"/>
                  <a:pt x="3411965" y="436278"/>
                  <a:pt x="3434660" y="466133"/>
                </a:cubicBezTo>
                <a:cubicBezTo>
                  <a:pt x="3393898" y="483590"/>
                  <a:pt x="3353135" y="501049"/>
                  <a:pt x="3353797" y="561013"/>
                </a:cubicBezTo>
                <a:cubicBezTo>
                  <a:pt x="3354015" y="577205"/>
                  <a:pt x="3337050" y="583277"/>
                  <a:pt x="3324270" y="587325"/>
                </a:cubicBezTo>
                <a:cubicBezTo>
                  <a:pt x="3303117" y="593904"/>
                  <a:pt x="3285272" y="605543"/>
                  <a:pt x="3273812" y="628061"/>
                </a:cubicBezTo>
                <a:cubicBezTo>
                  <a:pt x="3274033" y="632362"/>
                  <a:pt x="3274254" y="636917"/>
                  <a:pt x="3272930" y="640459"/>
                </a:cubicBezTo>
                <a:cubicBezTo>
                  <a:pt x="3276676" y="694855"/>
                  <a:pt x="3307523" y="693336"/>
                  <a:pt x="3341676" y="684230"/>
                </a:cubicBezTo>
                <a:cubicBezTo>
                  <a:pt x="3382439" y="673096"/>
                  <a:pt x="3422762" y="652855"/>
                  <a:pt x="3465728" y="672338"/>
                </a:cubicBezTo>
                <a:cubicBezTo>
                  <a:pt x="3405133" y="698397"/>
                  <a:pt x="3339253" y="700422"/>
                  <a:pt x="3282405" y="737615"/>
                </a:cubicBezTo>
                <a:cubicBezTo>
                  <a:pt x="3490406" y="744447"/>
                  <a:pt x="3674169" y="627048"/>
                  <a:pt x="3875781" y="582013"/>
                </a:cubicBezTo>
                <a:cubicBezTo>
                  <a:pt x="3868951" y="612120"/>
                  <a:pt x="3852646" y="618193"/>
                  <a:pt x="3837883" y="622747"/>
                </a:cubicBezTo>
                <a:cubicBezTo>
                  <a:pt x="3763408" y="645519"/>
                  <a:pt x="3698188" y="690809"/>
                  <a:pt x="3630322" y="730023"/>
                </a:cubicBezTo>
                <a:cubicBezTo>
                  <a:pt x="3602340" y="746216"/>
                  <a:pt x="3582066" y="762411"/>
                  <a:pt x="3571492" y="797327"/>
                </a:cubicBezTo>
                <a:cubicBezTo>
                  <a:pt x="3562015" y="828953"/>
                  <a:pt x="3543728" y="843628"/>
                  <a:pt x="3509797" y="834518"/>
                </a:cubicBezTo>
                <a:cubicBezTo>
                  <a:pt x="3482254" y="826927"/>
                  <a:pt x="3452068" y="830975"/>
                  <a:pt x="3423203" y="833760"/>
                </a:cubicBezTo>
                <a:cubicBezTo>
                  <a:pt x="3389931" y="836796"/>
                  <a:pt x="3352693" y="872470"/>
                  <a:pt x="3361728" y="890941"/>
                </a:cubicBezTo>
                <a:cubicBezTo>
                  <a:pt x="3377151" y="922314"/>
                  <a:pt x="3402931" y="906627"/>
                  <a:pt x="3425847" y="903084"/>
                </a:cubicBezTo>
                <a:cubicBezTo>
                  <a:pt x="3451848" y="898784"/>
                  <a:pt x="3500100" y="889927"/>
                  <a:pt x="3500982" y="893723"/>
                </a:cubicBezTo>
                <a:cubicBezTo>
                  <a:pt x="3517950" y="972410"/>
                  <a:pt x="3637374" y="903845"/>
                  <a:pt x="3663154" y="896758"/>
                </a:cubicBezTo>
                <a:cubicBezTo>
                  <a:pt x="3695322" y="887904"/>
                  <a:pt x="3725509" y="904097"/>
                  <a:pt x="3756136" y="907891"/>
                </a:cubicBezTo>
                <a:cubicBezTo>
                  <a:pt x="3783459" y="911433"/>
                  <a:pt x="3937918" y="922314"/>
                  <a:pt x="3969866" y="888915"/>
                </a:cubicBezTo>
                <a:cubicBezTo>
                  <a:pt x="3974273" y="914976"/>
                  <a:pt x="3965020" y="925602"/>
                  <a:pt x="3957306" y="937494"/>
                </a:cubicBezTo>
                <a:cubicBezTo>
                  <a:pt x="3946511" y="954445"/>
                  <a:pt x="3944747" y="966337"/>
                  <a:pt x="3965239" y="979747"/>
                </a:cubicBezTo>
                <a:cubicBezTo>
                  <a:pt x="4023630" y="1018206"/>
                  <a:pt x="4022747" y="1019470"/>
                  <a:pt x="3968324" y="1071591"/>
                </a:cubicBezTo>
                <a:cubicBezTo>
                  <a:pt x="3965678" y="1073867"/>
                  <a:pt x="3966782" y="1081459"/>
                  <a:pt x="3966341" y="1086519"/>
                </a:cubicBezTo>
                <a:cubicBezTo>
                  <a:pt x="3980663" y="1094615"/>
                  <a:pt x="3997409" y="1074373"/>
                  <a:pt x="4014153" y="1096133"/>
                </a:cubicBezTo>
                <a:cubicBezTo>
                  <a:pt x="3941222" y="1191771"/>
                  <a:pt x="3829950" y="1215299"/>
                  <a:pt x="3729254" y="1287157"/>
                </a:cubicBezTo>
                <a:cubicBezTo>
                  <a:pt x="3810780" y="1310939"/>
                  <a:pt x="3859696" y="1227952"/>
                  <a:pt x="3919628" y="1238578"/>
                </a:cubicBezTo>
                <a:cubicBezTo>
                  <a:pt x="3949596" y="1264639"/>
                  <a:pt x="3860577" y="1306386"/>
                  <a:pt x="3945409" y="1318784"/>
                </a:cubicBezTo>
                <a:cubicBezTo>
                  <a:pt x="3908610" y="1341555"/>
                  <a:pt x="3881289" y="1363817"/>
                  <a:pt x="3855951" y="1390133"/>
                </a:cubicBezTo>
                <a:cubicBezTo>
                  <a:pt x="3810780" y="1437192"/>
                  <a:pt x="3801967" y="1468060"/>
                  <a:pt x="3822900" y="1531314"/>
                </a:cubicBezTo>
                <a:cubicBezTo>
                  <a:pt x="3836562" y="1572808"/>
                  <a:pt x="3856611" y="1611013"/>
                  <a:pt x="3838986" y="1660349"/>
                </a:cubicBezTo>
                <a:cubicBezTo>
                  <a:pt x="3826646" y="1694254"/>
                  <a:pt x="3831494" y="1716517"/>
                  <a:pt x="3877323" y="1701337"/>
                </a:cubicBezTo>
                <a:cubicBezTo>
                  <a:pt x="3926679" y="1685144"/>
                  <a:pt x="3945187" y="1715505"/>
                  <a:pt x="3932849" y="1774963"/>
                </a:cubicBezTo>
                <a:cubicBezTo>
                  <a:pt x="3924917" y="1813169"/>
                  <a:pt x="3933291" y="1824806"/>
                  <a:pt x="3967221" y="1820505"/>
                </a:cubicBezTo>
                <a:cubicBezTo>
                  <a:pt x="4004680" y="1815698"/>
                  <a:pt x="4040375" y="1790649"/>
                  <a:pt x="4086646" y="1802795"/>
                </a:cubicBezTo>
                <a:cubicBezTo>
                  <a:pt x="4049631" y="1872120"/>
                  <a:pt x="3970527" y="1852385"/>
                  <a:pt x="3927340" y="1918423"/>
                </a:cubicBezTo>
                <a:cubicBezTo>
                  <a:pt x="3978900" y="1918674"/>
                  <a:pt x="4018341" y="1918423"/>
                  <a:pt x="4056460" y="1903999"/>
                </a:cubicBezTo>
                <a:cubicBezTo>
                  <a:pt x="4072325" y="1898179"/>
                  <a:pt x="4089732" y="1892109"/>
                  <a:pt x="4098545" y="1912096"/>
                </a:cubicBezTo>
                <a:cubicBezTo>
                  <a:pt x="4108901" y="1936132"/>
                  <a:pt x="4087529" y="1945241"/>
                  <a:pt x="4074527" y="1949542"/>
                </a:cubicBezTo>
                <a:cubicBezTo>
                  <a:pt x="4037951" y="1961686"/>
                  <a:pt x="4009969" y="1990529"/>
                  <a:pt x="3979782" y="2013047"/>
                </a:cubicBezTo>
                <a:cubicBezTo>
                  <a:pt x="3913460" y="2062386"/>
                  <a:pt x="3840746" y="2103626"/>
                  <a:pt x="3784559" y="2185097"/>
                </a:cubicBezTo>
                <a:cubicBezTo>
                  <a:pt x="3855290" y="2164349"/>
                  <a:pt x="3907951" y="2116025"/>
                  <a:pt x="3973612" y="2106157"/>
                </a:cubicBezTo>
                <a:cubicBezTo>
                  <a:pt x="3916764" y="2180290"/>
                  <a:pt x="3843611" y="2229120"/>
                  <a:pt x="3774426" y="2283011"/>
                </a:cubicBezTo>
                <a:cubicBezTo>
                  <a:pt x="3754594" y="2298192"/>
                  <a:pt x="3734543" y="2308566"/>
                  <a:pt x="3730136" y="2341710"/>
                </a:cubicBezTo>
                <a:cubicBezTo>
                  <a:pt x="3721542" y="2405976"/>
                  <a:pt x="3695763" y="2459107"/>
                  <a:pt x="3640678" y="2487444"/>
                </a:cubicBezTo>
                <a:cubicBezTo>
                  <a:pt x="3640238" y="2487699"/>
                  <a:pt x="3643322" y="2497314"/>
                  <a:pt x="3645085" y="2503890"/>
                </a:cubicBezTo>
                <a:cubicBezTo>
                  <a:pt x="3678797" y="2505916"/>
                  <a:pt x="3705458" y="2467963"/>
                  <a:pt x="3748425" y="2480360"/>
                </a:cubicBezTo>
                <a:cubicBezTo>
                  <a:pt x="3707220" y="2531974"/>
                  <a:pt x="3672847" y="2578277"/>
                  <a:pt x="3614458" y="2602819"/>
                </a:cubicBezTo>
                <a:cubicBezTo>
                  <a:pt x="3567745" y="2622300"/>
                  <a:pt x="3510016" y="2633686"/>
                  <a:pt x="3476083" y="2696937"/>
                </a:cubicBezTo>
                <a:cubicBezTo>
                  <a:pt x="3515524" y="2709337"/>
                  <a:pt x="3544831" y="2693651"/>
                  <a:pt x="3574357" y="2682517"/>
                </a:cubicBezTo>
                <a:cubicBezTo>
                  <a:pt x="3619525" y="2665312"/>
                  <a:pt x="3664255" y="2645832"/>
                  <a:pt x="3709425" y="2628625"/>
                </a:cubicBezTo>
                <a:cubicBezTo>
                  <a:pt x="3726611" y="2622047"/>
                  <a:pt x="3745340" y="2617491"/>
                  <a:pt x="3756357" y="2648866"/>
                </a:cubicBezTo>
                <a:cubicBezTo>
                  <a:pt x="3698847" y="2655446"/>
                  <a:pt x="3664475" y="2697951"/>
                  <a:pt x="3628340" y="2737926"/>
                </a:cubicBezTo>
                <a:cubicBezTo>
                  <a:pt x="3608067" y="2760445"/>
                  <a:pt x="3591541" y="2790554"/>
                  <a:pt x="3554967" y="2779169"/>
                </a:cubicBezTo>
                <a:cubicBezTo>
                  <a:pt x="3535796" y="2773097"/>
                  <a:pt x="3523678" y="2790046"/>
                  <a:pt x="3525662" y="2810794"/>
                </a:cubicBezTo>
                <a:cubicBezTo>
                  <a:pt x="3532932" y="2883915"/>
                  <a:pt x="3488203" y="2909469"/>
                  <a:pt x="3441932" y="2923637"/>
                </a:cubicBezTo>
                <a:cubicBezTo>
                  <a:pt x="3354236" y="2950204"/>
                  <a:pt x="3281303" y="3012697"/>
                  <a:pt x="3196032" y="3046854"/>
                </a:cubicBezTo>
                <a:cubicBezTo>
                  <a:pt x="3113184" y="3079999"/>
                  <a:pt x="3049065" y="3158685"/>
                  <a:pt x="2965998" y="3199927"/>
                </a:cubicBezTo>
                <a:cubicBezTo>
                  <a:pt x="2905843" y="3229783"/>
                  <a:pt x="2848335" y="3268239"/>
                  <a:pt x="2786418" y="3295311"/>
                </a:cubicBezTo>
                <a:cubicBezTo>
                  <a:pt x="2639894" y="3359324"/>
                  <a:pt x="2490503" y="3410685"/>
                  <a:pt x="2332519" y="3418022"/>
                </a:cubicBezTo>
                <a:cubicBezTo>
                  <a:pt x="2202077" y="3423842"/>
                  <a:pt x="1070633" y="3418277"/>
                  <a:pt x="611003" y="2585615"/>
                </a:cubicBezTo>
                <a:cubicBezTo>
                  <a:pt x="602189" y="2581565"/>
                  <a:pt x="592275" y="2570939"/>
                  <a:pt x="589190" y="2560818"/>
                </a:cubicBezTo>
                <a:cubicBezTo>
                  <a:pt x="574427" y="2513505"/>
                  <a:pt x="538291" y="2493011"/>
                  <a:pt x="505681" y="2467457"/>
                </a:cubicBezTo>
                <a:cubicBezTo>
                  <a:pt x="477036" y="2444939"/>
                  <a:pt x="446628" y="2421409"/>
                  <a:pt x="434730" y="2383456"/>
                </a:cubicBezTo>
                <a:cubicBezTo>
                  <a:pt x="419086" y="2332854"/>
                  <a:pt x="463594" y="2374348"/>
                  <a:pt x="471748" y="2355119"/>
                </a:cubicBezTo>
                <a:cubicBezTo>
                  <a:pt x="454782" y="2328807"/>
                  <a:pt x="428560" y="2304770"/>
                  <a:pt x="421730" y="2274915"/>
                </a:cubicBezTo>
                <a:cubicBezTo>
                  <a:pt x="396833" y="2167131"/>
                  <a:pt x="343069" y="2088698"/>
                  <a:pt x="262645" y="2027722"/>
                </a:cubicBezTo>
                <a:cubicBezTo>
                  <a:pt x="239509" y="2010264"/>
                  <a:pt x="224307" y="1978384"/>
                  <a:pt x="192799" y="1973326"/>
                </a:cubicBezTo>
                <a:cubicBezTo>
                  <a:pt x="122730" y="1962193"/>
                  <a:pt x="144764" y="1875156"/>
                  <a:pt x="107746" y="1836446"/>
                </a:cubicBezTo>
                <a:cubicBezTo>
                  <a:pt x="100695" y="1829107"/>
                  <a:pt x="94306" y="1814687"/>
                  <a:pt x="95627" y="1804821"/>
                </a:cubicBezTo>
                <a:cubicBezTo>
                  <a:pt x="97609" y="1790649"/>
                  <a:pt x="105983" y="1777240"/>
                  <a:pt x="113034" y="1764589"/>
                </a:cubicBezTo>
                <a:cubicBezTo>
                  <a:pt x="120306" y="1751939"/>
                  <a:pt x="131322" y="1740806"/>
                  <a:pt x="126034" y="1724108"/>
                </a:cubicBezTo>
                <a:cubicBezTo>
                  <a:pt x="123833" y="1717277"/>
                  <a:pt x="125373" y="1693494"/>
                  <a:pt x="109068" y="1712215"/>
                </a:cubicBezTo>
                <a:cubicBezTo>
                  <a:pt x="64340" y="1763578"/>
                  <a:pt x="38339" y="1715001"/>
                  <a:pt x="0" y="1691723"/>
                </a:cubicBezTo>
                <a:cubicBezTo>
                  <a:pt x="30848" y="1667686"/>
                  <a:pt x="58610" y="1650735"/>
                  <a:pt x="63238" y="1614808"/>
                </a:cubicBezTo>
                <a:cubicBezTo>
                  <a:pt x="72712" y="1540674"/>
                  <a:pt x="113253" y="1506772"/>
                  <a:pt x="174729" y="1500192"/>
                </a:cubicBezTo>
                <a:cubicBezTo>
                  <a:pt x="152034" y="1428591"/>
                  <a:pt x="152034" y="1428591"/>
                  <a:pt x="225408" y="1418722"/>
                </a:cubicBezTo>
                <a:cubicBezTo>
                  <a:pt x="197204" y="1373181"/>
                  <a:pt x="197204" y="1361542"/>
                  <a:pt x="231358" y="1345855"/>
                </a:cubicBezTo>
                <a:cubicBezTo>
                  <a:pt x="264188" y="1330927"/>
                  <a:pt x="300543" y="1325867"/>
                  <a:pt x="330952" y="1302844"/>
                </a:cubicBezTo>
                <a:cubicBezTo>
                  <a:pt x="302967" y="1244651"/>
                  <a:pt x="295035" y="1177097"/>
                  <a:pt x="237307" y="1148758"/>
                </a:cubicBezTo>
                <a:cubicBezTo>
                  <a:pt x="228273" y="1144458"/>
                  <a:pt x="222103" y="1127000"/>
                  <a:pt x="227831" y="1116880"/>
                </a:cubicBezTo>
                <a:cubicBezTo>
                  <a:pt x="248764" y="1080194"/>
                  <a:pt x="218798" y="1010614"/>
                  <a:pt x="284017" y="1002772"/>
                </a:cubicBezTo>
                <a:cubicBezTo>
                  <a:pt x="292171" y="1002013"/>
                  <a:pt x="299663" y="994421"/>
                  <a:pt x="293273" y="984554"/>
                </a:cubicBezTo>
                <a:cubicBezTo>
                  <a:pt x="271238" y="950145"/>
                  <a:pt x="297900" y="952421"/>
                  <a:pt x="313983" y="948120"/>
                </a:cubicBezTo>
                <a:cubicBezTo>
                  <a:pt x="333375" y="942809"/>
                  <a:pt x="355409" y="957988"/>
                  <a:pt x="373477" y="939265"/>
                </a:cubicBezTo>
                <a:cubicBezTo>
                  <a:pt x="369289" y="919530"/>
                  <a:pt x="353646" y="919783"/>
                  <a:pt x="342629" y="913458"/>
                </a:cubicBezTo>
                <a:cubicBezTo>
                  <a:pt x="310460" y="895240"/>
                  <a:pt x="284238" y="873483"/>
                  <a:pt x="282695" y="826169"/>
                </a:cubicBezTo>
                <a:cubicBezTo>
                  <a:pt x="281595" y="787964"/>
                  <a:pt x="278069" y="754314"/>
                  <a:pt x="322578" y="742675"/>
                </a:cubicBezTo>
                <a:cubicBezTo>
                  <a:pt x="341086" y="737866"/>
                  <a:pt x="335797" y="710289"/>
                  <a:pt x="325221" y="696626"/>
                </a:cubicBezTo>
                <a:cubicBezTo>
                  <a:pt x="306272" y="672338"/>
                  <a:pt x="290629" y="639953"/>
                  <a:pt x="258017" y="637675"/>
                </a:cubicBezTo>
                <a:cubicBezTo>
                  <a:pt x="238187" y="636158"/>
                  <a:pt x="222983" y="626035"/>
                  <a:pt x="207340" y="614398"/>
                </a:cubicBezTo>
                <a:cubicBezTo>
                  <a:pt x="196103" y="606047"/>
                  <a:pt x="182662" y="598964"/>
                  <a:pt x="183983" y="581001"/>
                </a:cubicBezTo>
                <a:cubicBezTo>
                  <a:pt x="185306" y="563795"/>
                  <a:pt x="198305" y="556711"/>
                  <a:pt x="211526" y="553169"/>
                </a:cubicBezTo>
                <a:cubicBezTo>
                  <a:pt x="255595" y="541784"/>
                  <a:pt x="297017" y="525085"/>
                  <a:pt x="333816" y="486880"/>
                </a:cubicBezTo>
                <a:cubicBezTo>
                  <a:pt x="309357" y="466639"/>
                  <a:pt x="286001" y="451964"/>
                  <a:pt x="267934" y="431469"/>
                </a:cubicBezTo>
                <a:cubicBezTo>
                  <a:pt x="224307" y="381881"/>
                  <a:pt x="593817" y="225772"/>
                  <a:pt x="612325" y="170108"/>
                </a:cubicBezTo>
                <a:cubicBezTo>
                  <a:pt x="618054" y="152904"/>
                  <a:pt x="637663" y="135194"/>
                  <a:pt x="653971" y="130133"/>
                </a:cubicBezTo>
                <a:cubicBezTo>
                  <a:pt x="730427" y="106350"/>
                  <a:pt x="796748" y="52963"/>
                  <a:pt x="874970" y="33228"/>
                </a:cubicBezTo>
                <a:cubicBezTo>
                  <a:pt x="911877" y="23867"/>
                  <a:pt x="948509" y="12925"/>
                  <a:pt x="986021" y="1223"/>
                </a:cubicBezTo>
                <a:close/>
              </a:path>
            </a:pathLst>
          </a:cu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A7AD2A37-3794-3AA1-20DF-B129FB1FE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6844" y="5021831"/>
            <a:ext cx="6946955" cy="1299943"/>
          </a:xfrm>
        </p:spPr>
        <p:txBody>
          <a:bodyPr>
            <a:normAutofit/>
          </a:bodyPr>
          <a:lstStyle/>
          <a:p>
            <a:endParaRPr lang="en-US" sz="2000"/>
          </a:p>
        </p:txBody>
      </p:sp>
      <p:pic>
        <p:nvPicPr>
          <p:cNvPr id="9" name="Picture 8" descr="A group of metal objects on a stand&#10;&#10;Description automatically generated">
            <a:extLst>
              <a:ext uri="{FF2B5EF4-FFF2-40B4-BE49-F238E27FC236}">
                <a16:creationId xmlns:a16="http://schemas.microsoft.com/office/drawing/2014/main" id="{E8EE2C2C-C24F-7F62-DA88-7776378DDA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572" r="12924" b="2"/>
          <a:stretch/>
        </p:blipFill>
        <p:spPr>
          <a:xfrm>
            <a:off x="20" y="277472"/>
            <a:ext cx="4552718" cy="5946218"/>
          </a:xfrm>
          <a:custGeom>
            <a:avLst/>
            <a:gdLst/>
            <a:ahLst/>
            <a:cxnLst/>
            <a:rect l="l" t="t" r="r" b="b"/>
            <a:pathLst>
              <a:path w="4552738" h="5946218">
                <a:moveTo>
                  <a:pt x="0" y="0"/>
                </a:moveTo>
                <a:lnTo>
                  <a:pt x="193217" y="10418"/>
                </a:lnTo>
                <a:cubicBezTo>
                  <a:pt x="612089" y="35802"/>
                  <a:pt x="1030148" y="71660"/>
                  <a:pt x="1446580" y="128061"/>
                </a:cubicBezTo>
                <a:cubicBezTo>
                  <a:pt x="1735723" y="167547"/>
                  <a:pt x="2027715" y="194943"/>
                  <a:pt x="2320927" y="163517"/>
                </a:cubicBezTo>
                <a:cubicBezTo>
                  <a:pt x="2335563" y="161905"/>
                  <a:pt x="2352239" y="156669"/>
                  <a:pt x="2364438" y="161905"/>
                </a:cubicBezTo>
                <a:cubicBezTo>
                  <a:pt x="2506776" y="220729"/>
                  <a:pt x="2662121" y="178424"/>
                  <a:pt x="2809744" y="215490"/>
                </a:cubicBezTo>
                <a:cubicBezTo>
                  <a:pt x="2771925" y="358517"/>
                  <a:pt x="2609662" y="346832"/>
                  <a:pt x="2518162" y="445944"/>
                </a:cubicBezTo>
                <a:cubicBezTo>
                  <a:pt x="2667409" y="485424"/>
                  <a:pt x="2801610" y="525312"/>
                  <a:pt x="2937846" y="555124"/>
                </a:cubicBezTo>
                <a:cubicBezTo>
                  <a:pt x="3082216" y="586550"/>
                  <a:pt x="3204622" y="671561"/>
                  <a:pt x="3345734" y="709433"/>
                </a:cubicBezTo>
                <a:cubicBezTo>
                  <a:pt x="3375832" y="717492"/>
                  <a:pt x="3412025" y="745693"/>
                  <a:pt x="3422598" y="773089"/>
                </a:cubicBezTo>
                <a:cubicBezTo>
                  <a:pt x="3456757" y="861726"/>
                  <a:pt x="4138745" y="1110310"/>
                  <a:pt x="4058225" y="1189273"/>
                </a:cubicBezTo>
                <a:cubicBezTo>
                  <a:pt x="4024878" y="1221909"/>
                  <a:pt x="3981773" y="1245276"/>
                  <a:pt x="3936629" y="1277508"/>
                </a:cubicBezTo>
                <a:cubicBezTo>
                  <a:pt x="4004547" y="1338344"/>
                  <a:pt x="4080998" y="1364935"/>
                  <a:pt x="4162334" y="1383065"/>
                </a:cubicBezTo>
                <a:cubicBezTo>
                  <a:pt x="4186736" y="1388705"/>
                  <a:pt x="4210728" y="1399986"/>
                  <a:pt x="4213168" y="1427383"/>
                </a:cubicBezTo>
                <a:cubicBezTo>
                  <a:pt x="4215607" y="1455987"/>
                  <a:pt x="4190800" y="1467266"/>
                  <a:pt x="4170061" y="1480564"/>
                </a:cubicBezTo>
                <a:cubicBezTo>
                  <a:pt x="4141188" y="1499095"/>
                  <a:pt x="4113127" y="1515214"/>
                  <a:pt x="4076527" y="1517630"/>
                </a:cubicBezTo>
                <a:cubicBezTo>
                  <a:pt x="4016337" y="1521257"/>
                  <a:pt x="3987466" y="1572826"/>
                  <a:pt x="3952493" y="1611502"/>
                </a:cubicBezTo>
                <a:cubicBezTo>
                  <a:pt x="3932973" y="1633259"/>
                  <a:pt x="3923211" y="1677172"/>
                  <a:pt x="3957370" y="1684828"/>
                </a:cubicBezTo>
                <a:cubicBezTo>
                  <a:pt x="4039518" y="1703363"/>
                  <a:pt x="4033011" y="1756946"/>
                  <a:pt x="4030981" y="1817782"/>
                </a:cubicBezTo>
                <a:cubicBezTo>
                  <a:pt x="4028133" y="1893124"/>
                  <a:pt x="3979737" y="1927770"/>
                  <a:pt x="3920363" y="1956780"/>
                </a:cubicBezTo>
                <a:cubicBezTo>
                  <a:pt x="3900029" y="1966851"/>
                  <a:pt x="3871158" y="1966449"/>
                  <a:pt x="3863429" y="1997874"/>
                </a:cubicBezTo>
                <a:cubicBezTo>
                  <a:pt x="3896777" y="2027688"/>
                  <a:pt x="3937444" y="2003517"/>
                  <a:pt x="3973233" y="2011975"/>
                </a:cubicBezTo>
                <a:cubicBezTo>
                  <a:pt x="4002918" y="2018824"/>
                  <a:pt x="4052127" y="2015199"/>
                  <a:pt x="4011458" y="2069991"/>
                </a:cubicBezTo>
                <a:cubicBezTo>
                  <a:pt x="3999664" y="2085704"/>
                  <a:pt x="4013491" y="2097792"/>
                  <a:pt x="4028540" y="2099000"/>
                </a:cubicBezTo>
                <a:cubicBezTo>
                  <a:pt x="4148913" y="2111489"/>
                  <a:pt x="4093606" y="2222285"/>
                  <a:pt x="4132241" y="2280703"/>
                </a:cubicBezTo>
                <a:cubicBezTo>
                  <a:pt x="4142812" y="2296818"/>
                  <a:pt x="4131425" y="2324618"/>
                  <a:pt x="4114752" y="2331466"/>
                </a:cubicBezTo>
                <a:cubicBezTo>
                  <a:pt x="4008205" y="2376592"/>
                  <a:pt x="3993565" y="2484163"/>
                  <a:pt x="3941916" y="2576828"/>
                </a:cubicBezTo>
                <a:cubicBezTo>
                  <a:pt x="3998039" y="2613488"/>
                  <a:pt x="4065138" y="2621547"/>
                  <a:pt x="4125732" y="2645318"/>
                </a:cubicBezTo>
                <a:cubicBezTo>
                  <a:pt x="4188768" y="2670298"/>
                  <a:pt x="4188768" y="2688831"/>
                  <a:pt x="4136714" y="2761349"/>
                </a:cubicBezTo>
                <a:cubicBezTo>
                  <a:pt x="4272135" y="2777064"/>
                  <a:pt x="4272135" y="2777064"/>
                  <a:pt x="4230249" y="2891080"/>
                </a:cubicBezTo>
                <a:cubicBezTo>
                  <a:pt x="4343713" y="2901557"/>
                  <a:pt x="4418537" y="2955542"/>
                  <a:pt x="4436023" y="3073591"/>
                </a:cubicBezTo>
                <a:cubicBezTo>
                  <a:pt x="4444564" y="3130800"/>
                  <a:pt x="4495804" y="3157792"/>
                  <a:pt x="4552738" y="3196068"/>
                </a:cubicBezTo>
                <a:cubicBezTo>
                  <a:pt x="4481978" y="3233136"/>
                  <a:pt x="4433989" y="3310489"/>
                  <a:pt x="4351436" y="3228700"/>
                </a:cubicBezTo>
                <a:cubicBezTo>
                  <a:pt x="4321344" y="3198888"/>
                  <a:pt x="4324186" y="3236761"/>
                  <a:pt x="4320122" y="3247637"/>
                </a:cubicBezTo>
                <a:cubicBezTo>
                  <a:pt x="4310364" y="3274227"/>
                  <a:pt x="4330695" y="3291956"/>
                  <a:pt x="4344116" y="3312099"/>
                </a:cubicBezTo>
                <a:cubicBezTo>
                  <a:pt x="4357130" y="3332244"/>
                  <a:pt x="4372586" y="3353596"/>
                  <a:pt x="4376244" y="3376163"/>
                </a:cubicBezTo>
                <a:cubicBezTo>
                  <a:pt x="4378682" y="3391874"/>
                  <a:pt x="4366890" y="3414835"/>
                  <a:pt x="4353877" y="3426522"/>
                </a:cubicBezTo>
                <a:cubicBezTo>
                  <a:pt x="4285554" y="3488163"/>
                  <a:pt x="4326221" y="3626757"/>
                  <a:pt x="4196898" y="3644486"/>
                </a:cubicBezTo>
                <a:cubicBezTo>
                  <a:pt x="4138745" y="3652541"/>
                  <a:pt x="4110687" y="3703306"/>
                  <a:pt x="4067986" y="3731106"/>
                </a:cubicBezTo>
                <a:cubicBezTo>
                  <a:pt x="3919551" y="3828201"/>
                  <a:pt x="3820322" y="3953097"/>
                  <a:pt x="3774370" y="4124729"/>
                </a:cubicBezTo>
                <a:cubicBezTo>
                  <a:pt x="3761764" y="4172269"/>
                  <a:pt x="3713368" y="4210546"/>
                  <a:pt x="3682054" y="4252444"/>
                </a:cubicBezTo>
                <a:cubicBezTo>
                  <a:pt x="3697103" y="4283064"/>
                  <a:pt x="3779250" y="4216990"/>
                  <a:pt x="3750377" y="4297567"/>
                </a:cubicBezTo>
                <a:cubicBezTo>
                  <a:pt x="3728417" y="4358002"/>
                  <a:pt x="3672294" y="4395470"/>
                  <a:pt x="3619425" y="4431328"/>
                </a:cubicBezTo>
                <a:cubicBezTo>
                  <a:pt x="3559239" y="4472019"/>
                  <a:pt x="3492545" y="4504653"/>
                  <a:pt x="3465296" y="4579993"/>
                </a:cubicBezTo>
                <a:cubicBezTo>
                  <a:pt x="3459603" y="4596110"/>
                  <a:pt x="3441305" y="4613031"/>
                  <a:pt x="3425038" y="4619479"/>
                </a:cubicBezTo>
                <a:cubicBezTo>
                  <a:pt x="2576720" y="5945389"/>
                  <a:pt x="488463" y="5954251"/>
                  <a:pt x="247714" y="5944983"/>
                </a:cubicBezTo>
                <a:cubicBezTo>
                  <a:pt x="174818" y="5942062"/>
                  <a:pt x="102913" y="5934760"/>
                  <a:pt x="31834" y="5923857"/>
                </a:cubicBezTo>
                <a:lnTo>
                  <a:pt x="0" y="5917408"/>
                </a:lnTo>
                <a:close/>
              </a:path>
            </a:pathLst>
          </a:custGeom>
        </p:spPr>
      </p:pic>
      <p:pic>
        <p:nvPicPr>
          <p:cNvPr id="7" name="Picture 6" descr="A hole in a wall&#10;&#10;Description automatically generated">
            <a:extLst>
              <a:ext uri="{FF2B5EF4-FFF2-40B4-BE49-F238E27FC236}">
                <a16:creationId xmlns:a16="http://schemas.microsoft.com/office/drawing/2014/main" id="{92D43FC3-465A-EE14-D559-C64868888D7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343" r="10994" b="-3"/>
          <a:stretch/>
        </p:blipFill>
        <p:spPr>
          <a:xfrm>
            <a:off x="8653074" y="-2"/>
            <a:ext cx="3538926" cy="4290182"/>
          </a:xfrm>
          <a:custGeom>
            <a:avLst/>
            <a:gdLst/>
            <a:ahLst/>
            <a:cxnLst/>
            <a:rect l="l" t="t" r="r" b="b"/>
            <a:pathLst>
              <a:path w="3538926" h="4290182">
                <a:moveTo>
                  <a:pt x="1370437" y="0"/>
                </a:moveTo>
                <a:lnTo>
                  <a:pt x="3538926" y="0"/>
                </a:lnTo>
                <a:lnTo>
                  <a:pt x="3538926" y="4256362"/>
                </a:lnTo>
                <a:lnTo>
                  <a:pt x="3455334" y="4273195"/>
                </a:lnTo>
                <a:cubicBezTo>
                  <a:pt x="3401009" y="4281478"/>
                  <a:pt x="3346052" y="4287025"/>
                  <a:pt x="3290337" y="4289244"/>
                </a:cubicBezTo>
                <a:cubicBezTo>
                  <a:pt x="3106332" y="4296285"/>
                  <a:pt x="1510274" y="4289552"/>
                  <a:pt x="861903" y="3282295"/>
                </a:cubicBezTo>
                <a:cubicBezTo>
                  <a:pt x="849470" y="3277397"/>
                  <a:pt x="835485" y="3264542"/>
                  <a:pt x="831133" y="3252299"/>
                </a:cubicBezTo>
                <a:cubicBezTo>
                  <a:pt x="810307" y="3195065"/>
                  <a:pt x="759333" y="3170274"/>
                  <a:pt x="713332" y="3139362"/>
                </a:cubicBezTo>
                <a:cubicBezTo>
                  <a:pt x="672925" y="3112122"/>
                  <a:pt x="630030" y="3083658"/>
                  <a:pt x="613246" y="3037747"/>
                </a:cubicBezTo>
                <a:cubicBezTo>
                  <a:pt x="591178" y="2976535"/>
                  <a:pt x="653963" y="3026730"/>
                  <a:pt x="665465" y="3003469"/>
                </a:cubicBezTo>
                <a:cubicBezTo>
                  <a:pt x="641532" y="2971640"/>
                  <a:pt x="604543" y="2942562"/>
                  <a:pt x="594908" y="2906447"/>
                </a:cubicBezTo>
                <a:cubicBezTo>
                  <a:pt x="559787" y="2776063"/>
                  <a:pt x="483946" y="2681183"/>
                  <a:pt x="370497" y="2607422"/>
                </a:cubicBezTo>
                <a:cubicBezTo>
                  <a:pt x="337860" y="2586304"/>
                  <a:pt x="316415" y="2547739"/>
                  <a:pt x="271969" y="2541620"/>
                </a:cubicBezTo>
                <a:cubicBezTo>
                  <a:pt x="173127" y="2528152"/>
                  <a:pt x="204209" y="2422866"/>
                  <a:pt x="151990" y="2376038"/>
                </a:cubicBezTo>
                <a:cubicBezTo>
                  <a:pt x="142044" y="2367161"/>
                  <a:pt x="133031" y="2349717"/>
                  <a:pt x="134895" y="2337782"/>
                </a:cubicBezTo>
                <a:cubicBezTo>
                  <a:pt x="137691" y="2320639"/>
                  <a:pt x="149504" y="2304419"/>
                  <a:pt x="159450" y="2289115"/>
                </a:cubicBezTo>
                <a:cubicBezTo>
                  <a:pt x="169707" y="2273813"/>
                  <a:pt x="185247" y="2260344"/>
                  <a:pt x="177788" y="2240145"/>
                </a:cubicBezTo>
                <a:cubicBezTo>
                  <a:pt x="174683" y="2231882"/>
                  <a:pt x="176855" y="2203112"/>
                  <a:pt x="153855" y="2225759"/>
                </a:cubicBezTo>
                <a:cubicBezTo>
                  <a:pt x="90759" y="2287892"/>
                  <a:pt x="54081" y="2229129"/>
                  <a:pt x="0" y="2200970"/>
                </a:cubicBezTo>
                <a:cubicBezTo>
                  <a:pt x="43514" y="2171892"/>
                  <a:pt x="82677" y="2151388"/>
                  <a:pt x="89205" y="2107927"/>
                </a:cubicBezTo>
                <a:cubicBezTo>
                  <a:pt x="102570" y="2018249"/>
                  <a:pt x="159758" y="1977237"/>
                  <a:pt x="246479" y="1969279"/>
                </a:cubicBezTo>
                <a:cubicBezTo>
                  <a:pt x="214465" y="1882663"/>
                  <a:pt x="214465" y="1882663"/>
                  <a:pt x="317968" y="1870725"/>
                </a:cubicBezTo>
                <a:cubicBezTo>
                  <a:pt x="278183" y="1815635"/>
                  <a:pt x="278183" y="1801556"/>
                  <a:pt x="326361" y="1782580"/>
                </a:cubicBezTo>
                <a:cubicBezTo>
                  <a:pt x="372673" y="1764521"/>
                  <a:pt x="423957" y="1758400"/>
                  <a:pt x="466852" y="1730550"/>
                </a:cubicBezTo>
                <a:cubicBezTo>
                  <a:pt x="427377" y="1660155"/>
                  <a:pt x="416187" y="1578436"/>
                  <a:pt x="334753" y="1544155"/>
                </a:cubicBezTo>
                <a:cubicBezTo>
                  <a:pt x="322010" y="1538952"/>
                  <a:pt x="313307" y="1517834"/>
                  <a:pt x="321386" y="1505592"/>
                </a:cubicBezTo>
                <a:cubicBezTo>
                  <a:pt x="350915" y="1461214"/>
                  <a:pt x="308644" y="1377045"/>
                  <a:pt x="400645" y="1367557"/>
                </a:cubicBezTo>
                <a:cubicBezTo>
                  <a:pt x="412147" y="1366640"/>
                  <a:pt x="422716" y="1357456"/>
                  <a:pt x="413701" y="1345520"/>
                </a:cubicBezTo>
                <a:cubicBezTo>
                  <a:pt x="382618" y="1303896"/>
                  <a:pt x="420228" y="1306649"/>
                  <a:pt x="442916" y="1301447"/>
                </a:cubicBezTo>
                <a:cubicBezTo>
                  <a:pt x="470270" y="1295021"/>
                  <a:pt x="501352" y="1313384"/>
                  <a:pt x="526840" y="1290735"/>
                </a:cubicBezTo>
                <a:cubicBezTo>
                  <a:pt x="520932" y="1266862"/>
                  <a:pt x="498866" y="1267167"/>
                  <a:pt x="483325" y="1259517"/>
                </a:cubicBezTo>
                <a:cubicBezTo>
                  <a:pt x="437945" y="1237479"/>
                  <a:pt x="400956" y="1211159"/>
                  <a:pt x="398780" y="1153924"/>
                </a:cubicBezTo>
                <a:cubicBezTo>
                  <a:pt x="397228" y="1107708"/>
                  <a:pt x="392254" y="1067003"/>
                  <a:pt x="455041" y="1052922"/>
                </a:cubicBezTo>
                <a:cubicBezTo>
                  <a:pt x="481149" y="1047106"/>
                  <a:pt x="473687" y="1013747"/>
                  <a:pt x="458768" y="997218"/>
                </a:cubicBezTo>
                <a:cubicBezTo>
                  <a:pt x="432038" y="967837"/>
                  <a:pt x="409972" y="928661"/>
                  <a:pt x="363968" y="925907"/>
                </a:cubicBezTo>
                <a:cubicBezTo>
                  <a:pt x="335995" y="924071"/>
                  <a:pt x="314548" y="911826"/>
                  <a:pt x="292481" y="897749"/>
                </a:cubicBezTo>
                <a:cubicBezTo>
                  <a:pt x="276630" y="887646"/>
                  <a:pt x="257670" y="879078"/>
                  <a:pt x="259533" y="857348"/>
                </a:cubicBezTo>
                <a:cubicBezTo>
                  <a:pt x="261399" y="836535"/>
                  <a:pt x="279736" y="827966"/>
                  <a:pt x="298387" y="823681"/>
                </a:cubicBezTo>
                <a:cubicBezTo>
                  <a:pt x="360552" y="809909"/>
                  <a:pt x="418983" y="789708"/>
                  <a:pt x="470893" y="743493"/>
                </a:cubicBezTo>
                <a:cubicBezTo>
                  <a:pt x="436390" y="719007"/>
                  <a:pt x="403444" y="701256"/>
                  <a:pt x="377957" y="676463"/>
                </a:cubicBezTo>
                <a:cubicBezTo>
                  <a:pt x="316415" y="616477"/>
                  <a:pt x="837660" y="427634"/>
                  <a:pt x="863768" y="360299"/>
                </a:cubicBezTo>
                <a:cubicBezTo>
                  <a:pt x="871849" y="339488"/>
                  <a:pt x="899511" y="318064"/>
                  <a:pt x="922515" y="311942"/>
                </a:cubicBezTo>
                <a:cubicBezTo>
                  <a:pt x="1030367" y="283171"/>
                  <a:pt x="1123922" y="218591"/>
                  <a:pt x="1234265" y="194718"/>
                </a:cubicBezTo>
                <a:cubicBezTo>
                  <a:pt x="1338390" y="172070"/>
                  <a:pt x="1440960" y="141768"/>
                  <a:pt x="1555030" y="111776"/>
                </a:cubicBezTo>
                <a:cubicBezTo>
                  <a:pt x="1520063" y="74130"/>
                  <a:pt x="1471575" y="57526"/>
                  <a:pt x="1428216" y="36752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14104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6CF2A2B-0745-440C-9224-C5C6A0A42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BE6D6B-84C9-4D2B-97EB-773B7369E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collage of objects in a room&#10;&#10;Description automatically generated">
            <a:extLst>
              <a:ext uri="{FF2B5EF4-FFF2-40B4-BE49-F238E27FC236}">
                <a16:creationId xmlns:a16="http://schemas.microsoft.com/office/drawing/2014/main" id="{7C607A99-4CB7-7F84-06DB-79F0E56A317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 l="12857" r="18254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B8D39-6663-0DBE-DC4D-BF0D3E58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728906"/>
            <a:ext cx="9792471" cy="205703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DB1E86-582A-B8E5-3260-C2053C312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8181" y="2957665"/>
            <a:ext cx="9792471" cy="3171423"/>
          </a:xfrm>
        </p:spPr>
        <p:txBody>
          <a:bodyPr>
            <a:normAutofit/>
          </a:bodyPr>
          <a:lstStyle/>
          <a:p>
            <a:endParaRPr lang="en-US" sz="2000">
              <a:solidFill>
                <a:srgbClr val="FFFFFF"/>
              </a:solidFill>
            </a:endParaRPr>
          </a:p>
          <a:p>
            <a:r>
              <a:rPr lang="en-US" sz="2000">
                <a:solidFill>
                  <a:srgbClr val="FFFFFF"/>
                </a:solidFill>
              </a:rPr>
              <a:t>What caused the first war on drugs?</a:t>
            </a:r>
          </a:p>
          <a:p>
            <a:endParaRPr lang="en-US" sz="2000">
              <a:solidFill>
                <a:srgbClr val="FFFFFF"/>
              </a:solidFill>
            </a:endParaRPr>
          </a:p>
          <a:p>
            <a:r>
              <a:rPr lang="en-US" sz="2000">
                <a:solidFill>
                  <a:srgbClr val="FFFFFF"/>
                </a:solidFill>
              </a:rPr>
              <a:t>What did the first war on drugs involve?</a:t>
            </a:r>
          </a:p>
          <a:p>
            <a:endParaRPr lang="en-US" sz="2000">
              <a:solidFill>
                <a:srgbClr val="FFFFFF"/>
              </a:solidFill>
            </a:endParaRPr>
          </a:p>
          <a:p>
            <a:r>
              <a:rPr lang="en-US" sz="2000">
                <a:solidFill>
                  <a:srgbClr val="FFFFFF"/>
                </a:solidFill>
              </a:rPr>
              <a:t>What were the effects?</a:t>
            </a:r>
          </a:p>
        </p:txBody>
      </p:sp>
    </p:spTree>
    <p:extLst>
      <p:ext uri="{BB962C8B-B14F-4D97-AF65-F5344CB8AC3E}">
        <p14:creationId xmlns:p14="http://schemas.microsoft.com/office/powerpoint/2010/main" val="228772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oup of people on a van&#10;&#10;Description automatically generated">
            <a:extLst>
              <a:ext uri="{FF2B5EF4-FFF2-40B4-BE49-F238E27FC236}">
                <a16:creationId xmlns:a16="http://schemas.microsoft.com/office/drawing/2014/main" id="{65F8BF72-B179-47BE-39BD-04F6681AA0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56" r="16080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D1A3245-B27F-9064-79C0-11F75CE43D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6036" y="290945"/>
            <a:ext cx="3927763" cy="58860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/>
              <a:t>Between 1965 and 1975, there was a huge upswing in U.S. drug use. 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endParaRPr lang="en-US" sz="2500" dirty="0"/>
          </a:p>
          <a:p>
            <a:pPr>
              <a:buFontTx/>
              <a:buChar char="-"/>
            </a:pPr>
            <a:r>
              <a:rPr lang="en-US" sz="2500" dirty="0"/>
              <a:t>By late 1970s, 40% of high school students smoked marijuana</a:t>
            </a:r>
          </a:p>
          <a:p>
            <a:pPr>
              <a:buFontTx/>
              <a:buChar char="-"/>
            </a:pPr>
            <a:endParaRPr lang="en-US" sz="2500" dirty="0"/>
          </a:p>
          <a:p>
            <a:pPr>
              <a:buFontTx/>
              <a:buChar char="-"/>
            </a:pPr>
            <a:endParaRPr lang="en-US" sz="2500" dirty="0"/>
          </a:p>
          <a:p>
            <a:pPr>
              <a:buFontTx/>
              <a:buChar char="-"/>
            </a:pPr>
            <a:r>
              <a:rPr lang="en-US" sz="2500" dirty="0"/>
              <a:t>In 1975, there were 600,000 heroin addicts in the USA</a:t>
            </a:r>
          </a:p>
        </p:txBody>
      </p:sp>
    </p:spTree>
    <p:extLst>
      <p:ext uri="{BB962C8B-B14F-4D97-AF65-F5344CB8AC3E}">
        <p14:creationId xmlns:p14="http://schemas.microsoft.com/office/powerpoint/2010/main" val="203976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erson in a field of flowers&#10;&#10;Description automatically generated">
            <a:extLst>
              <a:ext uri="{FF2B5EF4-FFF2-40B4-BE49-F238E27FC236}">
                <a16:creationId xmlns:a16="http://schemas.microsoft.com/office/drawing/2014/main" id="{11D7A34B-FC33-F745-4D6E-EA7D4CCDAB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592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D3EEA7-1730-66CF-1101-EFA3F18B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endParaRPr lang="en-US" sz="400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6B673B6-4451-8D2F-C23D-F5A3BC19F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540327"/>
            <a:ext cx="3822189" cy="5636636"/>
          </a:xfrm>
        </p:spPr>
        <p:txBody>
          <a:bodyPr>
            <a:normAutofit/>
          </a:bodyPr>
          <a:lstStyle/>
          <a:p>
            <a:r>
              <a:rPr lang="en-US" sz="2500" dirty="0"/>
              <a:t>U.S. narcotics increasingly came from Mexico.</a:t>
            </a:r>
          </a:p>
          <a:p>
            <a:endParaRPr lang="en-US" sz="2500" dirty="0"/>
          </a:p>
          <a:p>
            <a:r>
              <a:rPr lang="en-US" sz="2500" dirty="0"/>
              <a:t>Seizure of marijuana at the border rose from 300kg in 1961 to 81 tons in 1969. </a:t>
            </a:r>
          </a:p>
          <a:p>
            <a:endParaRPr lang="en-US" sz="2500" dirty="0"/>
          </a:p>
          <a:p>
            <a:r>
              <a:rPr lang="en-US" sz="2500" dirty="0"/>
              <a:t>By 1976, 95% of U.S. heroin came from Mexico</a:t>
            </a:r>
          </a:p>
        </p:txBody>
      </p:sp>
    </p:spTree>
    <p:extLst>
      <p:ext uri="{BB962C8B-B14F-4D97-AF65-F5344CB8AC3E}">
        <p14:creationId xmlns:p14="http://schemas.microsoft.com/office/powerpoint/2010/main" val="1829102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map of the united states&#10;&#10;Description automatically generated">
            <a:extLst>
              <a:ext uri="{FF2B5EF4-FFF2-40B4-BE49-F238E27FC236}">
                <a16:creationId xmlns:a16="http://schemas.microsoft.com/office/drawing/2014/main" id="{990D3670-62F3-955E-D31E-1BC86018F4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8509" y="12366"/>
            <a:ext cx="6996546" cy="687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351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219D6-537C-3050-6C88-9098290F6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major traffickers</a:t>
            </a:r>
          </a:p>
        </p:txBody>
      </p:sp>
      <p:pic>
        <p:nvPicPr>
          <p:cNvPr id="5" name="Content Placeholder 4" descr="Two men riding horses in a dirt field&#10;&#10;Description automatically generated">
            <a:extLst>
              <a:ext uri="{FF2B5EF4-FFF2-40B4-BE49-F238E27FC236}">
                <a16:creationId xmlns:a16="http://schemas.microsoft.com/office/drawing/2014/main" id="{46A86006-E2BB-7DEA-1F82-C5FE1B70DB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918" y="1881043"/>
            <a:ext cx="3716056" cy="4351338"/>
          </a:xfrm>
        </p:spPr>
      </p:pic>
      <p:pic>
        <p:nvPicPr>
          <p:cNvPr id="7" name="Picture 6" descr="A close-up of a person and person&#10;&#10;Description automatically generated">
            <a:extLst>
              <a:ext uri="{FF2B5EF4-FFF2-40B4-BE49-F238E27FC236}">
                <a16:creationId xmlns:a16="http://schemas.microsoft.com/office/drawing/2014/main" id="{1527EE93-EBDE-4E32-230E-E2F7E4D27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3382" y="977275"/>
            <a:ext cx="1844173" cy="5515600"/>
          </a:xfrm>
          <a:prstGeom prst="rect">
            <a:avLst/>
          </a:prstGeom>
        </p:spPr>
      </p:pic>
      <p:pic>
        <p:nvPicPr>
          <p:cNvPr id="9" name="Picture 8" descr="A person and person walking together&#10;&#10;Description automatically generated">
            <a:extLst>
              <a:ext uri="{FF2B5EF4-FFF2-40B4-BE49-F238E27FC236}">
                <a16:creationId xmlns:a16="http://schemas.microsoft.com/office/drawing/2014/main" id="{F105E8DA-008C-53FA-C464-D27582830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0904" y="2355273"/>
            <a:ext cx="4344823" cy="38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058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F0087D53-9295-4463-AAE4-D5C626046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5B2B44-1459-A1B9-63EA-899AC4D75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01453"/>
            <a:ext cx="10909640" cy="1065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dirty="0"/>
              <a:t>1969: Operation Intercept</a:t>
            </a:r>
          </a:p>
        </p:txBody>
      </p:sp>
      <p:pic>
        <p:nvPicPr>
          <p:cNvPr id="7" name="Content Placeholder 6" descr="A person in a suit holding his arms up&#10;&#10;Description automatically generated">
            <a:extLst>
              <a:ext uri="{FF2B5EF4-FFF2-40B4-BE49-F238E27FC236}">
                <a16:creationId xmlns:a16="http://schemas.microsoft.com/office/drawing/2014/main" id="{A3489E14-BE2C-0E59-92B2-F344280A62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40" y="393901"/>
            <a:ext cx="5614416" cy="3747621"/>
          </a:xfrm>
          <a:prstGeom prst="rect">
            <a:avLst/>
          </a:prstGeom>
        </p:spPr>
      </p:pic>
      <p:pic>
        <p:nvPicPr>
          <p:cNvPr id="5" name="Content Placeholder 4" descr="A person looking at a car with the trunk open&#10;&#10;Description automatically generated">
            <a:extLst>
              <a:ext uri="{FF2B5EF4-FFF2-40B4-BE49-F238E27FC236}">
                <a16:creationId xmlns:a16="http://schemas.microsoft.com/office/drawing/2014/main" id="{FF964FA4-34C3-3F0E-F061-D6DDCE5449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963" r="16132"/>
          <a:stretch/>
        </p:blipFill>
        <p:spPr>
          <a:xfrm>
            <a:off x="7101609" y="320040"/>
            <a:ext cx="3920189" cy="3895344"/>
          </a:xfrm>
          <a:prstGeom prst="rect">
            <a:avLst/>
          </a:prstGeom>
        </p:spPr>
      </p:pic>
      <p:sp>
        <p:nvSpPr>
          <p:cNvPr id="21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5594358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75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E6D0BF-0B5B-E0F6-1B38-E93E2787F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45810"/>
            <a:ext cx="5120561" cy="1325563"/>
          </a:xfrm>
        </p:spPr>
        <p:txBody>
          <a:bodyPr>
            <a:normAutofit/>
          </a:bodyPr>
          <a:lstStyle/>
          <a:p>
            <a:r>
              <a:rPr lang="en-US" sz="4100"/>
              <a:t>The Drug Enforcement Administration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B5A53-E1BD-BE1B-4152-23E0880F0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092194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Created in 1973.</a:t>
            </a:r>
          </a:p>
          <a:p>
            <a:endParaRPr lang="en-US" dirty="0"/>
          </a:p>
          <a:p>
            <a:r>
              <a:rPr lang="en-US" dirty="0"/>
              <a:t>Formed of agents from US Customs, Bureau of Narcotics and Dangerous Drugs, CIA, FBI, and Food and Drug Administration.</a:t>
            </a:r>
          </a:p>
          <a:p>
            <a:endParaRPr lang="en-US" dirty="0"/>
          </a:p>
          <a:p>
            <a:r>
              <a:rPr lang="en-US" dirty="0"/>
              <a:t>2000 agents.</a:t>
            </a:r>
          </a:p>
          <a:p>
            <a:endParaRPr lang="en-US" dirty="0"/>
          </a:p>
          <a:p>
            <a:r>
              <a:rPr lang="en-US" dirty="0"/>
              <a:t>1973-1975. DEA beset by scandals, increasing drug liberalization, and declining budget. 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person shaking hands with another person&#10;&#10;Description automatically generated">
            <a:extLst>
              <a:ext uri="{FF2B5EF4-FFF2-40B4-BE49-F238E27FC236}">
                <a16:creationId xmlns:a16="http://schemas.microsoft.com/office/drawing/2014/main" id="{F9458483-095F-4C47-4B96-80A7BA98AA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942" r="3925" b="3"/>
          <a:stretch/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  <p:sp>
        <p:nvSpPr>
          <p:cNvPr id="21" name="Arc 20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gold badge with blue text and eagle&#10;&#10;Description automatically generated">
            <a:extLst>
              <a:ext uri="{FF2B5EF4-FFF2-40B4-BE49-F238E27FC236}">
                <a16:creationId xmlns:a16="http://schemas.microsoft.com/office/drawing/2014/main" id="{AC6E9701-9A75-4CD7-F99C-EBA761B8FB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7309" r="2" b="2"/>
          <a:stretch/>
        </p:blipFill>
        <p:spPr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57532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79C02-4C69-BF4F-0C58-9C29259E7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persuade Mexico to crack down on drugs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CE55E-A34C-1D45-9069-C87233B2B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DEA, “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Potential for Forward Strategy Against Heroin in Mexico”, 1975. </a:t>
            </a:r>
          </a:p>
          <a:p>
            <a:pPr marL="0" indent="0">
              <a:buNone/>
            </a:pP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0" indent="0">
              <a:buNone/>
            </a:pPr>
            <a:r>
              <a:rPr lang="en-GB" i="1" dirty="0">
                <a:solidFill>
                  <a:srgbClr val="000000"/>
                </a:solidFill>
                <a:latin typeface="Aptos" panose="020B0004020202020204" pitchFamily="34" charset="0"/>
              </a:rPr>
              <a:t>If “the Mexicans are reluctant to support intensive poppy eradication using helicopter borne herbicides…and punitive action against opium cultivators” the U.S. would have to “fabricate some external or induced incentives”</a:t>
            </a:r>
          </a:p>
          <a:p>
            <a:pPr marL="0" indent="0">
              <a:buNone/>
            </a:pP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873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424</Words>
  <Application>Microsoft Macintosh PowerPoint</Application>
  <PresentationFormat>Widescreen</PresentationFormat>
  <Paragraphs>69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Office Theme</vt:lpstr>
      <vt:lpstr>The First War on Drugs</vt:lpstr>
      <vt:lpstr>PLAN</vt:lpstr>
      <vt:lpstr>PowerPoint Presentation</vt:lpstr>
      <vt:lpstr>PowerPoint Presentation</vt:lpstr>
      <vt:lpstr>PowerPoint Presentation</vt:lpstr>
      <vt:lpstr>The major traffickers</vt:lpstr>
      <vt:lpstr>1969: Operation Intercept</vt:lpstr>
      <vt:lpstr>The Drug Enforcement Administration</vt:lpstr>
      <vt:lpstr>How to persuade Mexico to crack down on drugs </vt:lpstr>
      <vt:lpstr>“The induced incentive”: The Alberto Sicilia Falcon Case</vt:lpstr>
      <vt:lpstr>15/11/1975 Operation Condor</vt:lpstr>
      <vt:lpstr>The effects</vt:lpstr>
      <vt:lpstr>1) Counternarcotics as counterinsurgency</vt:lpstr>
      <vt:lpstr>2) The federal takeover of the drug trade</vt:lpstr>
      <vt:lpstr>3) The shift to cocaine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Smith, Benjamin</dc:creator>
  <cp:lastModifiedBy>Smith, Benjamin</cp:lastModifiedBy>
  <cp:revision>5</cp:revision>
  <dcterms:created xsi:type="dcterms:W3CDTF">2024-10-02T09:06:01Z</dcterms:created>
  <dcterms:modified xsi:type="dcterms:W3CDTF">2024-10-05T08:45:59Z</dcterms:modified>
</cp:coreProperties>
</file>