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0" r:id="rId4"/>
    <p:sldId id="258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84"/>
    <p:restoredTop sz="94690"/>
  </p:normalViewPr>
  <p:slideViewPr>
    <p:cSldViewPr snapToGrid="0">
      <p:cViewPr varScale="1">
        <p:scale>
          <a:sx n="111" d="100"/>
          <a:sy n="111" d="100"/>
        </p:scale>
        <p:origin x="5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7B763-897C-D23C-35CD-11C6C6325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270C7D-7C3A-1E73-0C93-F12E3D7BC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8571B-D46C-8950-06D6-037606440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2F1D6-3A7D-5648-0D51-7B95B29DF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12310-F188-8208-8032-390617EA4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2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AE0F3-7ABE-0C42-D4C2-03C52E6B9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0D100-D8E9-902F-3C14-6D8941433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B7859-A536-AA1F-28CB-6B1AEA646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F71B2-437B-514B-20DF-C446C4419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0E7C2-238C-B1C7-5D38-C85405101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03F68D-99E3-174A-0674-1BF2D039E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7E3A27-6BB5-3F09-6BD1-43CA91598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C2FA8-5616-C74B-0BD1-44D77ABB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4606B-4C86-2820-E67A-AEB6A4452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7B076-93FE-24E7-A799-D39D3935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8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5AAA7-4D8B-A067-43E0-321F8C12A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74086-1771-F295-F7C0-9012DD4AE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E38E7-C124-BFA5-F757-C7F5A8265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06650-DF92-C74D-08B1-3839507A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5E028-9B32-1819-A663-5A97BF138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A8CA-C0A7-0D23-DB81-548B6920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0F025-ACFD-D298-A642-AE60A289F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A0C09-1352-173B-05B2-8A017C4E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F57FB-83B7-94E3-AA55-6361D830C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B27C6-3965-4343-71C5-ABC37678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9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14B85-CD1E-9394-B2CA-9CA347900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75E95-8C04-39EA-8816-AA25428AE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6408E2-8FEF-9D5E-BC08-3AC4001BE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BAA98-5EE4-425C-8E40-CC801EB1A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77DF6-8C65-54E9-E85F-36986A72F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1A8BC-827F-4472-B0FA-E84453541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42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B768F-FE58-2974-0995-189BE6CEA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4E480-58B4-644D-806D-0033FF3C6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8F248-C5F5-3579-26E2-A51FDC2BD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25E704-97BE-8AC9-49BE-FA9FDA953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BEA91A-AA9C-5581-177F-AF5D722FD0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215972-4E67-293B-27DB-475BCB253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C2A65-B8F3-2E6A-7A8F-7DED8793B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705B1-49E4-8403-7F0E-57673B60E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5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AE851-DABF-7150-56E4-3A1A5EC42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5678A-8747-D468-4468-2E909311E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D9635-3E1A-A6F7-1FE5-0B3A6CB4E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CA1179-A391-A001-C670-90E02AEA2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A80074-524D-E2BD-EB1C-07F70F1C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02C730-47AA-F07E-4C62-59EFAE79C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0144C-A48E-19DF-3A0C-46436B007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64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BAF6F-7FD7-5B7F-0CB9-1BD0D4403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E8668-8FCF-A644-718A-63CDE34D5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28E75-190B-A82A-1D40-6C50DDA4E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DA8B4-07B7-62C6-E18B-BD44F624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030B4F-4548-239D-687C-2130E0F4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43869-C9AD-7F65-0FF7-17D44226E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7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163F3-7592-0652-20F9-0EBD973A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68568F-394C-6FD9-2BDD-887FFD3BEE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02223-AA65-3CE0-20C5-CA4A64CB6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C0E26-0DE8-2487-DF37-23E853C00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AE55D-D673-1D71-B9DB-48B3A1E79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53AB5-437C-BB7D-70E9-3D0D0852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8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27E2D-5E80-7287-FF6D-BC6FE7B33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74A16-5273-F489-04D9-ACDD5E52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586F-3EA0-C728-2C0C-76F0C78E6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7608D-381F-E64A-9332-F406A0D178C6}" type="datetimeFigureOut">
              <a:rPr lang="en-US" smtClean="0"/>
              <a:t>6/15/26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794F5-0CFE-2E80-CF84-C3A18B371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FD98B-4306-E770-1A96-E491A3190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A52194-4BED-714C-9C77-F24CC9111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8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4B1FCB-14AF-7A1E-0044-BF04AE7B20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42" r="2794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8C36E-120B-E7B2-D968-2A22F6D4A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5200"/>
              <a:t>Day 1: An introduction to Organized Crime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E6977-E719-60C6-41F6-0364448EC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9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D26D3D-C068-07C0-F5A1-36BF81C67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F95FE-7CD3-6325-803F-815B73C81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6) What is the relationship between organized crime and culture?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9E0D37-1E85-5B58-5769-553F5DAE8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908" y="640080"/>
            <a:ext cx="3649392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5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BF5D79-BD11-D837-C85F-B6924726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EC7AE-926C-D808-B3E0-BDF0F7185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7) What is the relationship between organized crime and society?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80536-4CE1-0ADE-C281-914421D00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052497"/>
            <a:ext cx="7214616" cy="472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8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3058-5099-816D-17EA-B6AF7C98D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en-US" sz="4100"/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BD84A-DE9F-55A6-0FD7-F581AF382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>
            <a:normAutofit/>
          </a:bodyPr>
          <a:lstStyle/>
          <a:p>
            <a:r>
              <a:rPr lang="en-US" sz="2000"/>
              <a:t>8) Are organized crime groups essentially extensions of “masculine culture”? What role can women play?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6C8E0-6634-CACA-8146-4EDE6BB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807" y="643234"/>
            <a:ext cx="4213905" cy="55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38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D9558B-78E3-CD55-09A5-A634995BB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600"/>
              <a:t>Questions about organized crime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8D7D-2368-215D-D6E8-0F7CDC53C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9) Where does the underworld end and the overworld begin?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38AAB-05B2-A2CA-00D5-F97594CD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98" r="-1" b="100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2658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FB5B6E-93D6-66CD-F6C8-A75B61652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07" r="-2" b="30276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52A22E-7A8B-79C4-69AD-D87D37E72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67" r="-2" b="12362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2582C-FB0A-27ED-342B-0DFA727EA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4659"/>
            <a:ext cx="5019074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about organized crime?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C94A2-0B47-5176-4AE6-1A97102F8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4687367"/>
            <a:ext cx="4917948" cy="13350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10) How do we stop the influence of organized crime?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828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ADD816-4260-309C-8C9F-A9EB90C76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US" sz="4000"/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47357-9451-3F5E-FA37-5368B69B4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en-US" sz="2000" dirty="0"/>
              <a:t>11) How can we research organized crime? Why do so few historians include it in standard histories of nations?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8B445-5B0C-F1DD-C1A0-D29B1ABFB9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02" r="-1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0788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45B1EF-41B3-90EE-65B9-33C421C6B7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05" r="4" b="13960"/>
          <a:stretch>
            <a:fillRect/>
          </a:stretch>
        </p:blipFill>
        <p:spPr>
          <a:xfrm>
            <a:off x="532395" y="457201"/>
            <a:ext cx="2418526" cy="275339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08409DD-38B5-41FB-7B4B-13199DAB0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690" y="457200"/>
            <a:ext cx="1954906" cy="27533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A571F9-433D-F7F8-22ED-9F19E7C9E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309" y="457200"/>
            <a:ext cx="1858537" cy="2753389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C53680FC-EA65-E892-9B63-38E59DD98E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650" r="2" b="17040"/>
          <a:stretch>
            <a:fillRect/>
          </a:stretch>
        </p:blipFill>
        <p:spPr>
          <a:xfrm>
            <a:off x="9227443" y="457200"/>
            <a:ext cx="2417418" cy="2753389"/>
          </a:xfrm>
          <a:prstGeom prst="rect">
            <a:avLst/>
          </a:prstGeom>
        </p:spPr>
      </p:pic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3C9F4844-7A87-7801-3458-55C97C343D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0567" y="3425628"/>
            <a:ext cx="1945768" cy="2926079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815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37E9F-F02E-D476-D157-565E0903A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Organised crime groups</a:t>
            </a:r>
          </a:p>
        </p:txBody>
      </p:sp>
      <p:sp>
        <p:nvSpPr>
          <p:cNvPr id="52" name="Content Placeholder 42">
            <a:extLst>
              <a:ext uri="{FF2B5EF4-FFF2-40B4-BE49-F238E27FC236}">
                <a16:creationId xmlns:a16="http://schemas.microsoft.com/office/drawing/2014/main" id="{857D0399-716E-239B-28F2-1D4AB3910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11B803-2509-00A4-C88C-B41FCDB0C0F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2" b="26820"/>
          <a:stretch>
            <a:fillRect/>
          </a:stretch>
        </p:blipFill>
        <p:spPr>
          <a:xfrm>
            <a:off x="457126" y="3429000"/>
            <a:ext cx="2569066" cy="292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36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F1EE9-94DF-F64E-A677-5B1C8873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brief chronology of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BEE4E-C1EE-DBD9-FC35-9DF78D7EE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C060FA-EAA3-3762-191E-E4403A7967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34576"/>
              </p:ext>
            </p:extLst>
          </p:nvPr>
        </p:nvGraphicFramePr>
        <p:xfrm>
          <a:off x="672662" y="504497"/>
          <a:ext cx="9974316" cy="6529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7158">
                  <a:extLst>
                    <a:ext uri="{9D8B030D-6E8A-4147-A177-3AD203B41FA5}">
                      <a16:colId xmlns:a16="http://schemas.microsoft.com/office/drawing/2014/main" val="2568143965"/>
                    </a:ext>
                  </a:extLst>
                </a:gridCol>
                <a:gridCol w="4987158">
                  <a:extLst>
                    <a:ext uri="{9D8B030D-6E8A-4147-A177-3AD203B41FA5}">
                      <a16:colId xmlns:a16="http://schemas.microsoft.com/office/drawing/2014/main" val="764438350"/>
                    </a:ext>
                  </a:extLst>
                </a:gridCol>
              </a:tblGrid>
              <a:tr h="421227">
                <a:tc>
                  <a:txBody>
                    <a:bodyPr/>
                    <a:lstStyle/>
                    <a:p>
                      <a:r>
                        <a:rPr lang="en-US" dirty="0"/>
                        <a:t>Italian Mafia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Other mafia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04537"/>
                  </a:ext>
                </a:extLst>
              </a:tr>
              <a:tr h="6107798">
                <a:tc>
                  <a:txBody>
                    <a:bodyPr/>
                    <a:lstStyle/>
                    <a:p>
                      <a:r>
                        <a:rPr lang="en-US" dirty="0"/>
                        <a:t>1860s. Unification of Italy. Creation of Sicilian mafia, ‘Ndrangheta, Camorra. </a:t>
                      </a:r>
                    </a:p>
                    <a:p>
                      <a:r>
                        <a:rPr lang="en-US" dirty="0"/>
                        <a:t>1880s Italians start to migrate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masse to USA. First mention of mano </a:t>
                      </a:r>
                      <a:r>
                        <a:rPr lang="en-US" dirty="0" err="1"/>
                        <a:t>negra</a:t>
                      </a:r>
                      <a:r>
                        <a:rPr lang="en-US" dirty="0"/>
                        <a:t> and omerta in US papers</a:t>
                      </a:r>
                    </a:p>
                    <a:p>
                      <a:r>
                        <a:rPr lang="en-US" dirty="0"/>
                        <a:t>1920 Prohibition in Italy</a:t>
                      </a:r>
                    </a:p>
                    <a:p>
                      <a:r>
                        <a:rPr lang="en-US" dirty="0"/>
                        <a:t>1925-1929 Mussolini “crackdown” on mafia</a:t>
                      </a:r>
                    </a:p>
                    <a:p>
                      <a:r>
                        <a:rPr lang="en-US" dirty="0"/>
                        <a:t>1931 </a:t>
                      </a:r>
                      <a:r>
                        <a:rPr lang="en-US" dirty="0" err="1"/>
                        <a:t>Castellammarese</a:t>
                      </a:r>
                      <a:r>
                        <a:rPr lang="en-US" dirty="0"/>
                        <a:t> war</a:t>
                      </a:r>
                    </a:p>
                    <a:p>
                      <a:r>
                        <a:rPr lang="en-US" dirty="0"/>
                        <a:t>1943 USA invades Sicily. </a:t>
                      </a:r>
                    </a:p>
                    <a:p>
                      <a:r>
                        <a:rPr lang="en-US" dirty="0"/>
                        <a:t>1952 Kefauver hearings</a:t>
                      </a:r>
                    </a:p>
                    <a:p>
                      <a:r>
                        <a:rPr lang="en-US" dirty="0"/>
                        <a:t>1957 Apalachin Meeting. Mafia moves into narcotics</a:t>
                      </a:r>
                    </a:p>
                    <a:p>
                      <a:r>
                        <a:rPr lang="en-US" dirty="0"/>
                        <a:t>1960s-1980s. Italy’s ”years of lead”</a:t>
                      </a:r>
                    </a:p>
                    <a:p>
                      <a:r>
                        <a:rPr lang="en-US" dirty="0"/>
                        <a:t>1982 Falcone bombing</a:t>
                      </a:r>
                    </a:p>
                    <a:p>
                      <a:r>
                        <a:rPr lang="en-US" dirty="0"/>
                        <a:t>1986-1992 Maxi trial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 C18: Emergence of Heaven and Earth Society and other secret societies in China. </a:t>
                      </a:r>
                    </a:p>
                    <a:p>
                      <a:r>
                        <a:rPr lang="en-US" dirty="0"/>
                        <a:t>1750s-1850s. Societies group together against Qing empire. </a:t>
                      </a:r>
                    </a:p>
                    <a:p>
                      <a:r>
                        <a:rPr lang="en-US" dirty="0"/>
                        <a:t>1890s Emergence of Yakuza as major political players in Japan. </a:t>
                      </a:r>
                    </a:p>
                    <a:p>
                      <a:r>
                        <a:rPr lang="en-US" dirty="0"/>
                        <a:t>1912 Qing empire falls. Many Chinese secret societies become criminal gangs. </a:t>
                      </a:r>
                    </a:p>
                    <a:p>
                      <a:r>
                        <a:rPr lang="en-US" dirty="0"/>
                        <a:t>1920-1930s Shanghai Green Gang becomes world’s first narcotics gang. </a:t>
                      </a:r>
                    </a:p>
                    <a:p>
                      <a:r>
                        <a:rPr lang="en-US" dirty="0"/>
                        <a:t>1945-1950 Yakuza helps rightwing government in Japan fight communists.</a:t>
                      </a:r>
                    </a:p>
                    <a:p>
                      <a:r>
                        <a:rPr lang="en-US" dirty="0"/>
                        <a:t>1970s Birth of </a:t>
                      </a:r>
                      <a:r>
                        <a:rPr lang="en-US" dirty="0" err="1"/>
                        <a:t>Comando</a:t>
                      </a:r>
                      <a:r>
                        <a:rPr lang="en-US" dirty="0"/>
                        <a:t> Vermelho in Brazilian prisons. </a:t>
                      </a:r>
                    </a:p>
                    <a:p>
                      <a:r>
                        <a:rPr lang="en-US" dirty="0"/>
                        <a:t>1980s. Emergence of Mexican and Colombian cartels.  </a:t>
                      </a:r>
                    </a:p>
                    <a:p>
                      <a:r>
                        <a:rPr lang="en-US" dirty="0"/>
                        <a:t>1990s. Emergence of Russian mafia</a:t>
                      </a:r>
                    </a:p>
                    <a:p>
                      <a:r>
                        <a:rPr lang="en-US" dirty="0"/>
                        <a:t>1990s. Emergence of Mara Salvatrucha and Barrio 18 in Central America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171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185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E29E9-8950-D314-6F2E-449E5D68A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Organised crime groups today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2988C-4ECD-6202-CE27-EA71664BD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endParaRPr lang="en-US" sz="1700"/>
          </a:p>
          <a:p>
            <a:r>
              <a:rPr lang="en-US" sz="1700"/>
              <a:t>UNODC estimates that organized crime groups generate c. $3 trillion dollars a year. This is around 3% of global GDP. </a:t>
            </a:r>
          </a:p>
          <a:p>
            <a:endParaRPr lang="en-US" sz="1700"/>
          </a:p>
          <a:p>
            <a:r>
              <a:rPr lang="en-US" sz="1700"/>
              <a:t>They are responsible for most of the world’s trade in illicit products. </a:t>
            </a:r>
          </a:p>
          <a:p>
            <a:endParaRPr lang="en-US" sz="1700"/>
          </a:p>
          <a:p>
            <a:r>
              <a:rPr lang="en-US" sz="1700"/>
              <a:t>They are also responsible for 22% of the world’s homicides. This rises to 50% in the Americans. </a:t>
            </a:r>
          </a:p>
          <a:p>
            <a:endParaRPr lang="en-US" sz="1700"/>
          </a:p>
          <a:p>
            <a:r>
              <a:rPr lang="en-US" sz="1700"/>
              <a:t>They are also responsible for other major disturbances:</a:t>
            </a:r>
          </a:p>
          <a:p>
            <a:pPr lvl="1"/>
            <a:r>
              <a:rPr lang="en-US" sz="1700"/>
              <a:t>Migration</a:t>
            </a:r>
          </a:p>
          <a:p>
            <a:pPr lvl="1"/>
            <a:r>
              <a:rPr lang="en-US" sz="1700"/>
              <a:t>Environmental degradation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B4F289-D189-6BA8-EA82-5AFBB0CD77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82" r="20558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79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C38A34-F79B-04E4-75C6-559D95B67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8AE2E-759C-23AA-04BD-ADB624E7A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1 Is organized crime “organized”?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02440-3E4B-3823-A090-5FCB6F184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86" r="2203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52745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0495-8C16-5EFC-747A-5927E92E9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52C2D-C83C-FBB6-5700-60641F879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2) What do organized criminals do?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C54CDD-8B64-0999-1517-74752A083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23" r="2204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971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149CDF-5DAC-4860-A285-9492CF209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AC8FB-A162-44E3-A606-C855A03A5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1BDEC81-16A7-4451-B893-C15000083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A515A1-4D80-430E-BE0A-71A290516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729175"/>
            <a:ext cx="11099352" cy="5399650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0D76F-ACC0-3640-999C-D36A0FD63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6" y="905011"/>
            <a:ext cx="3629555" cy="1889135"/>
          </a:xfrm>
        </p:spPr>
        <p:txBody>
          <a:bodyPr anchor="b">
            <a:normAutofit/>
          </a:bodyPr>
          <a:lstStyle/>
          <a:p>
            <a:r>
              <a:rPr lang="en-US" sz="4100"/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75B25-DFD0-A3CA-FB44-969DED380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2965592"/>
            <a:ext cx="3629555" cy="2987397"/>
          </a:xfrm>
        </p:spPr>
        <p:txBody>
          <a:bodyPr>
            <a:normAutofit/>
          </a:bodyPr>
          <a:lstStyle/>
          <a:p>
            <a:r>
              <a:rPr lang="en-US" sz="1800"/>
              <a:t>3) If organized crime is organized, what makes it so?</a:t>
            </a:r>
          </a:p>
          <a:p>
            <a:pPr lvl="1"/>
            <a:endParaRPr lang="en-US" sz="1800"/>
          </a:p>
          <a:p>
            <a:pPr lvl="1"/>
            <a:r>
              <a:rPr lang="en-US" sz="1800"/>
              <a:t>Geographical control?</a:t>
            </a:r>
          </a:p>
          <a:p>
            <a:pPr lvl="1"/>
            <a:r>
              <a:rPr lang="en-US" sz="1800"/>
              <a:t>Familial/clan ties?</a:t>
            </a:r>
          </a:p>
          <a:p>
            <a:pPr lvl="1"/>
            <a:r>
              <a:rPr lang="en-US" sz="1800"/>
              <a:t>Ritual?</a:t>
            </a:r>
          </a:p>
          <a:p>
            <a:pPr lvl="1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1AE7D-3D59-D8AE-64FF-722E86A706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10" r="17410"/>
          <a:stretch>
            <a:fillRect/>
          </a:stretch>
        </p:blipFill>
        <p:spPr>
          <a:xfrm>
            <a:off x="5359151" y="895610"/>
            <a:ext cx="6107166" cy="50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92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1F8AE7-0AED-6767-C9E6-ACFA4939C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93" b="18493"/>
          <a:stretch>
            <a:fillRect/>
          </a:stretch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70A4EF-2853-5184-40B7-A1E6E797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156" r="2" b="17509"/>
          <a:stretch>
            <a:fillRect/>
          </a:stretch>
        </p:blipFill>
        <p:spPr>
          <a:xfrm>
            <a:off x="4650916" y="3474720"/>
            <a:ext cx="7555832" cy="3383280"/>
          </a:xfrm>
          <a:prstGeom prst="rect">
            <a:avLst/>
          </a:pr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EAE90-FA75-D578-D10D-C33954AD1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09600"/>
            <a:ext cx="3992700" cy="38771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DF391-E732-BCF6-2A85-C636775CC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4638783"/>
            <a:ext cx="4007449" cy="134397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4) What is the relationship between organized crime and capitalism?</a:t>
            </a:r>
          </a:p>
        </p:txBody>
      </p:sp>
    </p:spTree>
    <p:extLst>
      <p:ext uri="{BB962C8B-B14F-4D97-AF65-F5344CB8AC3E}">
        <p14:creationId xmlns:p14="http://schemas.microsoft.com/office/powerpoint/2010/main" val="219185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E68701-C083-9978-FAB6-F17D2CA51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about organized crime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13C49-1F28-E327-F2D5-C609CD470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5) What is the relationship between organized crime and the state?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2D811A-569F-D2FE-349D-B5AE97532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208" y="640080"/>
            <a:ext cx="6768791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98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478</Words>
  <Application>Microsoft Macintosh PowerPoint</Application>
  <PresentationFormat>Widescreen</PresentationFormat>
  <Paragraphs>63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Avenir Next LT Pro</vt:lpstr>
      <vt:lpstr>Calibri</vt:lpstr>
      <vt:lpstr>Office Theme</vt:lpstr>
      <vt:lpstr>Day 1: An introduction to Organized Crime</vt:lpstr>
      <vt:lpstr>Organised crime groups</vt:lpstr>
      <vt:lpstr>A brief chronology of organized crime</vt:lpstr>
      <vt:lpstr>Organised crime groups today</vt:lpstr>
      <vt:lpstr>Questions about organized crime</vt:lpstr>
      <vt:lpstr>Questions about organized crime</vt:lpstr>
      <vt:lpstr>Questions about organized crime</vt:lpstr>
      <vt:lpstr>Questions about organized crime</vt:lpstr>
      <vt:lpstr>Questions about organized crime</vt:lpstr>
      <vt:lpstr>Questions about organized crime</vt:lpstr>
      <vt:lpstr>Questions about organized crime</vt:lpstr>
      <vt:lpstr>Questions about organized crime</vt:lpstr>
      <vt:lpstr>Questions about organized crime</vt:lpstr>
      <vt:lpstr>Questions about organized crime?</vt:lpstr>
      <vt:lpstr>Questions about organized crime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Benjamin</dc:creator>
  <cp:lastModifiedBy>Smith, Benjamin</cp:lastModifiedBy>
  <cp:revision>3</cp:revision>
  <dcterms:created xsi:type="dcterms:W3CDTF">2026-06-08T13:44:40Z</dcterms:created>
  <dcterms:modified xsi:type="dcterms:W3CDTF">2026-06-15T11:18:50Z</dcterms:modified>
</cp:coreProperties>
</file>