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9" r:id="rId6"/>
    <p:sldId id="260" r:id="rId7"/>
    <p:sldId id="261" r:id="rId8"/>
    <p:sldId id="262" r:id="rId9"/>
    <p:sldId id="263" r:id="rId10"/>
    <p:sldId id="264" r:id="rId11"/>
    <p:sldId id="265" r:id="rId12"/>
    <p:sldId id="266" r:id="rId13"/>
    <p:sldId id="268" r:id="rId14"/>
    <p:sldId id="267" r:id="rId15"/>
    <p:sldId id="270" r:id="rId16"/>
    <p:sldId id="272" r:id="rId17"/>
    <p:sldId id="271"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6967"/>
    <p:restoredTop sz="94725"/>
  </p:normalViewPr>
  <p:slideViewPr>
    <p:cSldViewPr snapToGrid="0">
      <p:cViewPr varScale="1">
        <p:scale>
          <a:sx n="77" d="100"/>
          <a:sy n="77" d="100"/>
        </p:scale>
        <p:origin x="208" y="8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92CA5-3139-5534-1CD2-25CEDC3A63C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7A2AE6C-9452-2DD5-ACDE-7A9B6F0BA7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CACFF553-176E-5D7F-38D2-B904139198AD}"/>
              </a:ext>
            </a:extLst>
          </p:cNvPr>
          <p:cNvSpPr>
            <a:spLocks noGrp="1"/>
          </p:cNvSpPr>
          <p:nvPr>
            <p:ph type="dt" sz="half" idx="10"/>
          </p:nvPr>
        </p:nvSpPr>
        <p:spPr/>
        <p:txBody>
          <a:bodyPr/>
          <a:lstStyle/>
          <a:p>
            <a:fld id="{AD12FA71-9A43-B245-9018-39D5DA8080FD}" type="datetimeFigureOut">
              <a:rPr lang="en-US" smtClean="0"/>
              <a:t>6/17/26</a:t>
            </a:fld>
            <a:endParaRPr lang="en-US"/>
          </a:p>
        </p:txBody>
      </p:sp>
      <p:sp>
        <p:nvSpPr>
          <p:cNvPr id="5" name="Footer Placeholder 4">
            <a:extLst>
              <a:ext uri="{FF2B5EF4-FFF2-40B4-BE49-F238E27FC236}">
                <a16:creationId xmlns:a16="http://schemas.microsoft.com/office/drawing/2014/main" id="{BD6DDA07-C2E4-701B-3FCB-ED2B2A3F9D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9D3C11-BE09-228D-D31F-A10BD41574CD}"/>
              </a:ext>
            </a:extLst>
          </p:cNvPr>
          <p:cNvSpPr>
            <a:spLocks noGrp="1"/>
          </p:cNvSpPr>
          <p:nvPr>
            <p:ph type="sldNum" sz="quarter" idx="12"/>
          </p:nvPr>
        </p:nvSpPr>
        <p:spPr/>
        <p:txBody>
          <a:bodyPr/>
          <a:lstStyle/>
          <a:p>
            <a:fld id="{296EE14A-1383-F649-924C-E0230828408F}" type="slidenum">
              <a:rPr lang="en-US" smtClean="0"/>
              <a:t>‹#›</a:t>
            </a:fld>
            <a:endParaRPr lang="en-US"/>
          </a:p>
        </p:txBody>
      </p:sp>
    </p:spTree>
    <p:extLst>
      <p:ext uri="{BB962C8B-B14F-4D97-AF65-F5344CB8AC3E}">
        <p14:creationId xmlns:p14="http://schemas.microsoft.com/office/powerpoint/2010/main" val="2846472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6C2B5-6B85-6487-1AB0-151705CDE463}"/>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83487EB-4DE7-2DF2-F78B-EF2130EFDA7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C179CA2-E0E8-A5ED-261B-8FD50F737892}"/>
              </a:ext>
            </a:extLst>
          </p:cNvPr>
          <p:cNvSpPr>
            <a:spLocks noGrp="1"/>
          </p:cNvSpPr>
          <p:nvPr>
            <p:ph type="dt" sz="half" idx="10"/>
          </p:nvPr>
        </p:nvSpPr>
        <p:spPr/>
        <p:txBody>
          <a:bodyPr/>
          <a:lstStyle/>
          <a:p>
            <a:fld id="{AD12FA71-9A43-B245-9018-39D5DA8080FD}" type="datetimeFigureOut">
              <a:rPr lang="en-US" smtClean="0"/>
              <a:t>6/17/26</a:t>
            </a:fld>
            <a:endParaRPr lang="en-US"/>
          </a:p>
        </p:txBody>
      </p:sp>
      <p:sp>
        <p:nvSpPr>
          <p:cNvPr id="5" name="Footer Placeholder 4">
            <a:extLst>
              <a:ext uri="{FF2B5EF4-FFF2-40B4-BE49-F238E27FC236}">
                <a16:creationId xmlns:a16="http://schemas.microsoft.com/office/drawing/2014/main" id="{39F0BD39-F119-2821-352B-0D7BFA4D28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BB39BB-2D17-5655-6841-327593AEBAD2}"/>
              </a:ext>
            </a:extLst>
          </p:cNvPr>
          <p:cNvSpPr>
            <a:spLocks noGrp="1"/>
          </p:cNvSpPr>
          <p:nvPr>
            <p:ph type="sldNum" sz="quarter" idx="12"/>
          </p:nvPr>
        </p:nvSpPr>
        <p:spPr/>
        <p:txBody>
          <a:bodyPr/>
          <a:lstStyle/>
          <a:p>
            <a:fld id="{296EE14A-1383-F649-924C-E0230828408F}" type="slidenum">
              <a:rPr lang="en-US" smtClean="0"/>
              <a:t>‹#›</a:t>
            </a:fld>
            <a:endParaRPr lang="en-US"/>
          </a:p>
        </p:txBody>
      </p:sp>
    </p:spTree>
    <p:extLst>
      <p:ext uri="{BB962C8B-B14F-4D97-AF65-F5344CB8AC3E}">
        <p14:creationId xmlns:p14="http://schemas.microsoft.com/office/powerpoint/2010/main" val="2546110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086EFE-D0E1-C448-8A1B-A00D863BE6E4}"/>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2760409-4780-8BF7-D47A-E513B7B35D6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970153C-3B00-7BED-E664-FF73D73405DF}"/>
              </a:ext>
            </a:extLst>
          </p:cNvPr>
          <p:cNvSpPr>
            <a:spLocks noGrp="1"/>
          </p:cNvSpPr>
          <p:nvPr>
            <p:ph type="dt" sz="half" idx="10"/>
          </p:nvPr>
        </p:nvSpPr>
        <p:spPr/>
        <p:txBody>
          <a:bodyPr/>
          <a:lstStyle/>
          <a:p>
            <a:fld id="{AD12FA71-9A43-B245-9018-39D5DA8080FD}" type="datetimeFigureOut">
              <a:rPr lang="en-US" smtClean="0"/>
              <a:t>6/17/26</a:t>
            </a:fld>
            <a:endParaRPr lang="en-US"/>
          </a:p>
        </p:txBody>
      </p:sp>
      <p:sp>
        <p:nvSpPr>
          <p:cNvPr id="5" name="Footer Placeholder 4">
            <a:extLst>
              <a:ext uri="{FF2B5EF4-FFF2-40B4-BE49-F238E27FC236}">
                <a16:creationId xmlns:a16="http://schemas.microsoft.com/office/drawing/2014/main" id="{62E4F35B-EAED-BBA1-C176-65CC27260A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CA3171-306F-ACCE-6818-20F5356D7643}"/>
              </a:ext>
            </a:extLst>
          </p:cNvPr>
          <p:cNvSpPr>
            <a:spLocks noGrp="1"/>
          </p:cNvSpPr>
          <p:nvPr>
            <p:ph type="sldNum" sz="quarter" idx="12"/>
          </p:nvPr>
        </p:nvSpPr>
        <p:spPr/>
        <p:txBody>
          <a:bodyPr/>
          <a:lstStyle/>
          <a:p>
            <a:fld id="{296EE14A-1383-F649-924C-E0230828408F}" type="slidenum">
              <a:rPr lang="en-US" smtClean="0"/>
              <a:t>‹#›</a:t>
            </a:fld>
            <a:endParaRPr lang="en-US"/>
          </a:p>
        </p:txBody>
      </p:sp>
    </p:spTree>
    <p:extLst>
      <p:ext uri="{BB962C8B-B14F-4D97-AF65-F5344CB8AC3E}">
        <p14:creationId xmlns:p14="http://schemas.microsoft.com/office/powerpoint/2010/main" val="3895266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09441-CFE1-4126-B98C-B15E4FBA446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02362FD-FCDA-A804-8712-C8B10D95ECE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ABDEA4C-B328-D6DF-4B66-B1903BDA0D99}"/>
              </a:ext>
            </a:extLst>
          </p:cNvPr>
          <p:cNvSpPr>
            <a:spLocks noGrp="1"/>
          </p:cNvSpPr>
          <p:nvPr>
            <p:ph type="dt" sz="half" idx="10"/>
          </p:nvPr>
        </p:nvSpPr>
        <p:spPr/>
        <p:txBody>
          <a:bodyPr/>
          <a:lstStyle/>
          <a:p>
            <a:fld id="{AD12FA71-9A43-B245-9018-39D5DA8080FD}" type="datetimeFigureOut">
              <a:rPr lang="en-US" smtClean="0"/>
              <a:t>6/17/26</a:t>
            </a:fld>
            <a:endParaRPr lang="en-US"/>
          </a:p>
        </p:txBody>
      </p:sp>
      <p:sp>
        <p:nvSpPr>
          <p:cNvPr id="5" name="Footer Placeholder 4">
            <a:extLst>
              <a:ext uri="{FF2B5EF4-FFF2-40B4-BE49-F238E27FC236}">
                <a16:creationId xmlns:a16="http://schemas.microsoft.com/office/drawing/2014/main" id="{A03BEF26-7C8C-B7A9-6D9C-8D3D91BA9E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475462-7CC1-DB00-D098-9D5C68C7B87F}"/>
              </a:ext>
            </a:extLst>
          </p:cNvPr>
          <p:cNvSpPr>
            <a:spLocks noGrp="1"/>
          </p:cNvSpPr>
          <p:nvPr>
            <p:ph type="sldNum" sz="quarter" idx="12"/>
          </p:nvPr>
        </p:nvSpPr>
        <p:spPr/>
        <p:txBody>
          <a:bodyPr/>
          <a:lstStyle/>
          <a:p>
            <a:fld id="{296EE14A-1383-F649-924C-E0230828408F}" type="slidenum">
              <a:rPr lang="en-US" smtClean="0"/>
              <a:t>‹#›</a:t>
            </a:fld>
            <a:endParaRPr lang="en-US"/>
          </a:p>
        </p:txBody>
      </p:sp>
    </p:spTree>
    <p:extLst>
      <p:ext uri="{BB962C8B-B14F-4D97-AF65-F5344CB8AC3E}">
        <p14:creationId xmlns:p14="http://schemas.microsoft.com/office/powerpoint/2010/main" val="3433697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54E6C-E13D-30DA-A577-26040E9DB17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4DC8173-749B-7B02-202F-09E2CB1CD87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D483320-DCEC-2430-FBE2-923859699645}"/>
              </a:ext>
            </a:extLst>
          </p:cNvPr>
          <p:cNvSpPr>
            <a:spLocks noGrp="1"/>
          </p:cNvSpPr>
          <p:nvPr>
            <p:ph type="dt" sz="half" idx="10"/>
          </p:nvPr>
        </p:nvSpPr>
        <p:spPr/>
        <p:txBody>
          <a:bodyPr/>
          <a:lstStyle/>
          <a:p>
            <a:fld id="{AD12FA71-9A43-B245-9018-39D5DA8080FD}" type="datetimeFigureOut">
              <a:rPr lang="en-US" smtClean="0"/>
              <a:t>6/17/26</a:t>
            </a:fld>
            <a:endParaRPr lang="en-US"/>
          </a:p>
        </p:txBody>
      </p:sp>
      <p:sp>
        <p:nvSpPr>
          <p:cNvPr id="5" name="Footer Placeholder 4">
            <a:extLst>
              <a:ext uri="{FF2B5EF4-FFF2-40B4-BE49-F238E27FC236}">
                <a16:creationId xmlns:a16="http://schemas.microsoft.com/office/drawing/2014/main" id="{3668CDEC-CD09-C36D-D4B4-E6F120C577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8B96BE-3E0B-5F24-36BA-53F8B8E4F189}"/>
              </a:ext>
            </a:extLst>
          </p:cNvPr>
          <p:cNvSpPr>
            <a:spLocks noGrp="1"/>
          </p:cNvSpPr>
          <p:nvPr>
            <p:ph type="sldNum" sz="quarter" idx="12"/>
          </p:nvPr>
        </p:nvSpPr>
        <p:spPr/>
        <p:txBody>
          <a:bodyPr/>
          <a:lstStyle/>
          <a:p>
            <a:fld id="{296EE14A-1383-F649-924C-E0230828408F}" type="slidenum">
              <a:rPr lang="en-US" smtClean="0"/>
              <a:t>‹#›</a:t>
            </a:fld>
            <a:endParaRPr lang="en-US"/>
          </a:p>
        </p:txBody>
      </p:sp>
    </p:spTree>
    <p:extLst>
      <p:ext uri="{BB962C8B-B14F-4D97-AF65-F5344CB8AC3E}">
        <p14:creationId xmlns:p14="http://schemas.microsoft.com/office/powerpoint/2010/main" val="2030109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4673A-59FD-18C9-34C6-989EC5A40E0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F43D814-33CA-A223-16CB-F3CF7236A7B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D61FBAEC-3447-F0C2-BCEE-659A262D1F6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EEA427A-8CBE-AC94-51A0-FBCE0A88BF89}"/>
              </a:ext>
            </a:extLst>
          </p:cNvPr>
          <p:cNvSpPr>
            <a:spLocks noGrp="1"/>
          </p:cNvSpPr>
          <p:nvPr>
            <p:ph type="dt" sz="half" idx="10"/>
          </p:nvPr>
        </p:nvSpPr>
        <p:spPr/>
        <p:txBody>
          <a:bodyPr/>
          <a:lstStyle/>
          <a:p>
            <a:fld id="{AD12FA71-9A43-B245-9018-39D5DA8080FD}" type="datetimeFigureOut">
              <a:rPr lang="en-US" smtClean="0"/>
              <a:t>6/17/26</a:t>
            </a:fld>
            <a:endParaRPr lang="en-US"/>
          </a:p>
        </p:txBody>
      </p:sp>
      <p:sp>
        <p:nvSpPr>
          <p:cNvPr id="6" name="Footer Placeholder 5">
            <a:extLst>
              <a:ext uri="{FF2B5EF4-FFF2-40B4-BE49-F238E27FC236}">
                <a16:creationId xmlns:a16="http://schemas.microsoft.com/office/drawing/2014/main" id="{BE118812-97E2-314C-9215-29EB282813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9D4E08-9EB1-2880-C3F9-CA664947CB8D}"/>
              </a:ext>
            </a:extLst>
          </p:cNvPr>
          <p:cNvSpPr>
            <a:spLocks noGrp="1"/>
          </p:cNvSpPr>
          <p:nvPr>
            <p:ph type="sldNum" sz="quarter" idx="12"/>
          </p:nvPr>
        </p:nvSpPr>
        <p:spPr/>
        <p:txBody>
          <a:bodyPr/>
          <a:lstStyle/>
          <a:p>
            <a:fld id="{296EE14A-1383-F649-924C-E0230828408F}" type="slidenum">
              <a:rPr lang="en-US" smtClean="0"/>
              <a:t>‹#›</a:t>
            </a:fld>
            <a:endParaRPr lang="en-US"/>
          </a:p>
        </p:txBody>
      </p:sp>
    </p:spTree>
    <p:extLst>
      <p:ext uri="{BB962C8B-B14F-4D97-AF65-F5344CB8AC3E}">
        <p14:creationId xmlns:p14="http://schemas.microsoft.com/office/powerpoint/2010/main" val="470411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1E772-BD37-C8C0-1DD7-8CCC4FC318CC}"/>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EEA87FE-97A9-A3D2-803F-810272C6EE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A1361EE-69B7-277D-0948-A3C44AC85B8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88FAB04-6FB9-AEC4-DF32-9EA644842D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109E2AA-B53A-2E7F-1551-9B1E9125A33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64F0ED8-7FD7-5E73-451F-00E2C72CD2FD}"/>
              </a:ext>
            </a:extLst>
          </p:cNvPr>
          <p:cNvSpPr>
            <a:spLocks noGrp="1"/>
          </p:cNvSpPr>
          <p:nvPr>
            <p:ph type="dt" sz="half" idx="10"/>
          </p:nvPr>
        </p:nvSpPr>
        <p:spPr/>
        <p:txBody>
          <a:bodyPr/>
          <a:lstStyle/>
          <a:p>
            <a:fld id="{AD12FA71-9A43-B245-9018-39D5DA8080FD}" type="datetimeFigureOut">
              <a:rPr lang="en-US" smtClean="0"/>
              <a:t>6/17/26</a:t>
            </a:fld>
            <a:endParaRPr lang="en-US"/>
          </a:p>
        </p:txBody>
      </p:sp>
      <p:sp>
        <p:nvSpPr>
          <p:cNvPr id="8" name="Footer Placeholder 7">
            <a:extLst>
              <a:ext uri="{FF2B5EF4-FFF2-40B4-BE49-F238E27FC236}">
                <a16:creationId xmlns:a16="http://schemas.microsoft.com/office/drawing/2014/main" id="{67FB4E6A-99ED-DD20-FC27-65DD7BFD94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E9AA9A-DE44-C0FA-820E-0E52E76799F5}"/>
              </a:ext>
            </a:extLst>
          </p:cNvPr>
          <p:cNvSpPr>
            <a:spLocks noGrp="1"/>
          </p:cNvSpPr>
          <p:nvPr>
            <p:ph type="sldNum" sz="quarter" idx="12"/>
          </p:nvPr>
        </p:nvSpPr>
        <p:spPr/>
        <p:txBody>
          <a:bodyPr/>
          <a:lstStyle/>
          <a:p>
            <a:fld id="{296EE14A-1383-F649-924C-E0230828408F}" type="slidenum">
              <a:rPr lang="en-US" smtClean="0"/>
              <a:t>‹#›</a:t>
            </a:fld>
            <a:endParaRPr lang="en-US"/>
          </a:p>
        </p:txBody>
      </p:sp>
    </p:spTree>
    <p:extLst>
      <p:ext uri="{BB962C8B-B14F-4D97-AF65-F5344CB8AC3E}">
        <p14:creationId xmlns:p14="http://schemas.microsoft.com/office/powerpoint/2010/main" val="2003110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2F817-1E8E-1781-D522-5F52C41949F1}"/>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DB1A2B0-6705-CA9E-3148-7E58F87EA22F}"/>
              </a:ext>
            </a:extLst>
          </p:cNvPr>
          <p:cNvSpPr>
            <a:spLocks noGrp="1"/>
          </p:cNvSpPr>
          <p:nvPr>
            <p:ph type="dt" sz="half" idx="10"/>
          </p:nvPr>
        </p:nvSpPr>
        <p:spPr/>
        <p:txBody>
          <a:bodyPr/>
          <a:lstStyle/>
          <a:p>
            <a:fld id="{AD12FA71-9A43-B245-9018-39D5DA8080FD}" type="datetimeFigureOut">
              <a:rPr lang="en-US" smtClean="0"/>
              <a:t>6/17/26</a:t>
            </a:fld>
            <a:endParaRPr lang="en-US"/>
          </a:p>
        </p:txBody>
      </p:sp>
      <p:sp>
        <p:nvSpPr>
          <p:cNvPr id="4" name="Footer Placeholder 3">
            <a:extLst>
              <a:ext uri="{FF2B5EF4-FFF2-40B4-BE49-F238E27FC236}">
                <a16:creationId xmlns:a16="http://schemas.microsoft.com/office/drawing/2014/main" id="{EC1865EC-BD16-0BB3-E622-BDC580072CB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FC523C7-A94B-FCCE-FBF4-61A33C164E1D}"/>
              </a:ext>
            </a:extLst>
          </p:cNvPr>
          <p:cNvSpPr>
            <a:spLocks noGrp="1"/>
          </p:cNvSpPr>
          <p:nvPr>
            <p:ph type="sldNum" sz="quarter" idx="12"/>
          </p:nvPr>
        </p:nvSpPr>
        <p:spPr/>
        <p:txBody>
          <a:bodyPr/>
          <a:lstStyle/>
          <a:p>
            <a:fld id="{296EE14A-1383-F649-924C-E0230828408F}" type="slidenum">
              <a:rPr lang="en-US" smtClean="0"/>
              <a:t>‹#›</a:t>
            </a:fld>
            <a:endParaRPr lang="en-US"/>
          </a:p>
        </p:txBody>
      </p:sp>
    </p:spTree>
    <p:extLst>
      <p:ext uri="{BB962C8B-B14F-4D97-AF65-F5344CB8AC3E}">
        <p14:creationId xmlns:p14="http://schemas.microsoft.com/office/powerpoint/2010/main" val="2437417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86B6A1-66CF-D15C-A85C-2BFE5D5B9344}"/>
              </a:ext>
            </a:extLst>
          </p:cNvPr>
          <p:cNvSpPr>
            <a:spLocks noGrp="1"/>
          </p:cNvSpPr>
          <p:nvPr>
            <p:ph type="dt" sz="half" idx="10"/>
          </p:nvPr>
        </p:nvSpPr>
        <p:spPr/>
        <p:txBody>
          <a:bodyPr/>
          <a:lstStyle/>
          <a:p>
            <a:fld id="{AD12FA71-9A43-B245-9018-39D5DA8080FD}" type="datetimeFigureOut">
              <a:rPr lang="en-US" smtClean="0"/>
              <a:t>6/17/26</a:t>
            </a:fld>
            <a:endParaRPr lang="en-US"/>
          </a:p>
        </p:txBody>
      </p:sp>
      <p:sp>
        <p:nvSpPr>
          <p:cNvPr id="3" name="Footer Placeholder 2">
            <a:extLst>
              <a:ext uri="{FF2B5EF4-FFF2-40B4-BE49-F238E27FC236}">
                <a16:creationId xmlns:a16="http://schemas.microsoft.com/office/drawing/2014/main" id="{81FF9ED1-98F8-37E2-4AB9-ECDF2F7C607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D4101CA-3E07-5D44-6D84-63E848DBE575}"/>
              </a:ext>
            </a:extLst>
          </p:cNvPr>
          <p:cNvSpPr>
            <a:spLocks noGrp="1"/>
          </p:cNvSpPr>
          <p:nvPr>
            <p:ph type="sldNum" sz="quarter" idx="12"/>
          </p:nvPr>
        </p:nvSpPr>
        <p:spPr/>
        <p:txBody>
          <a:bodyPr/>
          <a:lstStyle/>
          <a:p>
            <a:fld id="{296EE14A-1383-F649-924C-E0230828408F}" type="slidenum">
              <a:rPr lang="en-US" smtClean="0"/>
              <a:t>‹#›</a:t>
            </a:fld>
            <a:endParaRPr lang="en-US"/>
          </a:p>
        </p:txBody>
      </p:sp>
    </p:spTree>
    <p:extLst>
      <p:ext uri="{BB962C8B-B14F-4D97-AF65-F5344CB8AC3E}">
        <p14:creationId xmlns:p14="http://schemas.microsoft.com/office/powerpoint/2010/main" val="4224107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413DD-F902-4999-C7F7-FE61D2466EA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1675F1A-3A62-B1BA-C216-496AD3ED10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4CC5F150-34F1-7586-46D7-55B2953924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90FBDAA-6394-0A37-B387-A6026FE57878}"/>
              </a:ext>
            </a:extLst>
          </p:cNvPr>
          <p:cNvSpPr>
            <a:spLocks noGrp="1"/>
          </p:cNvSpPr>
          <p:nvPr>
            <p:ph type="dt" sz="half" idx="10"/>
          </p:nvPr>
        </p:nvSpPr>
        <p:spPr/>
        <p:txBody>
          <a:bodyPr/>
          <a:lstStyle/>
          <a:p>
            <a:fld id="{AD12FA71-9A43-B245-9018-39D5DA8080FD}" type="datetimeFigureOut">
              <a:rPr lang="en-US" smtClean="0"/>
              <a:t>6/17/26</a:t>
            </a:fld>
            <a:endParaRPr lang="en-US"/>
          </a:p>
        </p:txBody>
      </p:sp>
      <p:sp>
        <p:nvSpPr>
          <p:cNvPr id="6" name="Footer Placeholder 5">
            <a:extLst>
              <a:ext uri="{FF2B5EF4-FFF2-40B4-BE49-F238E27FC236}">
                <a16:creationId xmlns:a16="http://schemas.microsoft.com/office/drawing/2014/main" id="{99111CDD-9699-6603-A301-A1E6F792CD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DC2505-CD42-760E-AB30-30A67A84EEF6}"/>
              </a:ext>
            </a:extLst>
          </p:cNvPr>
          <p:cNvSpPr>
            <a:spLocks noGrp="1"/>
          </p:cNvSpPr>
          <p:nvPr>
            <p:ph type="sldNum" sz="quarter" idx="12"/>
          </p:nvPr>
        </p:nvSpPr>
        <p:spPr/>
        <p:txBody>
          <a:bodyPr/>
          <a:lstStyle/>
          <a:p>
            <a:fld id="{296EE14A-1383-F649-924C-E0230828408F}" type="slidenum">
              <a:rPr lang="en-US" smtClean="0"/>
              <a:t>‹#›</a:t>
            </a:fld>
            <a:endParaRPr lang="en-US"/>
          </a:p>
        </p:txBody>
      </p:sp>
    </p:spTree>
    <p:extLst>
      <p:ext uri="{BB962C8B-B14F-4D97-AF65-F5344CB8AC3E}">
        <p14:creationId xmlns:p14="http://schemas.microsoft.com/office/powerpoint/2010/main" val="1720643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AC4D2-021B-B9F6-3B29-397A88BB3F7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7ADD95C7-A949-6917-B6E0-16476AE4DD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FA3BB6-D548-88EB-CBA3-1F616485F5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4CEFB24-C6C1-9568-19F7-F61A7E916633}"/>
              </a:ext>
            </a:extLst>
          </p:cNvPr>
          <p:cNvSpPr>
            <a:spLocks noGrp="1"/>
          </p:cNvSpPr>
          <p:nvPr>
            <p:ph type="dt" sz="half" idx="10"/>
          </p:nvPr>
        </p:nvSpPr>
        <p:spPr/>
        <p:txBody>
          <a:bodyPr/>
          <a:lstStyle/>
          <a:p>
            <a:fld id="{AD12FA71-9A43-B245-9018-39D5DA8080FD}" type="datetimeFigureOut">
              <a:rPr lang="en-US" smtClean="0"/>
              <a:t>6/17/26</a:t>
            </a:fld>
            <a:endParaRPr lang="en-US"/>
          </a:p>
        </p:txBody>
      </p:sp>
      <p:sp>
        <p:nvSpPr>
          <p:cNvPr id="6" name="Footer Placeholder 5">
            <a:extLst>
              <a:ext uri="{FF2B5EF4-FFF2-40B4-BE49-F238E27FC236}">
                <a16:creationId xmlns:a16="http://schemas.microsoft.com/office/drawing/2014/main" id="{5C27A59F-6C9D-861A-4002-561FE7DC8D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ACA3E5-349C-930B-3735-777843DD9803}"/>
              </a:ext>
            </a:extLst>
          </p:cNvPr>
          <p:cNvSpPr>
            <a:spLocks noGrp="1"/>
          </p:cNvSpPr>
          <p:nvPr>
            <p:ph type="sldNum" sz="quarter" idx="12"/>
          </p:nvPr>
        </p:nvSpPr>
        <p:spPr/>
        <p:txBody>
          <a:bodyPr/>
          <a:lstStyle/>
          <a:p>
            <a:fld id="{296EE14A-1383-F649-924C-E0230828408F}" type="slidenum">
              <a:rPr lang="en-US" smtClean="0"/>
              <a:t>‹#›</a:t>
            </a:fld>
            <a:endParaRPr lang="en-US"/>
          </a:p>
        </p:txBody>
      </p:sp>
    </p:spTree>
    <p:extLst>
      <p:ext uri="{BB962C8B-B14F-4D97-AF65-F5344CB8AC3E}">
        <p14:creationId xmlns:p14="http://schemas.microsoft.com/office/powerpoint/2010/main" val="7822512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80E659-50F9-D2C7-9AF1-1B51FD52B5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30A1C9A-4420-FAFD-B0E0-C31AAEFBC2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6336890-DD25-9711-0E6D-077CEEA144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D12FA71-9A43-B245-9018-39D5DA8080FD}" type="datetimeFigureOut">
              <a:rPr lang="en-US" smtClean="0"/>
              <a:t>6/17/26</a:t>
            </a:fld>
            <a:endParaRPr lang="en-US"/>
          </a:p>
        </p:txBody>
      </p:sp>
      <p:sp>
        <p:nvSpPr>
          <p:cNvPr id="5" name="Footer Placeholder 4">
            <a:extLst>
              <a:ext uri="{FF2B5EF4-FFF2-40B4-BE49-F238E27FC236}">
                <a16:creationId xmlns:a16="http://schemas.microsoft.com/office/drawing/2014/main" id="{58C7153E-1897-C6C0-713F-AC123A612B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11CE45B-670F-7746-42DA-FC9263CC31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96EE14A-1383-F649-924C-E0230828408F}" type="slidenum">
              <a:rPr lang="en-US" smtClean="0"/>
              <a:t>‹#›</a:t>
            </a:fld>
            <a:endParaRPr lang="en-US"/>
          </a:p>
        </p:txBody>
      </p:sp>
    </p:spTree>
    <p:extLst>
      <p:ext uri="{BB962C8B-B14F-4D97-AF65-F5344CB8AC3E}">
        <p14:creationId xmlns:p14="http://schemas.microsoft.com/office/powerpoint/2010/main" val="24669588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AC0F-4949-730B-860D-CE698BC9E16B}"/>
              </a:ext>
            </a:extLst>
          </p:cNvPr>
          <p:cNvSpPr>
            <a:spLocks noGrp="1"/>
          </p:cNvSpPr>
          <p:nvPr>
            <p:ph type="ctrTitle"/>
          </p:nvPr>
        </p:nvSpPr>
        <p:spPr/>
        <p:txBody>
          <a:bodyPr/>
          <a:lstStyle/>
          <a:p>
            <a:r>
              <a:rPr lang="en-US" dirty="0"/>
              <a:t>Day 3: What </a:t>
            </a:r>
            <a:r>
              <a:rPr lang="en-US"/>
              <a:t>is organized crime?</a:t>
            </a:r>
          </a:p>
        </p:txBody>
      </p:sp>
      <p:sp>
        <p:nvSpPr>
          <p:cNvPr id="3" name="Subtitle 2">
            <a:extLst>
              <a:ext uri="{FF2B5EF4-FFF2-40B4-BE49-F238E27FC236}">
                <a16:creationId xmlns:a16="http://schemas.microsoft.com/office/drawing/2014/main" id="{70EEBBEE-F7E4-A22B-D504-F0B4A2894448}"/>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662936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28E5B8-7937-2968-EA1C-456197B27CAB}"/>
              </a:ext>
            </a:extLst>
          </p:cNvPr>
          <p:cNvSpPr>
            <a:spLocks noGrp="1"/>
          </p:cNvSpPr>
          <p:nvPr>
            <p:ph type="title"/>
          </p:nvPr>
        </p:nvSpPr>
        <p:spPr>
          <a:xfrm>
            <a:off x="630936" y="639520"/>
            <a:ext cx="3429000" cy="1719072"/>
          </a:xfrm>
        </p:spPr>
        <p:txBody>
          <a:bodyPr anchor="b">
            <a:normAutofit/>
          </a:bodyPr>
          <a:lstStyle/>
          <a:p>
            <a:endParaRPr lang="en-US" sz="5400"/>
          </a:p>
        </p:txBody>
      </p:sp>
      <p:sp>
        <p:nvSpPr>
          <p:cNvPr id="1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A7B0136-6D8F-E74B-A1BA-B2ED79F93741}"/>
              </a:ext>
            </a:extLst>
          </p:cNvPr>
          <p:cNvSpPr>
            <a:spLocks noGrp="1"/>
          </p:cNvSpPr>
          <p:nvPr>
            <p:ph idx="1"/>
          </p:nvPr>
        </p:nvSpPr>
        <p:spPr>
          <a:xfrm>
            <a:off x="630936" y="2807208"/>
            <a:ext cx="3429000" cy="3410712"/>
          </a:xfrm>
        </p:spPr>
        <p:txBody>
          <a:bodyPr anchor="t">
            <a:normAutofit fontScale="92500" lnSpcReduction="20000"/>
          </a:bodyPr>
          <a:lstStyle/>
          <a:p>
            <a:r>
              <a:rPr lang="en-US" sz="2200" dirty="0"/>
              <a:t>Yet we know that in reality, we know that this is fiction. Drug “cartels” or “mafias” or “DTOs (drug trafficking organization) are massively decentralized. </a:t>
            </a:r>
          </a:p>
          <a:p>
            <a:endParaRPr lang="en-US" sz="2200" dirty="0"/>
          </a:p>
          <a:p>
            <a:r>
              <a:rPr lang="en-US" sz="2200" dirty="0"/>
              <a:t>The portrayal of these organizations hierarchical is, at least in part, a policing device, designed to offer easy, publicly celebrated, wins. </a:t>
            </a:r>
          </a:p>
        </p:txBody>
      </p:sp>
      <p:pic>
        <p:nvPicPr>
          <p:cNvPr id="5" name="Picture 4">
            <a:extLst>
              <a:ext uri="{FF2B5EF4-FFF2-40B4-BE49-F238E27FC236}">
                <a16:creationId xmlns:a16="http://schemas.microsoft.com/office/drawing/2014/main" id="{189B7B04-571A-4007-09EE-7FE7D069B282}"/>
              </a:ext>
            </a:extLst>
          </p:cNvPr>
          <p:cNvPicPr>
            <a:picLocks noChangeAspect="1"/>
          </p:cNvPicPr>
          <p:nvPr/>
        </p:nvPicPr>
        <p:blipFill>
          <a:blip r:embed="rId2"/>
          <a:stretch>
            <a:fillRect/>
          </a:stretch>
        </p:blipFill>
        <p:spPr>
          <a:xfrm>
            <a:off x="4654296" y="917772"/>
            <a:ext cx="6903720" cy="5022455"/>
          </a:xfrm>
          <a:prstGeom prst="rect">
            <a:avLst/>
          </a:prstGeom>
        </p:spPr>
      </p:pic>
    </p:spTree>
    <p:extLst>
      <p:ext uri="{BB962C8B-B14F-4D97-AF65-F5344CB8AC3E}">
        <p14:creationId xmlns:p14="http://schemas.microsoft.com/office/powerpoint/2010/main" val="4219887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5EF17487-C386-4F99-B5EB-4FD3DF4236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A0DE92DF-4769-4DE9-93FD-EE312718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bg2">
              <a:alpha val="50000"/>
            </a:schemeClr>
          </a:solidFill>
          <a:ln w="32707" cap="flat">
            <a:noFill/>
            <a:prstDash val="solid"/>
            <a:miter/>
          </a:ln>
        </p:spPr>
        <p:txBody>
          <a:bodyPr wrap="square" rtlCol="0" anchor="ctr">
            <a:noAutofit/>
          </a:bodyPr>
          <a:lstStyle/>
          <a:p>
            <a:endParaRPr lang="en-US">
              <a:solidFill>
                <a:schemeClr val="tx1"/>
              </a:solidFill>
            </a:endParaRPr>
          </a:p>
        </p:txBody>
      </p:sp>
      <p:sp>
        <p:nvSpPr>
          <p:cNvPr id="2" name="Title 1">
            <a:extLst>
              <a:ext uri="{FF2B5EF4-FFF2-40B4-BE49-F238E27FC236}">
                <a16:creationId xmlns:a16="http://schemas.microsoft.com/office/drawing/2014/main" id="{4284B875-951D-C377-273A-E976365C944D}"/>
              </a:ext>
            </a:extLst>
          </p:cNvPr>
          <p:cNvSpPr>
            <a:spLocks noGrp="1"/>
          </p:cNvSpPr>
          <p:nvPr>
            <p:ph type="title"/>
          </p:nvPr>
        </p:nvSpPr>
        <p:spPr>
          <a:xfrm>
            <a:off x="1246824" y="643467"/>
            <a:ext cx="4772975" cy="1800526"/>
          </a:xfrm>
        </p:spPr>
        <p:txBody>
          <a:bodyPr>
            <a:normAutofit/>
          </a:bodyPr>
          <a:lstStyle/>
          <a:p>
            <a:endParaRPr lang="en-US"/>
          </a:p>
        </p:txBody>
      </p:sp>
      <p:sp>
        <p:nvSpPr>
          <p:cNvPr id="3" name="Content Placeholder 2">
            <a:extLst>
              <a:ext uri="{FF2B5EF4-FFF2-40B4-BE49-F238E27FC236}">
                <a16:creationId xmlns:a16="http://schemas.microsoft.com/office/drawing/2014/main" id="{8929BE02-6A7F-45E2-29D8-9BA49E80BEBD}"/>
              </a:ext>
            </a:extLst>
          </p:cNvPr>
          <p:cNvSpPr>
            <a:spLocks noGrp="1"/>
          </p:cNvSpPr>
          <p:nvPr>
            <p:ph idx="1"/>
          </p:nvPr>
        </p:nvSpPr>
        <p:spPr>
          <a:xfrm>
            <a:off x="1246824" y="2623381"/>
            <a:ext cx="4772974" cy="3553581"/>
          </a:xfrm>
        </p:spPr>
        <p:txBody>
          <a:bodyPr>
            <a:normAutofit fontScale="85000" lnSpcReduction="20000"/>
          </a:bodyPr>
          <a:lstStyle/>
          <a:p>
            <a:r>
              <a:rPr lang="en-US" sz="1900" dirty="0"/>
              <a:t>3) Rituals. We know many of the rituals of the mafia. From the 1960s onwards </a:t>
            </a:r>
            <a:r>
              <a:rPr lang="en-US" sz="1900" i="1" dirty="0"/>
              <a:t>pentiti</a:t>
            </a:r>
            <a:r>
              <a:rPr lang="en-US" sz="1900" dirty="0"/>
              <a:t> (</a:t>
            </a:r>
            <a:r>
              <a:rPr lang="en-US" sz="1900" dirty="0" err="1"/>
              <a:t>repentants</a:t>
            </a:r>
            <a:r>
              <a:rPr lang="en-US" sz="1900" dirty="0"/>
              <a:t>) came forward and revealed these rituals. (e.g. Tommaso Buscetta)</a:t>
            </a:r>
          </a:p>
          <a:p>
            <a:endParaRPr lang="en-US" sz="1900" dirty="0"/>
          </a:p>
          <a:p>
            <a:r>
              <a:rPr lang="en-US" sz="1900" dirty="0"/>
              <a:t>The Yakuza is a legal organization. Its rituals (like tattooing and finger cutting) are deliberately public. </a:t>
            </a:r>
          </a:p>
          <a:p>
            <a:endParaRPr lang="en-US" sz="1900" dirty="0"/>
          </a:p>
          <a:p>
            <a:r>
              <a:rPr lang="en-US" sz="1900" dirty="0"/>
              <a:t>But many disguise their rituals. We know, now, that the Familia Michoacana based its rituals on the Freemasons.  </a:t>
            </a:r>
          </a:p>
          <a:p>
            <a:endParaRPr lang="en-US" sz="1900" dirty="0"/>
          </a:p>
          <a:p>
            <a:r>
              <a:rPr lang="en-US" sz="1900" dirty="0"/>
              <a:t>What about rituals that are deliberately hidden. (Claudio </a:t>
            </a:r>
            <a:r>
              <a:rPr lang="en-US" sz="1900" dirty="0" err="1"/>
              <a:t>Lomnitz</a:t>
            </a:r>
            <a:r>
              <a:rPr lang="en-US" sz="1900" dirty="0"/>
              <a:t> on cannibalism) </a:t>
            </a:r>
          </a:p>
        </p:txBody>
      </p:sp>
      <p:pic>
        <p:nvPicPr>
          <p:cNvPr id="5" name="Picture 4">
            <a:extLst>
              <a:ext uri="{FF2B5EF4-FFF2-40B4-BE49-F238E27FC236}">
                <a16:creationId xmlns:a16="http://schemas.microsoft.com/office/drawing/2014/main" id="{141D5D49-6760-CBBF-AEB3-15B552EC204A}"/>
              </a:ext>
            </a:extLst>
          </p:cNvPr>
          <p:cNvPicPr>
            <a:picLocks noChangeAspect="1"/>
          </p:cNvPicPr>
          <p:nvPr/>
        </p:nvPicPr>
        <p:blipFill>
          <a:blip r:embed="rId2"/>
          <a:stretch>
            <a:fillRect/>
          </a:stretch>
        </p:blipFill>
        <p:spPr>
          <a:xfrm>
            <a:off x="7812981" y="643468"/>
            <a:ext cx="3622782" cy="2545005"/>
          </a:xfrm>
          <a:prstGeom prst="rect">
            <a:avLst/>
          </a:prstGeom>
        </p:spPr>
      </p:pic>
      <p:pic>
        <p:nvPicPr>
          <p:cNvPr id="7" name="Picture 6">
            <a:extLst>
              <a:ext uri="{FF2B5EF4-FFF2-40B4-BE49-F238E27FC236}">
                <a16:creationId xmlns:a16="http://schemas.microsoft.com/office/drawing/2014/main" id="{F8FC5854-B82F-C3B9-2CBF-98BD26A9A60C}"/>
              </a:ext>
            </a:extLst>
          </p:cNvPr>
          <p:cNvPicPr>
            <a:picLocks noChangeAspect="1"/>
          </p:cNvPicPr>
          <p:nvPr/>
        </p:nvPicPr>
        <p:blipFill>
          <a:blip r:embed="rId3"/>
          <a:stretch>
            <a:fillRect/>
          </a:stretch>
        </p:blipFill>
        <p:spPr>
          <a:xfrm>
            <a:off x="7894934" y="3657600"/>
            <a:ext cx="3458876" cy="2585510"/>
          </a:xfrm>
          <a:prstGeom prst="rect">
            <a:avLst/>
          </a:prstGeom>
        </p:spPr>
      </p:pic>
    </p:spTree>
    <p:extLst>
      <p:ext uri="{BB962C8B-B14F-4D97-AF65-F5344CB8AC3E}">
        <p14:creationId xmlns:p14="http://schemas.microsoft.com/office/powerpoint/2010/main" val="1142037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0366137-3DBB-4912-98D5-672702020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D28D1CE-5BF4-45B7-8D6D-B31A319807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775791" cy="685799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901BF3-C254-5237-AD39-711B3616418B}"/>
              </a:ext>
            </a:extLst>
          </p:cNvPr>
          <p:cNvSpPr>
            <a:spLocks noGrp="1"/>
          </p:cNvSpPr>
          <p:nvPr>
            <p:ph type="title"/>
          </p:nvPr>
        </p:nvSpPr>
        <p:spPr>
          <a:xfrm>
            <a:off x="773526" y="685801"/>
            <a:ext cx="3228738" cy="1454709"/>
          </a:xfrm>
        </p:spPr>
        <p:txBody>
          <a:bodyPr anchor="b">
            <a:normAutofit/>
          </a:bodyPr>
          <a:lstStyle/>
          <a:p>
            <a:pPr algn="ctr"/>
            <a:r>
              <a:rPr lang="en-US" sz="2800">
                <a:solidFill>
                  <a:srgbClr val="595959"/>
                </a:solidFill>
              </a:rPr>
              <a:t>The mythification of the mafia</a:t>
            </a:r>
          </a:p>
        </p:txBody>
      </p:sp>
      <p:sp>
        <p:nvSpPr>
          <p:cNvPr id="3" name="Content Placeholder 2">
            <a:extLst>
              <a:ext uri="{FF2B5EF4-FFF2-40B4-BE49-F238E27FC236}">
                <a16:creationId xmlns:a16="http://schemas.microsoft.com/office/drawing/2014/main" id="{058FE533-17D4-F25A-6385-9B8F46DAA7C1}"/>
              </a:ext>
            </a:extLst>
          </p:cNvPr>
          <p:cNvSpPr>
            <a:spLocks noGrp="1"/>
          </p:cNvSpPr>
          <p:nvPr>
            <p:ph idx="1"/>
          </p:nvPr>
        </p:nvSpPr>
        <p:spPr>
          <a:xfrm>
            <a:off x="773526" y="2427382"/>
            <a:ext cx="3228738" cy="3681023"/>
          </a:xfrm>
        </p:spPr>
        <p:txBody>
          <a:bodyPr anchor="t">
            <a:normAutofit/>
          </a:bodyPr>
          <a:lstStyle/>
          <a:p>
            <a:pPr algn="ctr"/>
            <a:r>
              <a:rPr lang="en-US" sz="2000" dirty="0">
                <a:solidFill>
                  <a:srgbClr val="595959"/>
                </a:solidFill>
              </a:rPr>
              <a:t>Once we start to look inside organized crime groups, at their organizational structure, the relative power of individuals, their rituals, we hit the problem of mythification. </a:t>
            </a:r>
          </a:p>
          <a:p>
            <a:pPr algn="ctr"/>
            <a:endParaRPr lang="en-US" sz="2000" dirty="0">
              <a:solidFill>
                <a:srgbClr val="595959"/>
              </a:solidFill>
            </a:endParaRPr>
          </a:p>
          <a:p>
            <a:pPr algn="ctr"/>
            <a:r>
              <a:rPr lang="en-US" sz="2000" dirty="0">
                <a:solidFill>
                  <a:srgbClr val="595959"/>
                </a:solidFill>
              </a:rPr>
              <a:t>What groups mythologize the mafia (and their members) and why?</a:t>
            </a:r>
          </a:p>
          <a:p>
            <a:pPr algn="ctr"/>
            <a:endParaRPr lang="en-US" sz="2000" dirty="0">
              <a:solidFill>
                <a:srgbClr val="595959"/>
              </a:solidFill>
            </a:endParaRPr>
          </a:p>
          <a:p>
            <a:pPr algn="ctr"/>
            <a:endParaRPr lang="en-US" sz="2000" dirty="0">
              <a:solidFill>
                <a:srgbClr val="595959"/>
              </a:solidFill>
            </a:endParaRPr>
          </a:p>
        </p:txBody>
      </p:sp>
      <p:pic>
        <p:nvPicPr>
          <p:cNvPr id="7" name="Picture 6">
            <a:extLst>
              <a:ext uri="{FF2B5EF4-FFF2-40B4-BE49-F238E27FC236}">
                <a16:creationId xmlns:a16="http://schemas.microsoft.com/office/drawing/2014/main" id="{4A5DBE50-9742-7DCB-66D1-518F7041F9C6}"/>
              </a:ext>
            </a:extLst>
          </p:cNvPr>
          <p:cNvPicPr>
            <a:picLocks noChangeAspect="1"/>
          </p:cNvPicPr>
          <p:nvPr/>
        </p:nvPicPr>
        <p:blipFill>
          <a:blip r:embed="rId2"/>
          <a:stretch>
            <a:fillRect/>
          </a:stretch>
        </p:blipFill>
        <p:spPr>
          <a:xfrm>
            <a:off x="5456274" y="1423451"/>
            <a:ext cx="2938131" cy="4011100"/>
          </a:xfrm>
          <a:prstGeom prst="rect">
            <a:avLst/>
          </a:prstGeom>
        </p:spPr>
      </p:pic>
      <p:pic>
        <p:nvPicPr>
          <p:cNvPr id="5" name="Picture 4">
            <a:extLst>
              <a:ext uri="{FF2B5EF4-FFF2-40B4-BE49-F238E27FC236}">
                <a16:creationId xmlns:a16="http://schemas.microsoft.com/office/drawing/2014/main" id="{AB8BA3CD-AD12-C598-94BF-ABE8F83180B7}"/>
              </a:ext>
            </a:extLst>
          </p:cNvPr>
          <p:cNvPicPr>
            <a:picLocks noChangeAspect="1"/>
          </p:cNvPicPr>
          <p:nvPr/>
        </p:nvPicPr>
        <p:blipFill>
          <a:blip r:embed="rId3"/>
          <a:stretch>
            <a:fillRect/>
          </a:stretch>
        </p:blipFill>
        <p:spPr>
          <a:xfrm>
            <a:off x="8558383" y="1492519"/>
            <a:ext cx="2953135" cy="3872963"/>
          </a:xfrm>
          <a:prstGeom prst="rect">
            <a:avLst/>
          </a:prstGeom>
        </p:spPr>
      </p:pic>
    </p:spTree>
    <p:extLst>
      <p:ext uri="{BB962C8B-B14F-4D97-AF65-F5344CB8AC3E}">
        <p14:creationId xmlns:p14="http://schemas.microsoft.com/office/powerpoint/2010/main" val="2542455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1293230-B0F6-45B1-96D1-13D18E242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0A1E0707-4985-454B-ACE0-4855BB558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86A87A8-61C1-A2F3-7CFE-07B9F1121A4C}"/>
              </a:ext>
            </a:extLst>
          </p:cNvPr>
          <p:cNvSpPr>
            <a:spLocks noGrp="1"/>
          </p:cNvSpPr>
          <p:nvPr>
            <p:ph type="title"/>
          </p:nvPr>
        </p:nvSpPr>
        <p:spPr>
          <a:xfrm>
            <a:off x="733427" y="609599"/>
            <a:ext cx="3686174" cy="1322888"/>
          </a:xfrm>
        </p:spPr>
        <p:txBody>
          <a:bodyPr>
            <a:normAutofit/>
          </a:bodyPr>
          <a:lstStyle/>
          <a:p>
            <a:r>
              <a:rPr lang="en-US" sz="2800"/>
              <a:t>What sources do scholars of organized crime use?</a:t>
            </a:r>
          </a:p>
        </p:txBody>
      </p:sp>
      <p:sp>
        <p:nvSpPr>
          <p:cNvPr id="3" name="Content Placeholder 2">
            <a:extLst>
              <a:ext uri="{FF2B5EF4-FFF2-40B4-BE49-F238E27FC236}">
                <a16:creationId xmlns:a16="http://schemas.microsoft.com/office/drawing/2014/main" id="{63F39E01-6135-35BA-AA1A-446C456E0C22}"/>
              </a:ext>
            </a:extLst>
          </p:cNvPr>
          <p:cNvSpPr>
            <a:spLocks noGrp="1"/>
          </p:cNvSpPr>
          <p:nvPr>
            <p:ph idx="1"/>
          </p:nvPr>
        </p:nvSpPr>
        <p:spPr>
          <a:xfrm>
            <a:off x="733427" y="2194101"/>
            <a:ext cx="3543298" cy="3973337"/>
          </a:xfrm>
        </p:spPr>
        <p:txBody>
          <a:bodyPr>
            <a:normAutofit/>
          </a:bodyPr>
          <a:lstStyle/>
          <a:p>
            <a:endParaRPr lang="en-US" sz="2000" dirty="0"/>
          </a:p>
          <a:p>
            <a:r>
              <a:rPr lang="en-US" sz="2000" dirty="0"/>
              <a:t>How do they get round the implicit problems in these sources </a:t>
            </a:r>
          </a:p>
        </p:txBody>
      </p:sp>
      <p:pic>
        <p:nvPicPr>
          <p:cNvPr id="7" name="Picture 6">
            <a:extLst>
              <a:ext uri="{FF2B5EF4-FFF2-40B4-BE49-F238E27FC236}">
                <a16:creationId xmlns:a16="http://schemas.microsoft.com/office/drawing/2014/main" id="{DC85FC0E-16A4-445C-0066-E95EDCC1EF22}"/>
              </a:ext>
            </a:extLst>
          </p:cNvPr>
          <p:cNvPicPr>
            <a:picLocks noChangeAspect="1"/>
          </p:cNvPicPr>
          <p:nvPr/>
        </p:nvPicPr>
        <p:blipFill>
          <a:blip r:embed="rId2"/>
          <a:stretch>
            <a:fillRect/>
          </a:stretch>
        </p:blipFill>
        <p:spPr>
          <a:xfrm>
            <a:off x="5848036" y="1073835"/>
            <a:ext cx="2520026" cy="4710330"/>
          </a:xfrm>
          <a:prstGeom prst="rect">
            <a:avLst/>
          </a:prstGeom>
        </p:spPr>
      </p:pic>
      <p:pic>
        <p:nvPicPr>
          <p:cNvPr id="5" name="Picture 4">
            <a:extLst>
              <a:ext uri="{FF2B5EF4-FFF2-40B4-BE49-F238E27FC236}">
                <a16:creationId xmlns:a16="http://schemas.microsoft.com/office/drawing/2014/main" id="{8E89A383-A6C4-F24D-1DB8-A2E84469303C}"/>
              </a:ext>
            </a:extLst>
          </p:cNvPr>
          <p:cNvPicPr>
            <a:picLocks noChangeAspect="1"/>
          </p:cNvPicPr>
          <p:nvPr/>
        </p:nvPicPr>
        <p:blipFill>
          <a:blip r:embed="rId3"/>
          <a:stretch>
            <a:fillRect/>
          </a:stretch>
        </p:blipFill>
        <p:spPr>
          <a:xfrm>
            <a:off x="8673211" y="1597980"/>
            <a:ext cx="2828925" cy="3662039"/>
          </a:xfrm>
          <a:prstGeom prst="rect">
            <a:avLst/>
          </a:prstGeom>
        </p:spPr>
      </p:pic>
    </p:spTree>
    <p:extLst>
      <p:ext uri="{BB962C8B-B14F-4D97-AF65-F5344CB8AC3E}">
        <p14:creationId xmlns:p14="http://schemas.microsoft.com/office/powerpoint/2010/main" val="3146795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315FA-9279-5B71-8637-3E1E5E2F0E7F}"/>
              </a:ext>
            </a:extLst>
          </p:cNvPr>
          <p:cNvSpPr>
            <a:spLocks noGrp="1"/>
          </p:cNvSpPr>
          <p:nvPr>
            <p:ph type="title"/>
          </p:nvPr>
        </p:nvSpPr>
        <p:spPr/>
        <p:txBody>
          <a:bodyPr/>
          <a:lstStyle/>
          <a:p>
            <a:r>
              <a:rPr lang="en-US" dirty="0"/>
              <a:t>Metaphors for organized crime and ways to investigate it</a:t>
            </a:r>
          </a:p>
        </p:txBody>
      </p:sp>
      <p:sp>
        <p:nvSpPr>
          <p:cNvPr id="3" name="Content Placeholder 2">
            <a:extLst>
              <a:ext uri="{FF2B5EF4-FFF2-40B4-BE49-F238E27FC236}">
                <a16:creationId xmlns:a16="http://schemas.microsoft.com/office/drawing/2014/main" id="{CCD6B5B1-AEDD-7528-90E2-EC6FFF1680DE}"/>
              </a:ext>
            </a:extLst>
          </p:cNvPr>
          <p:cNvSpPr>
            <a:spLocks noGrp="1"/>
          </p:cNvSpPr>
          <p:nvPr>
            <p:ph idx="1"/>
          </p:nvPr>
        </p:nvSpPr>
        <p:spPr/>
        <p:txBody>
          <a:bodyPr/>
          <a:lstStyle/>
          <a:p>
            <a:r>
              <a:rPr lang="en-US" b="1" dirty="0"/>
              <a:t>BUSINESS</a:t>
            </a:r>
          </a:p>
          <a:p>
            <a:endParaRPr lang="en-US" dirty="0"/>
          </a:p>
          <a:p>
            <a:r>
              <a:rPr lang="en-US" dirty="0"/>
              <a:t>Some criminologists see organized crime as a business. (</a:t>
            </a:r>
            <a:r>
              <a:rPr lang="en-US" dirty="0" err="1"/>
              <a:t>Dwinght</a:t>
            </a:r>
            <a:r>
              <a:rPr lang="en-US" dirty="0"/>
              <a:t> C. Smith, Reuter). They introduced economics to the study of organized crime. </a:t>
            </a:r>
          </a:p>
          <a:p>
            <a:endParaRPr lang="en-US" dirty="0"/>
          </a:p>
          <a:p>
            <a:r>
              <a:rPr lang="en-US" dirty="0"/>
              <a:t>They look at individual crimes, and their economic rationale. E.g. Loan sharking faces similar problems to a bank. </a:t>
            </a:r>
          </a:p>
        </p:txBody>
      </p:sp>
    </p:spTree>
    <p:extLst>
      <p:ext uri="{BB962C8B-B14F-4D97-AF65-F5344CB8AC3E}">
        <p14:creationId xmlns:p14="http://schemas.microsoft.com/office/powerpoint/2010/main" val="1808686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A4EE5-21C7-F87D-F37F-CF1D019D946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56EED4A-42A6-6973-EAC3-34180A6AC01D}"/>
              </a:ext>
            </a:extLst>
          </p:cNvPr>
          <p:cNvSpPr>
            <a:spLocks noGrp="1"/>
          </p:cNvSpPr>
          <p:nvPr>
            <p:ph idx="1"/>
          </p:nvPr>
        </p:nvSpPr>
        <p:spPr/>
        <p:txBody>
          <a:bodyPr>
            <a:normAutofit fontScale="92500" lnSpcReduction="20000"/>
          </a:bodyPr>
          <a:lstStyle/>
          <a:p>
            <a:r>
              <a:rPr lang="en-US" b="1" dirty="0"/>
              <a:t>STATE or QUASI-STATE-LIKE BODY</a:t>
            </a:r>
          </a:p>
          <a:p>
            <a:endParaRPr lang="en-US" dirty="0"/>
          </a:p>
          <a:p>
            <a:r>
              <a:rPr lang="en-US" dirty="0"/>
              <a:t>In 1971 Thomas Schelling, Nobel prize winning economist suggested that </a:t>
            </a:r>
            <a:r>
              <a:rPr lang="en-GB" dirty="0"/>
              <a:t>that the business of organised crime was not the provision of illegal goods and services but the extortion of those that provided illegal goods. </a:t>
            </a:r>
          </a:p>
          <a:p>
            <a:endParaRPr lang="en-GB" dirty="0"/>
          </a:p>
          <a:p>
            <a:r>
              <a:rPr lang="en-GB" dirty="0"/>
              <a:t>This was followed by Gambetta and Varese. They argue that mafia is “an industry which produces, promotes, and sells private protection”  </a:t>
            </a:r>
          </a:p>
          <a:p>
            <a:endParaRPr lang="en-GB" dirty="0"/>
          </a:p>
          <a:p>
            <a:r>
              <a:rPr lang="en-GB" dirty="0"/>
              <a:t>They are interested in </a:t>
            </a:r>
            <a:r>
              <a:rPr lang="en-GB" dirty="0" err="1"/>
              <a:t>extralegal</a:t>
            </a:r>
            <a:r>
              <a:rPr lang="en-GB" dirty="0"/>
              <a:t> or criminal governance (see also Lessing, Desmond Arias etc). </a:t>
            </a:r>
            <a:endParaRPr lang="en-US" dirty="0"/>
          </a:p>
        </p:txBody>
      </p:sp>
    </p:spTree>
    <p:extLst>
      <p:ext uri="{BB962C8B-B14F-4D97-AF65-F5344CB8AC3E}">
        <p14:creationId xmlns:p14="http://schemas.microsoft.com/office/powerpoint/2010/main" val="3549024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BBC6B-FA12-61D3-7A57-DF24F0148CDF}"/>
              </a:ext>
            </a:extLst>
          </p:cNvPr>
          <p:cNvSpPr>
            <a:spLocks noGrp="1"/>
          </p:cNvSpPr>
          <p:nvPr>
            <p:ph type="title"/>
          </p:nvPr>
        </p:nvSpPr>
        <p:spPr/>
        <p:txBody>
          <a:bodyPr>
            <a:normAutofit fontScale="90000"/>
          </a:bodyPr>
          <a:lstStyle/>
          <a:p>
            <a:r>
              <a:rPr lang="en-US" dirty="0"/>
              <a:t>Here, one of the major questions is the relationship between organized crime and the state</a:t>
            </a:r>
          </a:p>
        </p:txBody>
      </p:sp>
      <p:sp>
        <p:nvSpPr>
          <p:cNvPr id="3" name="Content Placeholder 2">
            <a:extLst>
              <a:ext uri="{FF2B5EF4-FFF2-40B4-BE49-F238E27FC236}">
                <a16:creationId xmlns:a16="http://schemas.microsoft.com/office/drawing/2014/main" id="{42E65E58-1517-70EA-26B8-996EA9EE23A4}"/>
              </a:ext>
            </a:extLst>
          </p:cNvPr>
          <p:cNvSpPr>
            <a:spLocks noGrp="1"/>
          </p:cNvSpPr>
          <p:nvPr>
            <p:ph idx="1"/>
          </p:nvPr>
        </p:nvSpPr>
        <p:spPr/>
        <p:txBody>
          <a:bodyPr>
            <a:normAutofit fontScale="92500" lnSpcReduction="10000"/>
          </a:bodyPr>
          <a:lstStyle/>
          <a:p>
            <a:endParaRPr lang="en-US" dirty="0"/>
          </a:p>
          <a:p>
            <a:r>
              <a:rPr lang="en-US" dirty="0"/>
              <a:t>Are organized criminals rivals to the state?</a:t>
            </a:r>
          </a:p>
          <a:p>
            <a:r>
              <a:rPr lang="en-US" dirty="0"/>
              <a:t>Or are they allies of the state?</a:t>
            </a:r>
          </a:p>
          <a:p>
            <a:r>
              <a:rPr lang="en-US" dirty="0"/>
              <a:t>Or do they change over time?</a:t>
            </a:r>
          </a:p>
          <a:p>
            <a:pPr marL="0" indent="0">
              <a:buNone/>
            </a:pPr>
            <a:endParaRPr lang="en-US" dirty="0"/>
          </a:p>
          <a:p>
            <a:pPr lvl="1"/>
            <a:r>
              <a:rPr lang="en-US" dirty="0" err="1"/>
              <a:t>Lupsha</a:t>
            </a:r>
            <a:r>
              <a:rPr lang="en-US" dirty="0"/>
              <a:t> (1988) had idea of predatory, parasitical and symbiotic stages. </a:t>
            </a:r>
          </a:p>
          <a:p>
            <a:pPr lvl="1"/>
            <a:r>
              <a:rPr lang="en-US" dirty="0"/>
              <a:t>Or are changes dependent on exterior factors (international, national and regional policing). </a:t>
            </a:r>
          </a:p>
          <a:p>
            <a:endParaRPr lang="en-US" dirty="0"/>
          </a:p>
          <a:p>
            <a:r>
              <a:rPr lang="en-US" dirty="0"/>
              <a:t>How useful is the term “corruption” in describing relations between organized crime and the state?</a:t>
            </a:r>
          </a:p>
          <a:p>
            <a:endParaRPr lang="en-US" dirty="0"/>
          </a:p>
          <a:p>
            <a:pPr lvl="1"/>
            <a:endParaRPr lang="en-US" dirty="0"/>
          </a:p>
        </p:txBody>
      </p:sp>
    </p:spTree>
    <p:extLst>
      <p:ext uri="{BB962C8B-B14F-4D97-AF65-F5344CB8AC3E}">
        <p14:creationId xmlns:p14="http://schemas.microsoft.com/office/powerpoint/2010/main" val="2579405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2AA64-B6EB-B60D-3844-0781B147952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DDAA5B9-AF2A-D9DE-8EA6-FB83EE62E331}"/>
              </a:ext>
            </a:extLst>
          </p:cNvPr>
          <p:cNvSpPr>
            <a:spLocks noGrp="1"/>
          </p:cNvSpPr>
          <p:nvPr>
            <p:ph idx="1"/>
          </p:nvPr>
        </p:nvSpPr>
        <p:spPr/>
        <p:txBody>
          <a:bodyPr/>
          <a:lstStyle/>
          <a:p>
            <a:r>
              <a:rPr lang="en-US" b="1" dirty="0"/>
              <a:t>ASSOCIATIONAL NETWORK</a:t>
            </a:r>
          </a:p>
          <a:p>
            <a:endParaRPr lang="en-US" b="1" dirty="0"/>
          </a:p>
          <a:p>
            <a:r>
              <a:rPr lang="en-US" dirty="0"/>
              <a:t>(e.g. Francis Ianni, Letizia Paoli). Using social network analysis, these scholars find that associational networks (e.g. family, or imagined family) provided trust and bonds for members of organized crime groups. </a:t>
            </a:r>
          </a:p>
        </p:txBody>
      </p:sp>
    </p:spTree>
    <p:extLst>
      <p:ext uri="{BB962C8B-B14F-4D97-AF65-F5344CB8AC3E}">
        <p14:creationId xmlns:p14="http://schemas.microsoft.com/office/powerpoint/2010/main" val="29036623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2FC7B-813A-33F1-7C0C-F7A8ED262D11}"/>
              </a:ext>
            </a:extLst>
          </p:cNvPr>
          <p:cNvSpPr>
            <a:spLocks noGrp="1"/>
          </p:cNvSpPr>
          <p:nvPr>
            <p:ph type="title"/>
          </p:nvPr>
        </p:nvSpPr>
        <p:spPr/>
        <p:txBody>
          <a:bodyPr/>
          <a:lstStyle/>
          <a:p>
            <a:r>
              <a:rPr lang="en-US" dirty="0"/>
              <a:t>So, what to do?</a:t>
            </a:r>
          </a:p>
        </p:txBody>
      </p:sp>
      <p:sp>
        <p:nvSpPr>
          <p:cNvPr id="3" name="Content Placeholder 2">
            <a:extLst>
              <a:ext uri="{FF2B5EF4-FFF2-40B4-BE49-F238E27FC236}">
                <a16:creationId xmlns:a16="http://schemas.microsoft.com/office/drawing/2014/main" id="{190F5B73-EED4-0812-1293-0A2C6E7394F8}"/>
              </a:ext>
            </a:extLst>
          </p:cNvPr>
          <p:cNvSpPr>
            <a:spLocks noGrp="1"/>
          </p:cNvSpPr>
          <p:nvPr>
            <p:ph idx="1"/>
          </p:nvPr>
        </p:nvSpPr>
        <p:spPr/>
        <p:txBody>
          <a:bodyPr>
            <a:normAutofit fontScale="92500" lnSpcReduction="20000"/>
          </a:bodyPr>
          <a:lstStyle/>
          <a:p>
            <a:r>
              <a:rPr lang="en-US" dirty="0"/>
              <a:t>So, most criminologists tend to stick to supposedly strict definitions (although ones that often do not stick to the historical facts). E.g. Paoli, Gambetta, Varese. </a:t>
            </a:r>
          </a:p>
          <a:p>
            <a:endParaRPr lang="en-US" dirty="0"/>
          </a:p>
          <a:p>
            <a:r>
              <a:rPr lang="en-US" dirty="0"/>
              <a:t>Others take a more “cultural constructivist” approach. They study what is called “organized crime”. E.g. Von Lampe. </a:t>
            </a:r>
            <a:r>
              <a:rPr lang="en-US" dirty="0" err="1"/>
              <a:t>Organised</a:t>
            </a:r>
            <a:r>
              <a:rPr lang="en-US" dirty="0"/>
              <a:t> crime is “</a:t>
            </a:r>
            <a:r>
              <a:rPr lang="en-GB" dirty="0"/>
              <a:t>a vague denominator of a mixed basket of phenomena that have variously been labelled organized crime.” Problem of sources. </a:t>
            </a:r>
          </a:p>
          <a:p>
            <a:endParaRPr lang="en-GB" dirty="0"/>
          </a:p>
          <a:p>
            <a:r>
              <a:rPr lang="en-GB" dirty="0"/>
              <a:t>Good historians of organised crime (like John Dickie) write with an acknowledgement of </a:t>
            </a:r>
          </a:p>
          <a:p>
            <a:pPr lvl="1"/>
            <a:r>
              <a:rPr lang="en-GB" dirty="0"/>
              <a:t>The tensions between the different definitions. </a:t>
            </a:r>
          </a:p>
          <a:p>
            <a:pPr lvl="1"/>
            <a:r>
              <a:rPr lang="en-GB" dirty="0"/>
              <a:t>The problems of sources and mythification.  </a:t>
            </a:r>
            <a:endParaRPr lang="en-US" dirty="0"/>
          </a:p>
        </p:txBody>
      </p:sp>
    </p:spTree>
    <p:extLst>
      <p:ext uri="{BB962C8B-B14F-4D97-AF65-F5344CB8AC3E}">
        <p14:creationId xmlns:p14="http://schemas.microsoft.com/office/powerpoint/2010/main" val="3791946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86461-DBB0-0B5F-B5B5-9A2CDAE42A0E}"/>
              </a:ext>
            </a:extLst>
          </p:cNvPr>
          <p:cNvSpPr>
            <a:spLocks noGrp="1"/>
          </p:cNvSpPr>
          <p:nvPr>
            <p:ph type="title"/>
          </p:nvPr>
        </p:nvSpPr>
        <p:spPr/>
        <p:txBody>
          <a:bodyPr/>
          <a:lstStyle/>
          <a:p>
            <a:r>
              <a:rPr lang="en-US" dirty="0"/>
              <a:t>What is crime?</a:t>
            </a:r>
          </a:p>
        </p:txBody>
      </p:sp>
      <p:sp>
        <p:nvSpPr>
          <p:cNvPr id="3" name="Content Placeholder 2">
            <a:extLst>
              <a:ext uri="{FF2B5EF4-FFF2-40B4-BE49-F238E27FC236}">
                <a16:creationId xmlns:a16="http://schemas.microsoft.com/office/drawing/2014/main" id="{F63072F3-F46E-EE49-BBF4-F9B89FAB20F9}"/>
              </a:ext>
            </a:extLst>
          </p:cNvPr>
          <p:cNvSpPr>
            <a:spLocks noGrp="1"/>
          </p:cNvSpPr>
          <p:nvPr>
            <p:ph idx="1"/>
          </p:nvPr>
        </p:nvSpPr>
        <p:spPr/>
        <p:txBody>
          <a:bodyPr>
            <a:normAutofit fontScale="77500" lnSpcReduction="20000"/>
          </a:bodyPr>
          <a:lstStyle/>
          <a:p>
            <a:r>
              <a:rPr lang="en-US" dirty="0"/>
              <a:t>An unlawful act punishable by the state or another authority.</a:t>
            </a:r>
          </a:p>
          <a:p>
            <a:endParaRPr lang="en-US" dirty="0"/>
          </a:p>
          <a:p>
            <a:r>
              <a:rPr lang="en-US" dirty="0"/>
              <a:t>Two problems:</a:t>
            </a:r>
          </a:p>
          <a:p>
            <a:pPr marL="0" indent="0">
              <a:buNone/>
            </a:pPr>
            <a:endParaRPr lang="en-US" dirty="0"/>
          </a:p>
          <a:p>
            <a:pPr lvl="1"/>
            <a:r>
              <a:rPr lang="en-US" dirty="0"/>
              <a:t>What is legal and illegal? There are laws, which tie in with popular customs (i.e. against rape or murder). And there are laws, which offend popular custom and simply defend the interests of the elite. (Theft in C18 England was punishable by death). As a result, social scientists often divide acts into licit (allowed by law and popular custom) and illicit (banned by law but broadly accepted by popular custom). Can you think of one of these acts?</a:t>
            </a:r>
          </a:p>
          <a:p>
            <a:pPr marL="457200" lvl="1" indent="0">
              <a:buNone/>
            </a:pPr>
            <a:endParaRPr lang="en-US" dirty="0"/>
          </a:p>
          <a:p>
            <a:pPr lvl="1"/>
            <a:r>
              <a:rPr lang="en-US" dirty="0"/>
              <a:t>What is legal in one country is illegal in another. E.g. The production of alcohol in Canada was legal. The sale of alcohol in the U.S. from 1920 to 1933 was illegal. Who was responsible for the crime of smuggling alcohol into the U.S. The U.S. liquor businessmen who set up in Canada and knowingly sold their liquor to poor smugglers, the poor smugglers, or the mafia that bought the liquor from the smugglers? Which government was responsible for clearing up the crime? Or the current U.S. arms trade to Latin America? </a:t>
            </a:r>
          </a:p>
          <a:p>
            <a:pPr lvl="1"/>
            <a:endParaRPr lang="en-US" dirty="0"/>
          </a:p>
        </p:txBody>
      </p:sp>
    </p:spTree>
    <p:extLst>
      <p:ext uri="{BB962C8B-B14F-4D97-AF65-F5344CB8AC3E}">
        <p14:creationId xmlns:p14="http://schemas.microsoft.com/office/powerpoint/2010/main" val="3160374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87E8D-2E04-4E44-9527-C425E56310EF}"/>
              </a:ext>
            </a:extLst>
          </p:cNvPr>
          <p:cNvSpPr>
            <a:spLocks noGrp="1"/>
          </p:cNvSpPr>
          <p:nvPr>
            <p:ph type="title"/>
          </p:nvPr>
        </p:nvSpPr>
        <p:spPr/>
        <p:txBody>
          <a:bodyPr/>
          <a:lstStyle/>
          <a:p>
            <a:r>
              <a:rPr lang="en-US" dirty="0"/>
              <a:t>What is organized crime?</a:t>
            </a:r>
          </a:p>
        </p:txBody>
      </p:sp>
      <p:sp>
        <p:nvSpPr>
          <p:cNvPr id="3" name="Content Placeholder 2">
            <a:extLst>
              <a:ext uri="{FF2B5EF4-FFF2-40B4-BE49-F238E27FC236}">
                <a16:creationId xmlns:a16="http://schemas.microsoft.com/office/drawing/2014/main" id="{B820125F-0D55-94A9-7917-81D0245506F7}"/>
              </a:ext>
            </a:extLst>
          </p:cNvPr>
          <p:cNvSpPr>
            <a:spLocks noGrp="1"/>
          </p:cNvSpPr>
          <p:nvPr>
            <p:ph idx="1"/>
          </p:nvPr>
        </p:nvSpPr>
        <p:spPr/>
        <p:txBody>
          <a:bodyPr>
            <a:normAutofit fontScale="77500" lnSpcReduction="20000"/>
          </a:bodyPr>
          <a:lstStyle/>
          <a:p>
            <a:r>
              <a:rPr lang="en-US" dirty="0"/>
              <a:t>Can we define organized crime by the type of crimes that are committed?</a:t>
            </a:r>
          </a:p>
          <a:p>
            <a:endParaRPr lang="en-US" dirty="0"/>
          </a:p>
          <a:p>
            <a:r>
              <a:rPr lang="en-US" dirty="0"/>
              <a:t>The term “organized crime” has been used by the C19 to describe multiple different forms of crime. </a:t>
            </a:r>
          </a:p>
          <a:p>
            <a:endParaRPr lang="en-US" dirty="0"/>
          </a:p>
          <a:p>
            <a:r>
              <a:rPr lang="en-US" dirty="0"/>
              <a:t>In general, in C20, it has been used to describe groups which provide “illicit goods and services”. These can be illegal, regulated, or taxed. Can you think of some examples?</a:t>
            </a:r>
          </a:p>
          <a:p>
            <a:endParaRPr lang="en-US" dirty="0"/>
          </a:p>
          <a:p>
            <a:r>
              <a:rPr lang="en-US" dirty="0"/>
              <a:t>However, it is used to describe other forms of crime, including fraud, theft, and robbery. In UK, it was first used to describe Bolsheviks.</a:t>
            </a:r>
          </a:p>
          <a:p>
            <a:endParaRPr lang="en-US" dirty="0"/>
          </a:p>
          <a:p>
            <a:r>
              <a:rPr lang="en-US" dirty="0"/>
              <a:t>Levi “organized crime </a:t>
            </a:r>
            <a:r>
              <a:rPr lang="en-GB" dirty="0"/>
              <a:t>is a Rorschach blot which can be read as almost anything” </a:t>
            </a:r>
            <a:endParaRPr lang="en-US" dirty="0"/>
          </a:p>
          <a:p>
            <a:endParaRPr lang="en-US" dirty="0"/>
          </a:p>
        </p:txBody>
      </p:sp>
    </p:spTree>
    <p:extLst>
      <p:ext uri="{BB962C8B-B14F-4D97-AF65-F5344CB8AC3E}">
        <p14:creationId xmlns:p14="http://schemas.microsoft.com/office/powerpoint/2010/main" val="2379000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5041-9341-5386-4F87-530F0CB6E08D}"/>
              </a:ext>
            </a:extLst>
          </p:cNvPr>
          <p:cNvSpPr>
            <a:spLocks noGrp="1"/>
          </p:cNvSpPr>
          <p:nvPr>
            <p:ph type="title"/>
          </p:nvPr>
        </p:nvSpPr>
        <p:spPr/>
        <p:txBody>
          <a:bodyPr/>
          <a:lstStyle/>
          <a:p>
            <a:r>
              <a:rPr lang="en-US" dirty="0"/>
              <a:t>What is organized crime?</a:t>
            </a:r>
          </a:p>
        </p:txBody>
      </p:sp>
      <p:sp>
        <p:nvSpPr>
          <p:cNvPr id="3" name="Content Placeholder 2">
            <a:extLst>
              <a:ext uri="{FF2B5EF4-FFF2-40B4-BE49-F238E27FC236}">
                <a16:creationId xmlns:a16="http://schemas.microsoft.com/office/drawing/2014/main" id="{1194EAA3-415D-E58F-A5CD-40F950C3B034}"/>
              </a:ext>
            </a:extLst>
          </p:cNvPr>
          <p:cNvSpPr>
            <a:spLocks noGrp="1"/>
          </p:cNvSpPr>
          <p:nvPr>
            <p:ph idx="1"/>
          </p:nvPr>
        </p:nvSpPr>
        <p:spPr/>
        <p:txBody>
          <a:bodyPr>
            <a:normAutofit fontScale="70000" lnSpcReduction="20000"/>
          </a:bodyPr>
          <a:lstStyle/>
          <a:p>
            <a:r>
              <a:rPr lang="en-US" dirty="0"/>
              <a:t>Such is the variety of crimes committed by organized criminals that criminologists have sought other ways to define them. </a:t>
            </a:r>
          </a:p>
          <a:p>
            <a:endParaRPr lang="en-US" dirty="0"/>
          </a:p>
          <a:p>
            <a:r>
              <a:rPr lang="en-US" dirty="0"/>
              <a:t>Geographical control. According to one rather narrow definition of organized crime, it involves the control of crime (and some non-crime activities) in a certain area. The organized crime group protects criminals in this area in return for a fee. Organized crime is a “protection racket”. (Varese, Gambetta </a:t>
            </a:r>
            <a:r>
              <a:rPr lang="en-US" dirty="0" err="1"/>
              <a:t>etc</a:t>
            </a:r>
            <a:r>
              <a:rPr lang="en-US" dirty="0"/>
              <a:t>). </a:t>
            </a:r>
          </a:p>
          <a:p>
            <a:endParaRPr lang="en-US" dirty="0"/>
          </a:p>
          <a:p>
            <a:r>
              <a:rPr lang="en-US" dirty="0"/>
              <a:t>E.g. The Italian mafia, the Yakuza, some Mexican cartels. </a:t>
            </a:r>
          </a:p>
          <a:p>
            <a:endParaRPr lang="en-US" dirty="0"/>
          </a:p>
          <a:p>
            <a:r>
              <a:rPr lang="en-US" dirty="0"/>
              <a:t>At the same time, organized criminals can regulate crimes in a given area. This is called “criminal governance”. </a:t>
            </a:r>
          </a:p>
          <a:p>
            <a:endParaRPr lang="en-US" dirty="0"/>
          </a:p>
          <a:p>
            <a:pPr marL="0" indent="0">
              <a:buNone/>
            </a:pPr>
            <a:r>
              <a:rPr lang="en-US" dirty="0"/>
              <a:t>.</a:t>
            </a:r>
          </a:p>
          <a:p>
            <a:endParaRPr lang="en-US" dirty="0"/>
          </a:p>
        </p:txBody>
      </p:sp>
    </p:spTree>
    <p:extLst>
      <p:ext uri="{BB962C8B-B14F-4D97-AF65-F5344CB8AC3E}">
        <p14:creationId xmlns:p14="http://schemas.microsoft.com/office/powerpoint/2010/main" val="3554296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6A240-5C14-7F94-1006-25C777666233}"/>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80851950-C7C9-DFB1-77E8-1028CA58A600}"/>
              </a:ext>
            </a:extLst>
          </p:cNvPr>
          <p:cNvPicPr>
            <a:picLocks noGrp="1" noChangeAspect="1"/>
          </p:cNvPicPr>
          <p:nvPr>
            <p:ph idx="1"/>
          </p:nvPr>
        </p:nvPicPr>
        <p:blipFill>
          <a:blip r:embed="rId2"/>
          <a:stretch>
            <a:fillRect/>
          </a:stretch>
        </p:blipFill>
        <p:spPr>
          <a:xfrm>
            <a:off x="3895060" y="0"/>
            <a:ext cx="4401879" cy="6732287"/>
          </a:xfrm>
          <a:prstGeom prst="rect">
            <a:avLst/>
          </a:prstGeom>
        </p:spPr>
      </p:pic>
    </p:spTree>
    <p:extLst>
      <p:ext uri="{BB962C8B-B14F-4D97-AF65-F5344CB8AC3E}">
        <p14:creationId xmlns:p14="http://schemas.microsoft.com/office/powerpoint/2010/main" val="3614026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97D79-6B0F-AB6E-744D-42213ED9494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961E453-E925-5F0D-D58B-6E1F5445EE5B}"/>
              </a:ext>
            </a:extLst>
          </p:cNvPr>
          <p:cNvSpPr>
            <a:spLocks noGrp="1"/>
          </p:cNvSpPr>
          <p:nvPr>
            <p:ph idx="1"/>
          </p:nvPr>
        </p:nvSpPr>
        <p:spPr/>
        <p:txBody>
          <a:bodyPr/>
          <a:lstStyle/>
          <a:p>
            <a:r>
              <a:rPr lang="en-US" dirty="0"/>
              <a:t>But there are problems with this definition. </a:t>
            </a:r>
          </a:p>
          <a:p>
            <a:endParaRPr lang="en-US" dirty="0"/>
          </a:p>
          <a:p>
            <a:r>
              <a:rPr lang="en-US" dirty="0"/>
              <a:t>What about smuggling groups? They often control limited or no geographical space. Can they be organized crime groups? E.g. The Sinaloa cartel.</a:t>
            </a:r>
          </a:p>
          <a:p>
            <a:endParaRPr lang="en-US" dirty="0"/>
          </a:p>
          <a:p>
            <a:r>
              <a:rPr lang="en-US" dirty="0"/>
              <a:t>It doesn’t differentiate between the Sicilian mafia (which has been around for over 150 years) and a small, short-lived Mexican American street gang, like the Barrio Azteca. </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269340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DAAB8-8A87-25AA-B7DC-18FEE6B13D1D}"/>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6832A615-6AF5-B4CE-DA6A-DD81ACD8B36E}"/>
              </a:ext>
            </a:extLst>
          </p:cNvPr>
          <p:cNvSpPr>
            <a:spLocks noGrp="1"/>
          </p:cNvSpPr>
          <p:nvPr>
            <p:ph idx="1"/>
          </p:nvPr>
        </p:nvSpPr>
        <p:spPr/>
        <p:txBody>
          <a:bodyPr>
            <a:normAutofit fontScale="62500" lnSpcReduction="20000"/>
          </a:bodyPr>
          <a:lstStyle/>
          <a:p>
            <a:r>
              <a:rPr lang="en-US" dirty="0"/>
              <a:t>So other criminologists examine the level of organization of organized crime. Is it centralized? Is it hierarchical? Are orders given and obeyed? Are their rituals that all members follow?</a:t>
            </a:r>
          </a:p>
          <a:p>
            <a:endParaRPr lang="en-US" dirty="0"/>
          </a:p>
          <a:p>
            <a:r>
              <a:rPr lang="en-US" dirty="0"/>
              <a:t>So some (like Letizia Paoli) differentiate between Mafia and organized crime. </a:t>
            </a:r>
          </a:p>
          <a:p>
            <a:endParaRPr lang="en-US" dirty="0"/>
          </a:p>
          <a:p>
            <a:r>
              <a:rPr lang="en-US" dirty="0"/>
              <a:t>Mafia (like the Triads, Yakuza, Sicilian Mafia, ‘Ndrangheta, and Camorra) must have the following:</a:t>
            </a:r>
          </a:p>
          <a:p>
            <a:pPr lvl="1"/>
            <a:r>
              <a:rPr lang="en-US" dirty="0"/>
              <a:t>Longevity</a:t>
            </a:r>
            <a:endParaRPr lang="en-GB" dirty="0"/>
          </a:p>
          <a:p>
            <a:pPr lvl="1"/>
            <a:r>
              <a:rPr lang="en-US" dirty="0"/>
              <a:t>Large size. </a:t>
            </a:r>
            <a:endParaRPr lang="en-GB" dirty="0"/>
          </a:p>
          <a:p>
            <a:pPr lvl="1"/>
            <a:r>
              <a:rPr lang="en-US" dirty="0"/>
              <a:t>Formalized and complex structure.</a:t>
            </a:r>
            <a:endParaRPr lang="en-GB" dirty="0"/>
          </a:p>
          <a:p>
            <a:pPr lvl="1"/>
            <a:r>
              <a:rPr lang="en-US" dirty="0"/>
              <a:t>Elaborate cultural code, rituals, norms and sanctions through which they create collective identity. </a:t>
            </a:r>
            <a:endParaRPr lang="en-GB" dirty="0"/>
          </a:p>
          <a:p>
            <a:pPr lvl="1"/>
            <a:r>
              <a:rPr lang="en-US" dirty="0"/>
              <a:t>Multifunctionality.</a:t>
            </a:r>
            <a:endParaRPr lang="en-GB" dirty="0"/>
          </a:p>
          <a:p>
            <a:pPr lvl="1"/>
            <a:r>
              <a:rPr lang="en-US" dirty="0"/>
              <a:t>Goal of political dominion and ability to provide governance services. </a:t>
            </a:r>
          </a:p>
          <a:p>
            <a:pPr lvl="1"/>
            <a:r>
              <a:rPr lang="en-US" dirty="0"/>
              <a:t>Popular legitimacy and power sharing. </a:t>
            </a:r>
            <a:endParaRPr lang="en-GB" dirty="0"/>
          </a:p>
          <a:p>
            <a:pPr lvl="1"/>
            <a:endParaRPr lang="en-US" dirty="0"/>
          </a:p>
          <a:p>
            <a:r>
              <a:rPr lang="en-US" dirty="0"/>
              <a:t>They conclude, as a result, that the Mexican cartels are NOT mafias. </a:t>
            </a:r>
          </a:p>
          <a:p>
            <a:endParaRPr lang="en-US" dirty="0"/>
          </a:p>
        </p:txBody>
      </p:sp>
    </p:spTree>
    <p:extLst>
      <p:ext uri="{BB962C8B-B14F-4D97-AF65-F5344CB8AC3E}">
        <p14:creationId xmlns:p14="http://schemas.microsoft.com/office/powerpoint/2010/main" val="2724777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85C56-1122-DDE7-6B76-A24CF40DB80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33817A9-7A34-6641-B9E8-F12D813D9FF6}"/>
              </a:ext>
            </a:extLst>
          </p:cNvPr>
          <p:cNvSpPr>
            <a:spLocks noGrp="1"/>
          </p:cNvSpPr>
          <p:nvPr>
            <p:ph idx="1"/>
          </p:nvPr>
        </p:nvSpPr>
        <p:spPr/>
        <p:txBody>
          <a:bodyPr>
            <a:normAutofit lnSpcReduction="10000"/>
          </a:bodyPr>
          <a:lstStyle/>
          <a:p>
            <a:r>
              <a:rPr lang="en-US" dirty="0"/>
              <a:t>Yet as a historian, and particularly a Latin American historian, this is problematic. </a:t>
            </a:r>
          </a:p>
          <a:p>
            <a:endParaRPr lang="en-US" dirty="0"/>
          </a:p>
          <a:p>
            <a:pPr lvl="1"/>
            <a:r>
              <a:rPr lang="en-US" dirty="0"/>
              <a:t>1) How much time denotes “longevity”? Paoli claims four generations. </a:t>
            </a:r>
          </a:p>
          <a:p>
            <a:pPr lvl="2"/>
            <a:r>
              <a:rPr lang="en-US" dirty="0"/>
              <a:t>A) Members of the same families have been producing drugs in Mexico for 5 or 6 generations. </a:t>
            </a:r>
          </a:p>
          <a:p>
            <a:pPr lvl="2"/>
            <a:r>
              <a:rPr lang="en-US" dirty="0"/>
              <a:t>B) When did the Sicilian Mafia become a “mafia”, in 1960? When there were 4 generations of Sicilian Mafiosi… but also when it’s power in the United States had been radically reduced?</a:t>
            </a:r>
          </a:p>
          <a:p>
            <a:pPr lvl="2"/>
            <a:r>
              <a:rPr lang="en-US" dirty="0"/>
              <a:t>C) When were mafias founded? The Sicilian Mafia claims the medieval period. The Triads claim the fourteenth century… should we take this as true? Or should we take the time when they are first called the mafia by the press? So, we are using a press misnaming (according to Paoli’s logic) to date the start of Paoli’s scheme?</a:t>
            </a:r>
          </a:p>
          <a:p>
            <a:pPr marL="914400" lvl="2" indent="0">
              <a:buNone/>
            </a:pPr>
            <a:endParaRPr lang="en-US" dirty="0"/>
          </a:p>
        </p:txBody>
      </p:sp>
    </p:spTree>
    <p:extLst>
      <p:ext uri="{BB962C8B-B14F-4D97-AF65-F5344CB8AC3E}">
        <p14:creationId xmlns:p14="http://schemas.microsoft.com/office/powerpoint/2010/main" val="825460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0FD149-5630-1E07-66E2-AEC388D9040F}"/>
              </a:ext>
            </a:extLst>
          </p:cNvPr>
          <p:cNvSpPr>
            <a:spLocks noGrp="1"/>
          </p:cNvSpPr>
          <p:nvPr>
            <p:ph type="title"/>
          </p:nvPr>
        </p:nvSpPr>
        <p:spPr>
          <a:xfrm>
            <a:off x="630936" y="639520"/>
            <a:ext cx="3429000" cy="1719072"/>
          </a:xfrm>
        </p:spPr>
        <p:txBody>
          <a:bodyPr anchor="b">
            <a:normAutofit/>
          </a:bodyPr>
          <a:lstStyle/>
          <a:p>
            <a:endParaRPr lang="en-US" sz="5400"/>
          </a:p>
        </p:txBody>
      </p:sp>
      <p:sp>
        <p:nvSpPr>
          <p:cNvPr id="1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C73A9E2-81B1-09C8-8BFF-6E5925F25EEB}"/>
              </a:ext>
            </a:extLst>
          </p:cNvPr>
          <p:cNvSpPr>
            <a:spLocks noGrp="1"/>
          </p:cNvSpPr>
          <p:nvPr>
            <p:ph idx="1"/>
          </p:nvPr>
        </p:nvSpPr>
        <p:spPr>
          <a:xfrm>
            <a:off x="630936" y="2807208"/>
            <a:ext cx="3429000" cy="3410712"/>
          </a:xfrm>
        </p:spPr>
        <p:txBody>
          <a:bodyPr anchor="t">
            <a:normAutofit/>
          </a:bodyPr>
          <a:lstStyle/>
          <a:p>
            <a:r>
              <a:rPr lang="en-US" sz="2200" dirty="0"/>
              <a:t>2) How do we work out the organizational structure of an organized crime group or mafia?</a:t>
            </a:r>
          </a:p>
          <a:p>
            <a:endParaRPr lang="en-US" sz="2200" dirty="0"/>
          </a:p>
        </p:txBody>
      </p:sp>
      <p:pic>
        <p:nvPicPr>
          <p:cNvPr id="5" name="Picture 4">
            <a:extLst>
              <a:ext uri="{FF2B5EF4-FFF2-40B4-BE49-F238E27FC236}">
                <a16:creationId xmlns:a16="http://schemas.microsoft.com/office/drawing/2014/main" id="{A76A610E-7018-2B5E-CD70-0EC434115474}"/>
              </a:ext>
            </a:extLst>
          </p:cNvPr>
          <p:cNvPicPr>
            <a:picLocks noChangeAspect="1"/>
          </p:cNvPicPr>
          <p:nvPr/>
        </p:nvPicPr>
        <p:blipFill>
          <a:blip r:embed="rId2"/>
          <a:stretch>
            <a:fillRect/>
          </a:stretch>
        </p:blipFill>
        <p:spPr>
          <a:xfrm>
            <a:off x="4654296" y="1547737"/>
            <a:ext cx="6903720" cy="3762526"/>
          </a:xfrm>
          <a:prstGeom prst="rect">
            <a:avLst/>
          </a:prstGeom>
        </p:spPr>
      </p:pic>
    </p:spTree>
    <p:extLst>
      <p:ext uri="{BB962C8B-B14F-4D97-AF65-F5344CB8AC3E}">
        <p14:creationId xmlns:p14="http://schemas.microsoft.com/office/powerpoint/2010/main" val="142044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144</TotalTime>
  <Words>1472</Words>
  <Application>Microsoft Macintosh PowerPoint</Application>
  <PresentationFormat>Widescreen</PresentationFormat>
  <Paragraphs>108</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Aptos</vt:lpstr>
      <vt:lpstr>Aptos Display</vt:lpstr>
      <vt:lpstr>Arial</vt:lpstr>
      <vt:lpstr>Office Theme</vt:lpstr>
      <vt:lpstr>Day 3: What is organized crime?</vt:lpstr>
      <vt:lpstr>What is crime?</vt:lpstr>
      <vt:lpstr>What is organized crime?</vt:lpstr>
      <vt:lpstr>What is organized crime?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mythification of the mafia</vt:lpstr>
      <vt:lpstr>What sources do scholars of organized crime use?</vt:lpstr>
      <vt:lpstr>Metaphors for organized crime and ways to investigate it</vt:lpstr>
      <vt:lpstr>PowerPoint Presentation</vt:lpstr>
      <vt:lpstr>Here, one of the major questions is the relationship between organized crime and the state</vt:lpstr>
      <vt:lpstr>PowerPoint Presentation</vt:lpstr>
      <vt:lpstr>So, what to do?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Smith, Benjamin</dc:creator>
  <cp:lastModifiedBy>Smith, Benjamin</cp:lastModifiedBy>
  <cp:revision>3</cp:revision>
  <dcterms:created xsi:type="dcterms:W3CDTF">2026-06-08T13:46:48Z</dcterms:created>
  <dcterms:modified xsi:type="dcterms:W3CDTF">2026-06-17T07:34:41Z</dcterms:modified>
</cp:coreProperties>
</file>