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19"/>
    <p:restoredTop sz="94661"/>
  </p:normalViewPr>
  <p:slideViewPr>
    <p:cSldViewPr snapToGrid="0">
      <p:cViewPr varScale="1">
        <p:scale>
          <a:sx n="86" d="100"/>
          <a:sy n="86" d="100"/>
        </p:scale>
        <p:origin x="224" y="7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42AA3-F166-783A-52C1-9C8E9BF5612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1EB07BB4-C4F0-B006-C3D3-FC85495C7D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E049451-3979-3D31-B1A0-742752A7BA0B}"/>
              </a:ext>
            </a:extLst>
          </p:cNvPr>
          <p:cNvSpPr>
            <a:spLocks noGrp="1"/>
          </p:cNvSpPr>
          <p:nvPr>
            <p:ph type="dt" sz="half" idx="10"/>
          </p:nvPr>
        </p:nvSpPr>
        <p:spPr/>
        <p:txBody>
          <a:bodyPr/>
          <a:lstStyle/>
          <a:p>
            <a:fld id="{2435346F-748C-F545-A432-041FEC7607D7}" type="datetimeFigureOut">
              <a:rPr lang="en-US" smtClean="0"/>
              <a:t>6/18/26</a:t>
            </a:fld>
            <a:endParaRPr lang="en-US"/>
          </a:p>
        </p:txBody>
      </p:sp>
      <p:sp>
        <p:nvSpPr>
          <p:cNvPr id="5" name="Footer Placeholder 4">
            <a:extLst>
              <a:ext uri="{FF2B5EF4-FFF2-40B4-BE49-F238E27FC236}">
                <a16:creationId xmlns:a16="http://schemas.microsoft.com/office/drawing/2014/main" id="{154FAAF5-1C18-C348-DD9D-796C780045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B10E6E-A259-3D65-FCF2-CBFC75C2A63E}"/>
              </a:ext>
            </a:extLst>
          </p:cNvPr>
          <p:cNvSpPr>
            <a:spLocks noGrp="1"/>
          </p:cNvSpPr>
          <p:nvPr>
            <p:ph type="sldNum" sz="quarter" idx="12"/>
          </p:nvPr>
        </p:nvSpPr>
        <p:spPr/>
        <p:txBody>
          <a:bodyPr/>
          <a:lstStyle/>
          <a:p>
            <a:fld id="{15E9755C-3DB1-9340-9467-29E31E343053}" type="slidenum">
              <a:rPr lang="en-US" smtClean="0"/>
              <a:t>‹#›</a:t>
            </a:fld>
            <a:endParaRPr lang="en-US"/>
          </a:p>
        </p:txBody>
      </p:sp>
    </p:spTree>
    <p:extLst>
      <p:ext uri="{BB962C8B-B14F-4D97-AF65-F5344CB8AC3E}">
        <p14:creationId xmlns:p14="http://schemas.microsoft.com/office/powerpoint/2010/main" val="800604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7AF8C-5172-EE60-F3BE-FE278036E7A6}"/>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E748A01-7B72-3754-BB41-9FBAB2A8A06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19E4CDD-C6F9-5397-7D8C-5295D762649E}"/>
              </a:ext>
            </a:extLst>
          </p:cNvPr>
          <p:cNvSpPr>
            <a:spLocks noGrp="1"/>
          </p:cNvSpPr>
          <p:nvPr>
            <p:ph type="dt" sz="half" idx="10"/>
          </p:nvPr>
        </p:nvSpPr>
        <p:spPr/>
        <p:txBody>
          <a:bodyPr/>
          <a:lstStyle/>
          <a:p>
            <a:fld id="{2435346F-748C-F545-A432-041FEC7607D7}" type="datetimeFigureOut">
              <a:rPr lang="en-US" smtClean="0"/>
              <a:t>6/18/26</a:t>
            </a:fld>
            <a:endParaRPr lang="en-US"/>
          </a:p>
        </p:txBody>
      </p:sp>
      <p:sp>
        <p:nvSpPr>
          <p:cNvPr id="5" name="Footer Placeholder 4">
            <a:extLst>
              <a:ext uri="{FF2B5EF4-FFF2-40B4-BE49-F238E27FC236}">
                <a16:creationId xmlns:a16="http://schemas.microsoft.com/office/drawing/2014/main" id="{8057B21B-C26A-D82A-82AA-0B1DDEE69D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0E5ABB-951A-620A-01D7-099E49CEEE88}"/>
              </a:ext>
            </a:extLst>
          </p:cNvPr>
          <p:cNvSpPr>
            <a:spLocks noGrp="1"/>
          </p:cNvSpPr>
          <p:nvPr>
            <p:ph type="sldNum" sz="quarter" idx="12"/>
          </p:nvPr>
        </p:nvSpPr>
        <p:spPr/>
        <p:txBody>
          <a:bodyPr/>
          <a:lstStyle/>
          <a:p>
            <a:fld id="{15E9755C-3DB1-9340-9467-29E31E343053}" type="slidenum">
              <a:rPr lang="en-US" smtClean="0"/>
              <a:t>‹#›</a:t>
            </a:fld>
            <a:endParaRPr lang="en-US"/>
          </a:p>
        </p:txBody>
      </p:sp>
    </p:spTree>
    <p:extLst>
      <p:ext uri="{BB962C8B-B14F-4D97-AF65-F5344CB8AC3E}">
        <p14:creationId xmlns:p14="http://schemas.microsoft.com/office/powerpoint/2010/main" val="3683209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77AC26-FFB1-9819-DBC0-2C29B4D50977}"/>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B47B2BF-E3FB-FA7B-74C0-5DE9310518C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DCE3EDF-CF97-7D6F-6135-B3369B60EF34}"/>
              </a:ext>
            </a:extLst>
          </p:cNvPr>
          <p:cNvSpPr>
            <a:spLocks noGrp="1"/>
          </p:cNvSpPr>
          <p:nvPr>
            <p:ph type="dt" sz="half" idx="10"/>
          </p:nvPr>
        </p:nvSpPr>
        <p:spPr/>
        <p:txBody>
          <a:bodyPr/>
          <a:lstStyle/>
          <a:p>
            <a:fld id="{2435346F-748C-F545-A432-041FEC7607D7}" type="datetimeFigureOut">
              <a:rPr lang="en-US" smtClean="0"/>
              <a:t>6/18/26</a:t>
            </a:fld>
            <a:endParaRPr lang="en-US"/>
          </a:p>
        </p:txBody>
      </p:sp>
      <p:sp>
        <p:nvSpPr>
          <p:cNvPr id="5" name="Footer Placeholder 4">
            <a:extLst>
              <a:ext uri="{FF2B5EF4-FFF2-40B4-BE49-F238E27FC236}">
                <a16:creationId xmlns:a16="http://schemas.microsoft.com/office/drawing/2014/main" id="{5532B585-E64C-5E74-AC5B-EE802F3C38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031A78-8658-22D8-9031-18F0AEBA7086}"/>
              </a:ext>
            </a:extLst>
          </p:cNvPr>
          <p:cNvSpPr>
            <a:spLocks noGrp="1"/>
          </p:cNvSpPr>
          <p:nvPr>
            <p:ph type="sldNum" sz="quarter" idx="12"/>
          </p:nvPr>
        </p:nvSpPr>
        <p:spPr/>
        <p:txBody>
          <a:bodyPr/>
          <a:lstStyle/>
          <a:p>
            <a:fld id="{15E9755C-3DB1-9340-9467-29E31E343053}" type="slidenum">
              <a:rPr lang="en-US" smtClean="0"/>
              <a:t>‹#›</a:t>
            </a:fld>
            <a:endParaRPr lang="en-US"/>
          </a:p>
        </p:txBody>
      </p:sp>
    </p:spTree>
    <p:extLst>
      <p:ext uri="{BB962C8B-B14F-4D97-AF65-F5344CB8AC3E}">
        <p14:creationId xmlns:p14="http://schemas.microsoft.com/office/powerpoint/2010/main" val="3524725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7DC83-1937-48D9-D3FF-062F0C53965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29CC144-DD06-591D-1F1A-B7294155206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F9AE708-ABC1-04B2-5EAA-1836F5916007}"/>
              </a:ext>
            </a:extLst>
          </p:cNvPr>
          <p:cNvSpPr>
            <a:spLocks noGrp="1"/>
          </p:cNvSpPr>
          <p:nvPr>
            <p:ph type="dt" sz="half" idx="10"/>
          </p:nvPr>
        </p:nvSpPr>
        <p:spPr/>
        <p:txBody>
          <a:bodyPr/>
          <a:lstStyle/>
          <a:p>
            <a:fld id="{2435346F-748C-F545-A432-041FEC7607D7}" type="datetimeFigureOut">
              <a:rPr lang="en-US" smtClean="0"/>
              <a:t>6/18/26</a:t>
            </a:fld>
            <a:endParaRPr lang="en-US"/>
          </a:p>
        </p:txBody>
      </p:sp>
      <p:sp>
        <p:nvSpPr>
          <p:cNvPr id="5" name="Footer Placeholder 4">
            <a:extLst>
              <a:ext uri="{FF2B5EF4-FFF2-40B4-BE49-F238E27FC236}">
                <a16:creationId xmlns:a16="http://schemas.microsoft.com/office/drawing/2014/main" id="{950A0890-D7A0-A78F-254C-D4C7990294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2ECCF5-0205-2159-6F5A-313FC2C63B89}"/>
              </a:ext>
            </a:extLst>
          </p:cNvPr>
          <p:cNvSpPr>
            <a:spLocks noGrp="1"/>
          </p:cNvSpPr>
          <p:nvPr>
            <p:ph type="sldNum" sz="quarter" idx="12"/>
          </p:nvPr>
        </p:nvSpPr>
        <p:spPr/>
        <p:txBody>
          <a:bodyPr/>
          <a:lstStyle/>
          <a:p>
            <a:fld id="{15E9755C-3DB1-9340-9467-29E31E343053}" type="slidenum">
              <a:rPr lang="en-US" smtClean="0"/>
              <a:t>‹#›</a:t>
            </a:fld>
            <a:endParaRPr lang="en-US"/>
          </a:p>
        </p:txBody>
      </p:sp>
    </p:spTree>
    <p:extLst>
      <p:ext uri="{BB962C8B-B14F-4D97-AF65-F5344CB8AC3E}">
        <p14:creationId xmlns:p14="http://schemas.microsoft.com/office/powerpoint/2010/main" val="3782094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07673-22CE-2DA0-9775-D8791A4013F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00869271-5E19-4EF1-66EB-09E68A3E628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4D4F42A-F34B-F4BD-DD8A-96E3787E156B}"/>
              </a:ext>
            </a:extLst>
          </p:cNvPr>
          <p:cNvSpPr>
            <a:spLocks noGrp="1"/>
          </p:cNvSpPr>
          <p:nvPr>
            <p:ph type="dt" sz="half" idx="10"/>
          </p:nvPr>
        </p:nvSpPr>
        <p:spPr/>
        <p:txBody>
          <a:bodyPr/>
          <a:lstStyle/>
          <a:p>
            <a:fld id="{2435346F-748C-F545-A432-041FEC7607D7}" type="datetimeFigureOut">
              <a:rPr lang="en-US" smtClean="0"/>
              <a:t>6/18/26</a:t>
            </a:fld>
            <a:endParaRPr lang="en-US"/>
          </a:p>
        </p:txBody>
      </p:sp>
      <p:sp>
        <p:nvSpPr>
          <p:cNvPr id="5" name="Footer Placeholder 4">
            <a:extLst>
              <a:ext uri="{FF2B5EF4-FFF2-40B4-BE49-F238E27FC236}">
                <a16:creationId xmlns:a16="http://schemas.microsoft.com/office/drawing/2014/main" id="{C2E32C39-0D99-9482-BD0D-BFEF8765BD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307ABF-3E31-FD87-BC29-03875D44B297}"/>
              </a:ext>
            </a:extLst>
          </p:cNvPr>
          <p:cNvSpPr>
            <a:spLocks noGrp="1"/>
          </p:cNvSpPr>
          <p:nvPr>
            <p:ph type="sldNum" sz="quarter" idx="12"/>
          </p:nvPr>
        </p:nvSpPr>
        <p:spPr/>
        <p:txBody>
          <a:bodyPr/>
          <a:lstStyle/>
          <a:p>
            <a:fld id="{15E9755C-3DB1-9340-9467-29E31E343053}" type="slidenum">
              <a:rPr lang="en-US" smtClean="0"/>
              <a:t>‹#›</a:t>
            </a:fld>
            <a:endParaRPr lang="en-US"/>
          </a:p>
        </p:txBody>
      </p:sp>
    </p:spTree>
    <p:extLst>
      <p:ext uri="{BB962C8B-B14F-4D97-AF65-F5344CB8AC3E}">
        <p14:creationId xmlns:p14="http://schemas.microsoft.com/office/powerpoint/2010/main" val="1295180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A1DF1-3E1B-E68E-28F5-051AAB7B52E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4E713CD-BE3E-EFFB-CCFA-D9EB6D7E042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CDFB0201-825C-CC6C-AA85-DBB8CA3FDFE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BBEA9D3E-54AA-0491-22FD-91783CA27C08}"/>
              </a:ext>
            </a:extLst>
          </p:cNvPr>
          <p:cNvSpPr>
            <a:spLocks noGrp="1"/>
          </p:cNvSpPr>
          <p:nvPr>
            <p:ph type="dt" sz="half" idx="10"/>
          </p:nvPr>
        </p:nvSpPr>
        <p:spPr/>
        <p:txBody>
          <a:bodyPr/>
          <a:lstStyle/>
          <a:p>
            <a:fld id="{2435346F-748C-F545-A432-041FEC7607D7}" type="datetimeFigureOut">
              <a:rPr lang="en-US" smtClean="0"/>
              <a:t>6/18/26</a:t>
            </a:fld>
            <a:endParaRPr lang="en-US"/>
          </a:p>
        </p:txBody>
      </p:sp>
      <p:sp>
        <p:nvSpPr>
          <p:cNvPr id="6" name="Footer Placeholder 5">
            <a:extLst>
              <a:ext uri="{FF2B5EF4-FFF2-40B4-BE49-F238E27FC236}">
                <a16:creationId xmlns:a16="http://schemas.microsoft.com/office/drawing/2014/main" id="{B073428B-98BD-964E-5A0C-6BA07E645E2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E93791-C828-9EF0-1088-473848BEC00D}"/>
              </a:ext>
            </a:extLst>
          </p:cNvPr>
          <p:cNvSpPr>
            <a:spLocks noGrp="1"/>
          </p:cNvSpPr>
          <p:nvPr>
            <p:ph type="sldNum" sz="quarter" idx="12"/>
          </p:nvPr>
        </p:nvSpPr>
        <p:spPr/>
        <p:txBody>
          <a:bodyPr/>
          <a:lstStyle/>
          <a:p>
            <a:fld id="{15E9755C-3DB1-9340-9467-29E31E343053}" type="slidenum">
              <a:rPr lang="en-US" smtClean="0"/>
              <a:t>‹#›</a:t>
            </a:fld>
            <a:endParaRPr lang="en-US"/>
          </a:p>
        </p:txBody>
      </p:sp>
    </p:spTree>
    <p:extLst>
      <p:ext uri="{BB962C8B-B14F-4D97-AF65-F5344CB8AC3E}">
        <p14:creationId xmlns:p14="http://schemas.microsoft.com/office/powerpoint/2010/main" val="1420134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4F52A-14F6-B6D8-4A7C-94D3D5A60BD3}"/>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942D6B1-7118-9FFA-2372-3B8C875AF4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F325F30-F20D-49CD-FA50-AF9CDC19BEA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626B12B-E7CF-2890-97B6-B95A52BC18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AA281B5-C7B9-DFE0-9879-64F152A0E45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AA46357B-1A57-9378-70E9-DA587F0D2727}"/>
              </a:ext>
            </a:extLst>
          </p:cNvPr>
          <p:cNvSpPr>
            <a:spLocks noGrp="1"/>
          </p:cNvSpPr>
          <p:nvPr>
            <p:ph type="dt" sz="half" idx="10"/>
          </p:nvPr>
        </p:nvSpPr>
        <p:spPr/>
        <p:txBody>
          <a:bodyPr/>
          <a:lstStyle/>
          <a:p>
            <a:fld id="{2435346F-748C-F545-A432-041FEC7607D7}" type="datetimeFigureOut">
              <a:rPr lang="en-US" smtClean="0"/>
              <a:t>6/18/26</a:t>
            </a:fld>
            <a:endParaRPr lang="en-US"/>
          </a:p>
        </p:txBody>
      </p:sp>
      <p:sp>
        <p:nvSpPr>
          <p:cNvPr id="8" name="Footer Placeholder 7">
            <a:extLst>
              <a:ext uri="{FF2B5EF4-FFF2-40B4-BE49-F238E27FC236}">
                <a16:creationId xmlns:a16="http://schemas.microsoft.com/office/drawing/2014/main" id="{828C1D21-E27F-E3AC-E5C7-1883E714213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B489245-C92E-9505-B8D0-FD4E55D8AE94}"/>
              </a:ext>
            </a:extLst>
          </p:cNvPr>
          <p:cNvSpPr>
            <a:spLocks noGrp="1"/>
          </p:cNvSpPr>
          <p:nvPr>
            <p:ph type="sldNum" sz="quarter" idx="12"/>
          </p:nvPr>
        </p:nvSpPr>
        <p:spPr/>
        <p:txBody>
          <a:bodyPr/>
          <a:lstStyle/>
          <a:p>
            <a:fld id="{15E9755C-3DB1-9340-9467-29E31E343053}" type="slidenum">
              <a:rPr lang="en-US" smtClean="0"/>
              <a:t>‹#›</a:t>
            </a:fld>
            <a:endParaRPr lang="en-US"/>
          </a:p>
        </p:txBody>
      </p:sp>
    </p:spTree>
    <p:extLst>
      <p:ext uri="{BB962C8B-B14F-4D97-AF65-F5344CB8AC3E}">
        <p14:creationId xmlns:p14="http://schemas.microsoft.com/office/powerpoint/2010/main" val="11929095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1575D-1B10-B787-FFFE-5CBFD5A69EE9}"/>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921D1EB-E570-61E1-F059-0311CF2002D9}"/>
              </a:ext>
            </a:extLst>
          </p:cNvPr>
          <p:cNvSpPr>
            <a:spLocks noGrp="1"/>
          </p:cNvSpPr>
          <p:nvPr>
            <p:ph type="dt" sz="half" idx="10"/>
          </p:nvPr>
        </p:nvSpPr>
        <p:spPr/>
        <p:txBody>
          <a:bodyPr/>
          <a:lstStyle/>
          <a:p>
            <a:fld id="{2435346F-748C-F545-A432-041FEC7607D7}" type="datetimeFigureOut">
              <a:rPr lang="en-US" smtClean="0"/>
              <a:t>6/18/26</a:t>
            </a:fld>
            <a:endParaRPr lang="en-US"/>
          </a:p>
        </p:txBody>
      </p:sp>
      <p:sp>
        <p:nvSpPr>
          <p:cNvPr id="4" name="Footer Placeholder 3">
            <a:extLst>
              <a:ext uri="{FF2B5EF4-FFF2-40B4-BE49-F238E27FC236}">
                <a16:creationId xmlns:a16="http://schemas.microsoft.com/office/drawing/2014/main" id="{E268BDF1-9C50-E9FB-5E07-4BB983CE0C2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3A9189B-80C7-5A37-7C22-023065EFBC6B}"/>
              </a:ext>
            </a:extLst>
          </p:cNvPr>
          <p:cNvSpPr>
            <a:spLocks noGrp="1"/>
          </p:cNvSpPr>
          <p:nvPr>
            <p:ph type="sldNum" sz="quarter" idx="12"/>
          </p:nvPr>
        </p:nvSpPr>
        <p:spPr/>
        <p:txBody>
          <a:bodyPr/>
          <a:lstStyle/>
          <a:p>
            <a:fld id="{15E9755C-3DB1-9340-9467-29E31E343053}" type="slidenum">
              <a:rPr lang="en-US" smtClean="0"/>
              <a:t>‹#›</a:t>
            </a:fld>
            <a:endParaRPr lang="en-US"/>
          </a:p>
        </p:txBody>
      </p:sp>
    </p:spTree>
    <p:extLst>
      <p:ext uri="{BB962C8B-B14F-4D97-AF65-F5344CB8AC3E}">
        <p14:creationId xmlns:p14="http://schemas.microsoft.com/office/powerpoint/2010/main" val="680489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4E8344-2F18-76FD-2BDC-392B71BA9BF8}"/>
              </a:ext>
            </a:extLst>
          </p:cNvPr>
          <p:cNvSpPr>
            <a:spLocks noGrp="1"/>
          </p:cNvSpPr>
          <p:nvPr>
            <p:ph type="dt" sz="half" idx="10"/>
          </p:nvPr>
        </p:nvSpPr>
        <p:spPr/>
        <p:txBody>
          <a:bodyPr/>
          <a:lstStyle/>
          <a:p>
            <a:fld id="{2435346F-748C-F545-A432-041FEC7607D7}" type="datetimeFigureOut">
              <a:rPr lang="en-US" smtClean="0"/>
              <a:t>6/18/26</a:t>
            </a:fld>
            <a:endParaRPr lang="en-US"/>
          </a:p>
        </p:txBody>
      </p:sp>
      <p:sp>
        <p:nvSpPr>
          <p:cNvPr id="3" name="Footer Placeholder 2">
            <a:extLst>
              <a:ext uri="{FF2B5EF4-FFF2-40B4-BE49-F238E27FC236}">
                <a16:creationId xmlns:a16="http://schemas.microsoft.com/office/drawing/2014/main" id="{FA73797C-0F42-64E0-42AE-01F48161168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A39D4C7-30FE-EBAF-38F1-4B73C9FC610C}"/>
              </a:ext>
            </a:extLst>
          </p:cNvPr>
          <p:cNvSpPr>
            <a:spLocks noGrp="1"/>
          </p:cNvSpPr>
          <p:nvPr>
            <p:ph type="sldNum" sz="quarter" idx="12"/>
          </p:nvPr>
        </p:nvSpPr>
        <p:spPr/>
        <p:txBody>
          <a:bodyPr/>
          <a:lstStyle/>
          <a:p>
            <a:fld id="{15E9755C-3DB1-9340-9467-29E31E343053}" type="slidenum">
              <a:rPr lang="en-US" smtClean="0"/>
              <a:t>‹#›</a:t>
            </a:fld>
            <a:endParaRPr lang="en-US"/>
          </a:p>
        </p:txBody>
      </p:sp>
    </p:spTree>
    <p:extLst>
      <p:ext uri="{BB962C8B-B14F-4D97-AF65-F5344CB8AC3E}">
        <p14:creationId xmlns:p14="http://schemas.microsoft.com/office/powerpoint/2010/main" val="27025119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FF220-F239-694D-0AC8-E80B7CDF76A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2F6E9EDD-46D9-7181-E592-043F3CF8FF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CED4B26A-7916-C97C-07E9-F3DC546087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DA9D656-CD3F-3A4A-F33D-3A59B8EB0AF8}"/>
              </a:ext>
            </a:extLst>
          </p:cNvPr>
          <p:cNvSpPr>
            <a:spLocks noGrp="1"/>
          </p:cNvSpPr>
          <p:nvPr>
            <p:ph type="dt" sz="half" idx="10"/>
          </p:nvPr>
        </p:nvSpPr>
        <p:spPr/>
        <p:txBody>
          <a:bodyPr/>
          <a:lstStyle/>
          <a:p>
            <a:fld id="{2435346F-748C-F545-A432-041FEC7607D7}" type="datetimeFigureOut">
              <a:rPr lang="en-US" smtClean="0"/>
              <a:t>6/18/26</a:t>
            </a:fld>
            <a:endParaRPr lang="en-US"/>
          </a:p>
        </p:txBody>
      </p:sp>
      <p:sp>
        <p:nvSpPr>
          <p:cNvPr id="6" name="Footer Placeholder 5">
            <a:extLst>
              <a:ext uri="{FF2B5EF4-FFF2-40B4-BE49-F238E27FC236}">
                <a16:creationId xmlns:a16="http://schemas.microsoft.com/office/drawing/2014/main" id="{C149D832-F505-D79C-E0D2-5312D13F0A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53717A8-B276-7159-9A38-092E97D4D1FA}"/>
              </a:ext>
            </a:extLst>
          </p:cNvPr>
          <p:cNvSpPr>
            <a:spLocks noGrp="1"/>
          </p:cNvSpPr>
          <p:nvPr>
            <p:ph type="sldNum" sz="quarter" idx="12"/>
          </p:nvPr>
        </p:nvSpPr>
        <p:spPr/>
        <p:txBody>
          <a:bodyPr/>
          <a:lstStyle/>
          <a:p>
            <a:fld id="{15E9755C-3DB1-9340-9467-29E31E343053}" type="slidenum">
              <a:rPr lang="en-US" smtClean="0"/>
              <a:t>‹#›</a:t>
            </a:fld>
            <a:endParaRPr lang="en-US"/>
          </a:p>
        </p:txBody>
      </p:sp>
    </p:spTree>
    <p:extLst>
      <p:ext uri="{BB962C8B-B14F-4D97-AF65-F5344CB8AC3E}">
        <p14:creationId xmlns:p14="http://schemas.microsoft.com/office/powerpoint/2010/main" val="3894018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DD7E6-EB9B-1766-47A7-66E3CAFFEE1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354AE93-18EA-1713-FB6B-FB6880E598A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C04DE2B-501A-5384-0B0E-27EEEF1F42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596C640-C431-FAAF-721A-CC16AAC9FD40}"/>
              </a:ext>
            </a:extLst>
          </p:cNvPr>
          <p:cNvSpPr>
            <a:spLocks noGrp="1"/>
          </p:cNvSpPr>
          <p:nvPr>
            <p:ph type="dt" sz="half" idx="10"/>
          </p:nvPr>
        </p:nvSpPr>
        <p:spPr/>
        <p:txBody>
          <a:bodyPr/>
          <a:lstStyle/>
          <a:p>
            <a:fld id="{2435346F-748C-F545-A432-041FEC7607D7}" type="datetimeFigureOut">
              <a:rPr lang="en-US" smtClean="0"/>
              <a:t>6/18/26</a:t>
            </a:fld>
            <a:endParaRPr lang="en-US"/>
          </a:p>
        </p:txBody>
      </p:sp>
      <p:sp>
        <p:nvSpPr>
          <p:cNvPr id="6" name="Footer Placeholder 5">
            <a:extLst>
              <a:ext uri="{FF2B5EF4-FFF2-40B4-BE49-F238E27FC236}">
                <a16:creationId xmlns:a16="http://schemas.microsoft.com/office/drawing/2014/main" id="{DFA1CD02-51E1-2489-2294-E403A757A3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C5CF91-E768-70A2-3423-942FC2DFBA2E}"/>
              </a:ext>
            </a:extLst>
          </p:cNvPr>
          <p:cNvSpPr>
            <a:spLocks noGrp="1"/>
          </p:cNvSpPr>
          <p:nvPr>
            <p:ph type="sldNum" sz="quarter" idx="12"/>
          </p:nvPr>
        </p:nvSpPr>
        <p:spPr/>
        <p:txBody>
          <a:bodyPr/>
          <a:lstStyle/>
          <a:p>
            <a:fld id="{15E9755C-3DB1-9340-9467-29E31E343053}" type="slidenum">
              <a:rPr lang="en-US" smtClean="0"/>
              <a:t>‹#›</a:t>
            </a:fld>
            <a:endParaRPr lang="en-US"/>
          </a:p>
        </p:txBody>
      </p:sp>
    </p:spTree>
    <p:extLst>
      <p:ext uri="{BB962C8B-B14F-4D97-AF65-F5344CB8AC3E}">
        <p14:creationId xmlns:p14="http://schemas.microsoft.com/office/powerpoint/2010/main" val="1819832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6BD56CD-18FF-1B47-83CA-128D720CB0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AB40CCC-F7DF-60EE-FE74-18DE305CC8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FD89795-C02E-0B5F-262D-D8D7E0614A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435346F-748C-F545-A432-041FEC7607D7}" type="datetimeFigureOut">
              <a:rPr lang="en-US" smtClean="0"/>
              <a:t>6/18/26</a:t>
            </a:fld>
            <a:endParaRPr lang="en-US"/>
          </a:p>
        </p:txBody>
      </p:sp>
      <p:sp>
        <p:nvSpPr>
          <p:cNvPr id="5" name="Footer Placeholder 4">
            <a:extLst>
              <a:ext uri="{FF2B5EF4-FFF2-40B4-BE49-F238E27FC236}">
                <a16:creationId xmlns:a16="http://schemas.microsoft.com/office/drawing/2014/main" id="{07F3491D-3501-7B4F-7FBE-5A96B08023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154B84F-9375-850E-CFEC-251784F2F2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5E9755C-3DB1-9340-9467-29E31E343053}" type="slidenum">
              <a:rPr lang="en-US" smtClean="0"/>
              <a:t>‹#›</a:t>
            </a:fld>
            <a:endParaRPr lang="en-US"/>
          </a:p>
        </p:txBody>
      </p:sp>
    </p:spTree>
    <p:extLst>
      <p:ext uri="{BB962C8B-B14F-4D97-AF65-F5344CB8AC3E}">
        <p14:creationId xmlns:p14="http://schemas.microsoft.com/office/powerpoint/2010/main" val="8646039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D6983-66B0-C159-4C23-0127CD6C57FC}"/>
              </a:ext>
            </a:extLst>
          </p:cNvPr>
          <p:cNvSpPr>
            <a:spLocks noGrp="1"/>
          </p:cNvSpPr>
          <p:nvPr>
            <p:ph type="ctrTitle"/>
          </p:nvPr>
        </p:nvSpPr>
        <p:spPr/>
        <p:txBody>
          <a:bodyPr/>
          <a:lstStyle/>
          <a:p>
            <a:r>
              <a:rPr lang="en-US" dirty="0"/>
              <a:t>The origins of the Italian mafias</a:t>
            </a:r>
          </a:p>
        </p:txBody>
      </p:sp>
      <p:sp>
        <p:nvSpPr>
          <p:cNvPr id="3" name="Subtitle 2">
            <a:extLst>
              <a:ext uri="{FF2B5EF4-FFF2-40B4-BE49-F238E27FC236}">
                <a16:creationId xmlns:a16="http://schemas.microsoft.com/office/drawing/2014/main" id="{E61AD919-8C9B-E6FD-A4D7-060B6EBB7915}"/>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964613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2D522-85B4-27D2-513D-075212CAD83F}"/>
              </a:ext>
            </a:extLst>
          </p:cNvPr>
          <p:cNvSpPr>
            <a:spLocks noGrp="1"/>
          </p:cNvSpPr>
          <p:nvPr>
            <p:ph type="title"/>
          </p:nvPr>
        </p:nvSpPr>
        <p:spPr/>
        <p:txBody>
          <a:bodyPr/>
          <a:lstStyle/>
          <a:p>
            <a:r>
              <a:rPr lang="en-US" dirty="0"/>
              <a:t>1860s: What did the Camorra do?</a:t>
            </a:r>
          </a:p>
        </p:txBody>
      </p:sp>
      <p:sp>
        <p:nvSpPr>
          <p:cNvPr id="3" name="Content Placeholder 2">
            <a:extLst>
              <a:ext uri="{FF2B5EF4-FFF2-40B4-BE49-F238E27FC236}">
                <a16:creationId xmlns:a16="http://schemas.microsoft.com/office/drawing/2014/main" id="{803DDD61-4A94-6C86-C589-8C0237A0147D}"/>
              </a:ext>
            </a:extLst>
          </p:cNvPr>
          <p:cNvSpPr>
            <a:spLocks noGrp="1"/>
          </p:cNvSpPr>
          <p:nvPr>
            <p:ph idx="1"/>
          </p:nvPr>
        </p:nvSpPr>
        <p:spPr/>
        <p:txBody>
          <a:bodyPr>
            <a:normAutofit fontScale="85000" lnSpcReduction="20000"/>
          </a:bodyPr>
          <a:lstStyle/>
          <a:p>
            <a:endParaRPr lang="en-US" dirty="0"/>
          </a:p>
          <a:p>
            <a:r>
              <a:rPr lang="en-US" dirty="0"/>
              <a:t>They took the prison system of charging </a:t>
            </a:r>
            <a:r>
              <a:rPr lang="en-US" i="1" dirty="0" err="1"/>
              <a:t>pizzo</a:t>
            </a:r>
            <a:r>
              <a:rPr lang="en-US" dirty="0"/>
              <a:t>, and brought it into the city. </a:t>
            </a:r>
          </a:p>
          <a:p>
            <a:endParaRPr lang="en-US" dirty="0"/>
          </a:p>
          <a:p>
            <a:r>
              <a:rPr lang="en-US" dirty="0"/>
              <a:t>Charged legal vendors at the pressure points of the urban economy: quays where cargos came in, city gates where produce landed, markets where it was distributed. </a:t>
            </a:r>
          </a:p>
          <a:p>
            <a:endParaRPr lang="en-US" dirty="0"/>
          </a:p>
          <a:p>
            <a:r>
              <a:rPr lang="en-US" dirty="0"/>
              <a:t>Charged criminals, pickpockets, thieves, and prostitutes for not putting them in prison. </a:t>
            </a:r>
          </a:p>
          <a:p>
            <a:endParaRPr lang="en-US" dirty="0"/>
          </a:p>
          <a:p>
            <a:r>
              <a:rPr lang="en-US" dirty="0"/>
              <a:t>1860 The camorra backed the pro-Independence fighters against the Bourbons. Then, when the Bourbons were ejected, they brought order to the city. </a:t>
            </a:r>
          </a:p>
        </p:txBody>
      </p:sp>
    </p:spTree>
    <p:extLst>
      <p:ext uri="{BB962C8B-B14F-4D97-AF65-F5344CB8AC3E}">
        <p14:creationId xmlns:p14="http://schemas.microsoft.com/office/powerpoint/2010/main" val="8243975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7E90DE-DA37-E493-766F-63BE1E416483}"/>
              </a:ext>
            </a:extLst>
          </p:cNvPr>
          <p:cNvSpPr>
            <a:spLocks noGrp="1"/>
          </p:cNvSpPr>
          <p:nvPr>
            <p:ph type="title"/>
          </p:nvPr>
        </p:nvSpPr>
        <p:spPr>
          <a:xfrm>
            <a:off x="572493" y="238539"/>
            <a:ext cx="11018520" cy="1434415"/>
          </a:xfrm>
        </p:spPr>
        <p:txBody>
          <a:bodyPr anchor="b">
            <a:normAutofit/>
          </a:bodyPr>
          <a:lstStyle/>
          <a:p>
            <a:r>
              <a:rPr lang="en-US" sz="5400"/>
              <a:t>The Sicilian Mafia</a:t>
            </a:r>
          </a:p>
        </p:txBody>
      </p:sp>
      <p:sp>
        <p:nvSpPr>
          <p:cNvPr id="15"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C1CEC20-E50E-89C9-B877-40FE28322CD8}"/>
              </a:ext>
            </a:extLst>
          </p:cNvPr>
          <p:cNvSpPr>
            <a:spLocks noGrp="1"/>
          </p:cNvSpPr>
          <p:nvPr>
            <p:ph idx="1"/>
          </p:nvPr>
        </p:nvSpPr>
        <p:spPr>
          <a:xfrm>
            <a:off x="572493" y="2071316"/>
            <a:ext cx="6713552" cy="4119172"/>
          </a:xfrm>
        </p:spPr>
        <p:txBody>
          <a:bodyPr anchor="t">
            <a:normAutofit/>
          </a:bodyPr>
          <a:lstStyle/>
          <a:p>
            <a:r>
              <a:rPr lang="en-US" sz="1500"/>
              <a:t>Bourbon control of Sicily was much weaker than in Naples. </a:t>
            </a:r>
          </a:p>
          <a:p>
            <a:endParaRPr lang="en-US" sz="1500"/>
          </a:p>
          <a:p>
            <a:r>
              <a:rPr lang="en-US" sz="1500"/>
              <a:t>During the C19, there were multiple rebellions and conspiracies against Bourbon rule. Many of what an 1838 Bourbon report called “unions, or brotherhoods, sects of a kind” turned to crime. E.g. The Charcoal Burner sect. </a:t>
            </a:r>
          </a:p>
          <a:p>
            <a:endParaRPr lang="en-US" sz="1500"/>
          </a:p>
          <a:p>
            <a:r>
              <a:rPr lang="en-US" sz="1500"/>
              <a:t>1860-1866 right-wing government attempted to crack down on both criminals and pro-Sicilian independence fighters. </a:t>
            </a:r>
          </a:p>
          <a:p>
            <a:endParaRPr lang="en-US" sz="1500"/>
          </a:p>
          <a:p>
            <a:r>
              <a:rPr lang="en-US" sz="1500"/>
              <a:t>September 1866 rebels, mostly agricultural laborers, but also including </a:t>
            </a:r>
            <a:r>
              <a:rPr lang="en-US" sz="1500" i="1"/>
              <a:t>mafiosi </a:t>
            </a:r>
            <a:r>
              <a:rPr lang="en-US" sz="1500"/>
              <a:t>and pro-Sicilian Independence leaders took Palermo for seven days. They attempted to breach the Ucciardone prison. </a:t>
            </a:r>
          </a:p>
        </p:txBody>
      </p:sp>
      <p:pic>
        <p:nvPicPr>
          <p:cNvPr id="5" name="Picture 4">
            <a:extLst>
              <a:ext uri="{FF2B5EF4-FFF2-40B4-BE49-F238E27FC236}">
                <a16:creationId xmlns:a16="http://schemas.microsoft.com/office/drawing/2014/main" id="{DC2DA968-8844-89D6-E4CF-2D8F7D655BFF}"/>
              </a:ext>
            </a:extLst>
          </p:cNvPr>
          <p:cNvPicPr>
            <a:picLocks noChangeAspect="1"/>
          </p:cNvPicPr>
          <p:nvPr/>
        </p:nvPicPr>
        <p:blipFill>
          <a:blip r:embed="rId2"/>
          <a:srcRect l="11925" r="36124" b="-2"/>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22943246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5F4B9C-4A6B-987D-14CF-20AC628B9A91}"/>
              </a:ext>
            </a:extLst>
          </p:cNvPr>
          <p:cNvSpPr>
            <a:spLocks noGrp="1"/>
          </p:cNvSpPr>
          <p:nvPr>
            <p:ph type="title"/>
          </p:nvPr>
        </p:nvSpPr>
        <p:spPr>
          <a:xfrm>
            <a:off x="572493" y="238539"/>
            <a:ext cx="11018520" cy="1434415"/>
          </a:xfrm>
        </p:spPr>
        <p:txBody>
          <a:bodyPr anchor="b">
            <a:normAutofit/>
          </a:bodyPr>
          <a:lstStyle/>
          <a:p>
            <a:r>
              <a:rPr lang="en-US" sz="5400"/>
              <a:t>Picture of a mafiosi</a:t>
            </a:r>
          </a:p>
        </p:txBody>
      </p:sp>
      <p:sp>
        <p:nvSpPr>
          <p:cNvPr id="14"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2F3D1BCD-D768-6ACE-0B3B-6778AA119B8F}"/>
              </a:ext>
            </a:extLst>
          </p:cNvPr>
          <p:cNvSpPr>
            <a:spLocks noGrp="1"/>
          </p:cNvSpPr>
          <p:nvPr>
            <p:ph idx="1"/>
          </p:nvPr>
        </p:nvSpPr>
        <p:spPr>
          <a:xfrm>
            <a:off x="572493" y="2071316"/>
            <a:ext cx="6713552" cy="4119172"/>
          </a:xfrm>
        </p:spPr>
        <p:txBody>
          <a:bodyPr anchor="t">
            <a:normAutofit fontScale="77500" lnSpcReduction="20000"/>
          </a:bodyPr>
          <a:lstStyle/>
          <a:p>
            <a:r>
              <a:rPr lang="en-US" sz="2200" dirty="0"/>
              <a:t>The first man to get shot during the September 1866 rebellion was Turi Miceli. He had led the revolt. He was a mafiosi. </a:t>
            </a:r>
          </a:p>
          <a:p>
            <a:endParaRPr lang="en-US" sz="2200" dirty="0"/>
          </a:p>
          <a:p>
            <a:r>
              <a:rPr lang="en-US" sz="2200" dirty="0"/>
              <a:t>He grew up in the agricultural lands around Palermo called Conca d’Oro. By 1860s, they grew oranges and lemons for U.S. and U.K. market. They were the most expensive agricultural lands in Europe. </a:t>
            </a:r>
          </a:p>
          <a:p>
            <a:endParaRPr lang="en-US" sz="2200" dirty="0"/>
          </a:p>
          <a:p>
            <a:r>
              <a:rPr lang="en-US" sz="2200" dirty="0"/>
              <a:t>On the one hand, mafiosi like Miceli learned how to make money from the citrus groves. </a:t>
            </a:r>
          </a:p>
          <a:p>
            <a:pPr lvl="1"/>
            <a:r>
              <a:rPr lang="en-US" sz="1800" dirty="0"/>
              <a:t>They generated risk. They could vandalize the trees, steal the products, or close the sluice gates that let in water. </a:t>
            </a:r>
          </a:p>
          <a:p>
            <a:pPr lvl="1"/>
            <a:r>
              <a:rPr lang="en-US" sz="1800" dirty="0"/>
              <a:t>On the other hand, they could (for a fee) offer protection both from themselves, from other mafiosi and from independent thieves. </a:t>
            </a:r>
          </a:p>
          <a:p>
            <a:pPr lvl="1"/>
            <a:r>
              <a:rPr lang="en-US" sz="1800" dirty="0"/>
              <a:t>They ran a protection racket. As Gambetta surmised, they provided protection for private property. </a:t>
            </a:r>
          </a:p>
          <a:p>
            <a:pPr lvl="1"/>
            <a:r>
              <a:rPr lang="en-US" sz="1800" dirty="0"/>
              <a:t>But they also existed in the “legal world”. By the 1860s, then they operated the sluice gates, guarded the groves, and took the lemons to market. </a:t>
            </a:r>
          </a:p>
          <a:p>
            <a:pPr lvl="1"/>
            <a:endParaRPr lang="en-US" sz="1800" dirty="0"/>
          </a:p>
          <a:p>
            <a:endParaRPr lang="en-US" sz="2200" dirty="0"/>
          </a:p>
        </p:txBody>
      </p:sp>
      <p:pic>
        <p:nvPicPr>
          <p:cNvPr id="5" name="Content Placeholder 4">
            <a:extLst>
              <a:ext uri="{FF2B5EF4-FFF2-40B4-BE49-F238E27FC236}">
                <a16:creationId xmlns:a16="http://schemas.microsoft.com/office/drawing/2014/main" id="{8A9CBE66-F2A1-4918-C2FA-ACBB82F17404}"/>
              </a:ext>
            </a:extLst>
          </p:cNvPr>
          <p:cNvPicPr>
            <a:picLocks noChangeAspect="1"/>
          </p:cNvPicPr>
          <p:nvPr/>
        </p:nvPicPr>
        <p:blipFill>
          <a:blip r:embed="rId2"/>
          <a:srcRect l="19136" r="26749" b="2"/>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376863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0B2F0-93D1-00FC-CCB8-E0A2C498A7B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B8C4470-E39D-570D-1626-B512D4C05AD5}"/>
              </a:ext>
            </a:extLst>
          </p:cNvPr>
          <p:cNvSpPr>
            <a:spLocks noGrp="1"/>
          </p:cNvSpPr>
          <p:nvPr>
            <p:ph idx="1"/>
          </p:nvPr>
        </p:nvSpPr>
        <p:spPr/>
        <p:txBody>
          <a:bodyPr>
            <a:normAutofit fontScale="92500" lnSpcReduction="20000"/>
          </a:bodyPr>
          <a:lstStyle/>
          <a:p>
            <a:r>
              <a:rPr lang="en-US" dirty="0"/>
              <a:t>Turi Miceli was also a political opportunist. He understood that revolutions were good times to open prisons, burn records and kill off cops and informers. </a:t>
            </a:r>
          </a:p>
          <a:p>
            <a:endParaRPr lang="en-US" dirty="0"/>
          </a:p>
          <a:p>
            <a:r>
              <a:rPr lang="en-US" dirty="0"/>
              <a:t>1840s Miceli was a bandit.</a:t>
            </a:r>
          </a:p>
          <a:p>
            <a:r>
              <a:rPr lang="en-US" dirty="0"/>
              <a:t>1848 He rebelled against Bourbons.</a:t>
            </a:r>
          </a:p>
          <a:p>
            <a:r>
              <a:rPr lang="en-US" dirty="0"/>
              <a:t>1849 When revolution disintegrated he backed invading Bourbons</a:t>
            </a:r>
          </a:p>
          <a:p>
            <a:r>
              <a:rPr lang="en-US" dirty="0"/>
              <a:t>1860 He supported Garibaldi against the Bourbons</a:t>
            </a:r>
          </a:p>
          <a:p>
            <a:r>
              <a:rPr lang="en-US" dirty="0"/>
              <a:t>He was recruited to National Guards. His men were described as “robbers, </a:t>
            </a:r>
            <a:r>
              <a:rPr lang="en-US" dirty="0" err="1"/>
              <a:t>cammoristi</a:t>
            </a:r>
            <a:r>
              <a:rPr lang="en-US" dirty="0"/>
              <a:t>, Bourbon royalists and corrupt men”. </a:t>
            </a:r>
          </a:p>
          <a:p>
            <a:r>
              <a:rPr lang="en-US" dirty="0"/>
              <a:t>1866 Rose up for Sicilian Independence from Italy. </a:t>
            </a:r>
          </a:p>
        </p:txBody>
      </p:sp>
    </p:spTree>
    <p:extLst>
      <p:ext uri="{BB962C8B-B14F-4D97-AF65-F5344CB8AC3E}">
        <p14:creationId xmlns:p14="http://schemas.microsoft.com/office/powerpoint/2010/main" val="20710903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AC6B390-BC59-4F1D-A0EE-D71A92F0A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Freeform: Shape 11">
            <a:extLst>
              <a:ext uri="{FF2B5EF4-FFF2-40B4-BE49-F238E27FC236}">
                <a16:creationId xmlns:a16="http://schemas.microsoft.com/office/drawing/2014/main" id="{B6C60D79-16F1-4C4B-B7E3-7634E7069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9137"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00D28E88-3A5D-3AA8-1EF4-338B63A6695E}"/>
              </a:ext>
            </a:extLst>
          </p:cNvPr>
          <p:cNvPicPr>
            <a:picLocks noChangeAspect="1"/>
          </p:cNvPicPr>
          <p:nvPr/>
        </p:nvPicPr>
        <p:blipFill>
          <a:blip r:embed="rId2"/>
          <a:stretch>
            <a:fillRect/>
          </a:stretch>
        </p:blipFill>
        <p:spPr>
          <a:xfrm>
            <a:off x="6541053" y="2040810"/>
            <a:ext cx="4777381" cy="2603671"/>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14" name="Arc 13">
            <a:extLst>
              <a:ext uri="{FF2B5EF4-FFF2-40B4-BE49-F238E27FC236}">
                <a16:creationId xmlns:a16="http://schemas.microsoft.com/office/drawing/2014/main" id="{426B127E-6498-4C77-9C9D-4553A5113B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02050" y="650160"/>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361441A-1E1A-8788-72BB-A64A70C1FEA6}"/>
              </a:ext>
            </a:extLst>
          </p:cNvPr>
          <p:cNvSpPr>
            <a:spLocks noGrp="1"/>
          </p:cNvSpPr>
          <p:nvPr>
            <p:ph type="title"/>
          </p:nvPr>
        </p:nvSpPr>
        <p:spPr>
          <a:xfrm>
            <a:off x="838201" y="479493"/>
            <a:ext cx="5257800" cy="1325563"/>
          </a:xfrm>
        </p:spPr>
        <p:txBody>
          <a:bodyPr>
            <a:normAutofit/>
          </a:bodyPr>
          <a:lstStyle/>
          <a:p>
            <a:r>
              <a:rPr lang="en-US" dirty="0"/>
              <a:t>The ’Ndrangheta</a:t>
            </a:r>
          </a:p>
        </p:txBody>
      </p:sp>
      <p:sp>
        <p:nvSpPr>
          <p:cNvPr id="3" name="Content Placeholder 2">
            <a:extLst>
              <a:ext uri="{FF2B5EF4-FFF2-40B4-BE49-F238E27FC236}">
                <a16:creationId xmlns:a16="http://schemas.microsoft.com/office/drawing/2014/main" id="{392CE6FF-72BE-6B5B-F104-2D5B123C7590}"/>
              </a:ext>
            </a:extLst>
          </p:cNvPr>
          <p:cNvSpPr>
            <a:spLocks noGrp="1"/>
          </p:cNvSpPr>
          <p:nvPr>
            <p:ph idx="1"/>
          </p:nvPr>
        </p:nvSpPr>
        <p:spPr>
          <a:xfrm>
            <a:off x="838201" y="1984443"/>
            <a:ext cx="5257800" cy="4192520"/>
          </a:xfrm>
        </p:spPr>
        <p:txBody>
          <a:bodyPr>
            <a:normAutofit fontScale="85000" lnSpcReduction="20000"/>
          </a:bodyPr>
          <a:lstStyle/>
          <a:p>
            <a:r>
              <a:rPr lang="en-US" sz="2200" dirty="0"/>
              <a:t>Calabria as very poor, sparsely populated area in south of Italy. </a:t>
            </a:r>
          </a:p>
          <a:p>
            <a:r>
              <a:rPr lang="en-US" sz="2200" dirty="0"/>
              <a:t>No gangsterism there in 1850s-1870s. </a:t>
            </a:r>
          </a:p>
          <a:p>
            <a:r>
              <a:rPr lang="en-US" sz="2200" dirty="0"/>
              <a:t>However, in 1880s reports </a:t>
            </a:r>
            <a:r>
              <a:rPr lang="en-US" sz="2200" i="1" dirty="0" err="1"/>
              <a:t>piccioti</a:t>
            </a:r>
            <a:r>
              <a:rPr lang="en-US" sz="2200" dirty="0"/>
              <a:t> “lads” operating protection rackets in Palmi, state capital.</a:t>
            </a:r>
          </a:p>
          <a:p>
            <a:r>
              <a:rPr lang="en-US" sz="2200" dirty="0"/>
              <a:t>1892 trial reveals that they are ex-prisoners, had tattooed hieroglyphs denoting rank, wore a uniform of tight trousers and untied silk scarves. </a:t>
            </a:r>
          </a:p>
          <a:p>
            <a:r>
              <a:rPr lang="en-US" sz="2200" dirty="0"/>
              <a:t>By 1894 </a:t>
            </a:r>
            <a:r>
              <a:rPr lang="en-US" sz="2200" dirty="0" err="1"/>
              <a:t>piccioti</a:t>
            </a:r>
            <a:r>
              <a:rPr lang="en-US" sz="2200" dirty="0"/>
              <a:t> were also reported to be in the remote villages in the Greek speaking mountains of Calabria. Trial revealed that the boss, Filippo </a:t>
            </a:r>
            <a:r>
              <a:rPr lang="en-US" sz="2200" dirty="0" err="1"/>
              <a:t>Velona</a:t>
            </a:r>
            <a:r>
              <a:rPr lang="en-US" sz="2200" dirty="0"/>
              <a:t>, was initiating boys into the organization. They had to swear oath to him “Father, forgive me if I have strayed in the past, and I promise not to stray in the future”</a:t>
            </a:r>
          </a:p>
        </p:txBody>
      </p:sp>
    </p:spTree>
    <p:extLst>
      <p:ext uri="{BB962C8B-B14F-4D97-AF65-F5344CB8AC3E}">
        <p14:creationId xmlns:p14="http://schemas.microsoft.com/office/powerpoint/2010/main" val="35087883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426D5AE-5858-C651-70F0-1DDD7678E309}"/>
              </a:ext>
            </a:extLst>
          </p:cNvPr>
          <p:cNvSpPr>
            <a:spLocks noGrp="1"/>
          </p:cNvSpPr>
          <p:nvPr>
            <p:ph type="title"/>
          </p:nvPr>
        </p:nvSpPr>
        <p:spPr>
          <a:xfrm>
            <a:off x="630936" y="639520"/>
            <a:ext cx="3429000" cy="1719072"/>
          </a:xfrm>
        </p:spPr>
        <p:txBody>
          <a:bodyPr anchor="b">
            <a:normAutofit/>
          </a:bodyPr>
          <a:lstStyle/>
          <a:p>
            <a:endParaRPr lang="en-US" sz="5400"/>
          </a:p>
        </p:txBody>
      </p:sp>
      <p:sp>
        <p:nvSpPr>
          <p:cNvPr id="12" name="sketch line">
            <a:extLst>
              <a:ext uri="{FF2B5EF4-FFF2-40B4-BE49-F238E27FC236}">
                <a16:creationId xmlns:a16="http://schemas.microsoft.com/office/drawing/2014/main" id="{6357EC4F-235E-4222-A36F-C7878ACE37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F65DACC-A1D0-469C-3F7A-3BAC8EFBC55E}"/>
              </a:ext>
            </a:extLst>
          </p:cNvPr>
          <p:cNvSpPr>
            <a:spLocks noGrp="1"/>
          </p:cNvSpPr>
          <p:nvPr>
            <p:ph idx="1"/>
          </p:nvPr>
        </p:nvSpPr>
        <p:spPr>
          <a:xfrm>
            <a:off x="630936" y="2807208"/>
            <a:ext cx="3429000" cy="3410712"/>
          </a:xfrm>
        </p:spPr>
        <p:txBody>
          <a:bodyPr anchor="t">
            <a:normAutofit/>
          </a:bodyPr>
          <a:lstStyle/>
          <a:p>
            <a:endParaRPr lang="en-US" sz="2200" dirty="0"/>
          </a:p>
          <a:p>
            <a:r>
              <a:rPr lang="en-US" sz="2200" dirty="0"/>
              <a:t>Sicily: Cosa Nostra or Mafia</a:t>
            </a:r>
          </a:p>
          <a:p>
            <a:endParaRPr lang="en-US" sz="2200" dirty="0"/>
          </a:p>
          <a:p>
            <a:r>
              <a:rPr lang="en-US" sz="2200" dirty="0"/>
              <a:t>Naples: Camorra</a:t>
            </a:r>
          </a:p>
          <a:p>
            <a:endParaRPr lang="en-US" sz="2200" dirty="0"/>
          </a:p>
          <a:p>
            <a:r>
              <a:rPr lang="en-US" sz="2200" dirty="0"/>
              <a:t>Calabria: ‘Ndrangheta</a:t>
            </a:r>
          </a:p>
        </p:txBody>
      </p:sp>
      <p:pic>
        <p:nvPicPr>
          <p:cNvPr id="5" name="Picture 4">
            <a:extLst>
              <a:ext uri="{FF2B5EF4-FFF2-40B4-BE49-F238E27FC236}">
                <a16:creationId xmlns:a16="http://schemas.microsoft.com/office/drawing/2014/main" id="{ACD2A946-BCD3-D534-0A8E-8D7CF117BD65}"/>
              </a:ext>
            </a:extLst>
          </p:cNvPr>
          <p:cNvPicPr>
            <a:picLocks noChangeAspect="1"/>
          </p:cNvPicPr>
          <p:nvPr/>
        </p:nvPicPr>
        <p:blipFill>
          <a:blip r:embed="rId2"/>
          <a:stretch>
            <a:fillRect/>
          </a:stretch>
        </p:blipFill>
        <p:spPr>
          <a:xfrm>
            <a:off x="5840159" y="640080"/>
            <a:ext cx="4531994" cy="5577840"/>
          </a:xfrm>
          <a:prstGeom prst="rect">
            <a:avLst/>
          </a:prstGeom>
        </p:spPr>
      </p:pic>
    </p:spTree>
    <p:extLst>
      <p:ext uri="{BB962C8B-B14F-4D97-AF65-F5344CB8AC3E}">
        <p14:creationId xmlns:p14="http://schemas.microsoft.com/office/powerpoint/2010/main" val="1824138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553B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D72E4C-C954-4535-4448-814A3D11215B}"/>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200" kern="1200" dirty="0">
                <a:solidFill>
                  <a:srgbClr val="FFFFFF"/>
                </a:solidFill>
                <a:latin typeface="+mj-lt"/>
                <a:ea typeface="+mj-ea"/>
                <a:cs typeface="+mj-cs"/>
              </a:rPr>
              <a:t>The story of the </a:t>
            </a:r>
            <a:r>
              <a:rPr lang="en-US" sz="2200" kern="1200" dirty="0" err="1">
                <a:solidFill>
                  <a:srgbClr val="FFFFFF"/>
                </a:solidFill>
                <a:latin typeface="+mj-lt"/>
                <a:ea typeface="+mj-ea"/>
                <a:cs typeface="+mj-cs"/>
              </a:rPr>
              <a:t>Garduña</a:t>
            </a:r>
            <a:r>
              <a:rPr lang="en-US" sz="2200" kern="1200" dirty="0">
                <a:solidFill>
                  <a:srgbClr val="FFFFFF"/>
                </a:solidFill>
                <a:latin typeface="+mj-lt"/>
                <a:ea typeface="+mj-ea"/>
                <a:cs typeface="+mj-cs"/>
              </a:rPr>
              <a:t> brothers: Osso, </a:t>
            </a:r>
            <a:r>
              <a:rPr lang="en-US" sz="2200" kern="1200" dirty="0" err="1">
                <a:solidFill>
                  <a:srgbClr val="FFFFFF"/>
                </a:solidFill>
                <a:latin typeface="+mj-lt"/>
                <a:ea typeface="+mj-ea"/>
                <a:cs typeface="+mj-cs"/>
              </a:rPr>
              <a:t>Mastrosso</a:t>
            </a:r>
            <a:r>
              <a:rPr lang="en-US" sz="2200" kern="1200" dirty="0">
                <a:solidFill>
                  <a:srgbClr val="FFFFFF"/>
                </a:solidFill>
                <a:latin typeface="+mj-lt"/>
                <a:ea typeface="+mj-ea"/>
                <a:cs typeface="+mj-cs"/>
              </a:rPr>
              <a:t> and </a:t>
            </a:r>
            <a:r>
              <a:rPr lang="en-US" sz="2200" kern="1200" dirty="0" err="1">
                <a:solidFill>
                  <a:srgbClr val="FFFFFF"/>
                </a:solidFill>
                <a:latin typeface="+mj-lt"/>
                <a:ea typeface="+mj-ea"/>
                <a:cs typeface="+mj-cs"/>
              </a:rPr>
              <a:t>Carcagnosso</a:t>
            </a:r>
            <a:endParaRPr lang="en-US" sz="2200" kern="1200" dirty="0">
              <a:solidFill>
                <a:srgbClr val="FFFFFF"/>
              </a:solidFill>
              <a:latin typeface="+mj-lt"/>
              <a:ea typeface="+mj-ea"/>
              <a:cs typeface="+mj-cs"/>
            </a:endParaRPr>
          </a:p>
        </p:txBody>
      </p:sp>
      <p:pic>
        <p:nvPicPr>
          <p:cNvPr id="5" name="Content Placeholder 4">
            <a:extLst>
              <a:ext uri="{FF2B5EF4-FFF2-40B4-BE49-F238E27FC236}">
                <a16:creationId xmlns:a16="http://schemas.microsoft.com/office/drawing/2014/main" id="{0856D873-B3A2-5DDA-0706-1282BDA622B5}"/>
              </a:ext>
            </a:extLst>
          </p:cNvPr>
          <p:cNvPicPr>
            <a:picLocks noGrp="1" noChangeAspect="1"/>
          </p:cNvPicPr>
          <p:nvPr>
            <p:ph idx="1"/>
          </p:nvPr>
        </p:nvPicPr>
        <p:blipFill>
          <a:blip r:embed="rId2"/>
          <a:stretch>
            <a:fillRect/>
          </a:stretch>
        </p:blipFill>
        <p:spPr>
          <a:xfrm>
            <a:off x="4399266" y="961812"/>
            <a:ext cx="6466867" cy="4930987"/>
          </a:xfrm>
          <a:prstGeom prst="rect">
            <a:avLst/>
          </a:prstGeom>
        </p:spPr>
      </p:pic>
    </p:spTree>
    <p:extLst>
      <p:ext uri="{BB962C8B-B14F-4D97-AF65-F5344CB8AC3E}">
        <p14:creationId xmlns:p14="http://schemas.microsoft.com/office/powerpoint/2010/main" val="1733916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987BD-F107-05BB-C74B-528D10190A35}"/>
              </a:ext>
            </a:extLst>
          </p:cNvPr>
          <p:cNvSpPr>
            <a:spLocks noGrp="1"/>
          </p:cNvSpPr>
          <p:nvPr>
            <p:ph type="title"/>
          </p:nvPr>
        </p:nvSpPr>
        <p:spPr/>
        <p:txBody>
          <a:bodyPr/>
          <a:lstStyle/>
          <a:p>
            <a:r>
              <a:rPr lang="en-US" dirty="0"/>
              <a:t>The labels</a:t>
            </a:r>
          </a:p>
        </p:txBody>
      </p:sp>
      <p:sp>
        <p:nvSpPr>
          <p:cNvPr id="3" name="Content Placeholder 2">
            <a:extLst>
              <a:ext uri="{FF2B5EF4-FFF2-40B4-BE49-F238E27FC236}">
                <a16:creationId xmlns:a16="http://schemas.microsoft.com/office/drawing/2014/main" id="{1D332CE7-2452-515C-F6C4-7729D1B36DF0}"/>
              </a:ext>
            </a:extLst>
          </p:cNvPr>
          <p:cNvSpPr>
            <a:spLocks noGrp="1"/>
          </p:cNvSpPr>
          <p:nvPr>
            <p:ph idx="1"/>
          </p:nvPr>
        </p:nvSpPr>
        <p:spPr/>
        <p:txBody>
          <a:bodyPr>
            <a:normAutofit fontScale="92500" lnSpcReduction="20000"/>
          </a:bodyPr>
          <a:lstStyle/>
          <a:p>
            <a:r>
              <a:rPr lang="en-US" dirty="0"/>
              <a:t>Mafia: first used in Sicily in the 1860s to denote both organized criminals AND a distinct organization. Soon came to denote any organized crime group throughout the globe. </a:t>
            </a:r>
          </a:p>
          <a:p>
            <a:endParaRPr lang="en-US" dirty="0"/>
          </a:p>
          <a:p>
            <a:r>
              <a:rPr lang="en-US" dirty="0"/>
              <a:t>Cosa Nostra: ”Our thing”. Invention of US branch of the Sicilian mafia in the 1960s</a:t>
            </a:r>
          </a:p>
          <a:p>
            <a:endParaRPr lang="en-US" dirty="0"/>
          </a:p>
          <a:p>
            <a:r>
              <a:rPr lang="en-US" dirty="0"/>
              <a:t>‘Ndrangheta: Calabrian word for “manliness” or “courage”, invented in 1950s. </a:t>
            </a:r>
          </a:p>
          <a:p>
            <a:endParaRPr lang="en-US" dirty="0"/>
          </a:p>
          <a:p>
            <a:r>
              <a:rPr lang="en-US" dirty="0"/>
              <a:t>Camorra: The name, used by the Mafia in Naples, since its birth. </a:t>
            </a:r>
          </a:p>
        </p:txBody>
      </p:sp>
    </p:spTree>
    <p:extLst>
      <p:ext uri="{BB962C8B-B14F-4D97-AF65-F5344CB8AC3E}">
        <p14:creationId xmlns:p14="http://schemas.microsoft.com/office/powerpoint/2010/main" val="20533860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6E8A17-179E-661A-53E8-74886BEAEE68}"/>
              </a:ext>
            </a:extLst>
          </p:cNvPr>
          <p:cNvSpPr>
            <a:spLocks noGrp="1"/>
          </p:cNvSpPr>
          <p:nvPr>
            <p:ph type="title"/>
          </p:nvPr>
        </p:nvSpPr>
        <p:spPr>
          <a:xfrm>
            <a:off x="838201" y="365125"/>
            <a:ext cx="5251316" cy="1807305"/>
          </a:xfrm>
        </p:spPr>
        <p:txBody>
          <a:bodyPr>
            <a:normAutofit/>
          </a:bodyPr>
          <a:lstStyle/>
          <a:p>
            <a:r>
              <a:rPr lang="en-US" dirty="0"/>
              <a:t>The Camorra</a:t>
            </a:r>
          </a:p>
        </p:txBody>
      </p:sp>
      <p:sp>
        <p:nvSpPr>
          <p:cNvPr id="3" name="Content Placeholder 2">
            <a:extLst>
              <a:ext uri="{FF2B5EF4-FFF2-40B4-BE49-F238E27FC236}">
                <a16:creationId xmlns:a16="http://schemas.microsoft.com/office/drawing/2014/main" id="{137E01E1-E5F7-951F-6348-F9DFCC31D0C9}"/>
              </a:ext>
            </a:extLst>
          </p:cNvPr>
          <p:cNvSpPr>
            <a:spLocks noGrp="1"/>
          </p:cNvSpPr>
          <p:nvPr>
            <p:ph idx="1"/>
          </p:nvPr>
        </p:nvSpPr>
        <p:spPr>
          <a:xfrm>
            <a:off x="838200" y="2333297"/>
            <a:ext cx="4619621" cy="3843666"/>
          </a:xfrm>
        </p:spPr>
        <p:txBody>
          <a:bodyPr>
            <a:normAutofit fontScale="77500" lnSpcReduction="20000"/>
          </a:bodyPr>
          <a:lstStyle/>
          <a:p>
            <a:r>
              <a:rPr lang="en-US" sz="2000" dirty="0"/>
              <a:t>During the early nineteenth century Italy was “more a geographical expression” than a state. It was divided between one foreign power (Austria), two Dukedoms, a Grand Dukedom, two Kingdoms and a Papal State.</a:t>
            </a:r>
          </a:p>
          <a:p>
            <a:endParaRPr lang="en-US" sz="2000" dirty="0"/>
          </a:p>
          <a:p>
            <a:r>
              <a:rPr lang="en-US" sz="2000" dirty="0"/>
              <a:t>The biggest of the kingdoms was Naples, which also encapsulated Sicily. It was ruled over by the Bourbons. </a:t>
            </a:r>
          </a:p>
          <a:p>
            <a:endParaRPr lang="en-US" sz="2000" dirty="0"/>
          </a:p>
          <a:p>
            <a:r>
              <a:rPr lang="en-US" sz="2000" dirty="0"/>
              <a:t>1805 Napoleon kicks out the Bourbons, get rid of feudal law, and introduces private property. </a:t>
            </a:r>
          </a:p>
          <a:p>
            <a:endParaRPr lang="en-US" sz="2000" dirty="0"/>
          </a:p>
          <a:p>
            <a:r>
              <a:rPr lang="en-US" sz="2000" dirty="0"/>
              <a:t>1815 Bourbons return. However, they are now threatened by many Naples residents who want a return to Republicanism. </a:t>
            </a:r>
          </a:p>
          <a:p>
            <a:endParaRPr lang="en-US" sz="2000" dirty="0"/>
          </a:p>
        </p:txBody>
      </p:sp>
      <p:pic>
        <p:nvPicPr>
          <p:cNvPr id="5" name="Picture 4">
            <a:extLst>
              <a:ext uri="{FF2B5EF4-FFF2-40B4-BE49-F238E27FC236}">
                <a16:creationId xmlns:a16="http://schemas.microsoft.com/office/drawing/2014/main" id="{D42FCBBD-4852-0665-BA6C-3E25DAC67CE8}"/>
              </a:ext>
            </a:extLst>
          </p:cNvPr>
          <p:cNvPicPr>
            <a:picLocks noChangeAspect="1"/>
          </p:cNvPicPr>
          <p:nvPr/>
        </p:nvPicPr>
        <p:blipFill>
          <a:blip r:embed="rId2"/>
          <a:srcRect t="1824" r="-1" b="15653"/>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328051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7FA18755-9F8A-A3C3-6285-7B9E0FAED2DB}"/>
              </a:ext>
            </a:extLst>
          </p:cNvPr>
          <p:cNvPicPr>
            <a:picLocks noChangeAspect="1"/>
          </p:cNvPicPr>
          <p:nvPr/>
        </p:nvPicPr>
        <p:blipFill>
          <a:blip r:embed="rId2"/>
          <a:srcRect l="16078" r="18712" b="9092"/>
          <a:stretch>
            <a:fillRect/>
          </a:stretch>
        </p:blipFill>
        <p:spPr>
          <a:xfrm>
            <a:off x="3523488" y="10"/>
            <a:ext cx="8668512" cy="6857990"/>
          </a:xfrm>
          <a:prstGeom prst="rect">
            <a:avLst/>
          </a:prstGeom>
        </p:spPr>
      </p:pic>
      <p:sp>
        <p:nvSpPr>
          <p:cNvPr id="14" name="Rectangle 13">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8E9F279-9850-4FCB-E4CF-F9E4BFA5DE74}"/>
              </a:ext>
            </a:extLst>
          </p:cNvPr>
          <p:cNvSpPr>
            <a:spLocks noGrp="1"/>
          </p:cNvSpPr>
          <p:nvPr>
            <p:ph type="title"/>
          </p:nvPr>
        </p:nvSpPr>
        <p:spPr>
          <a:xfrm>
            <a:off x="371094" y="1161288"/>
            <a:ext cx="3438144" cy="1124712"/>
          </a:xfrm>
        </p:spPr>
        <p:txBody>
          <a:bodyPr anchor="b">
            <a:normAutofit/>
          </a:bodyPr>
          <a:lstStyle/>
          <a:p>
            <a:endParaRPr lang="en-US" sz="2800" dirty="0"/>
          </a:p>
        </p:txBody>
      </p:sp>
      <p:sp>
        <p:nvSpPr>
          <p:cNvPr id="16" name="Rectangle 15">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 name="Rectangle 17">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Content Placeholder 8">
            <a:extLst>
              <a:ext uri="{FF2B5EF4-FFF2-40B4-BE49-F238E27FC236}">
                <a16:creationId xmlns:a16="http://schemas.microsoft.com/office/drawing/2014/main" id="{97E0B6C0-0EDE-B2BF-81EF-6B5579841365}"/>
              </a:ext>
            </a:extLst>
          </p:cNvPr>
          <p:cNvSpPr>
            <a:spLocks noGrp="1"/>
          </p:cNvSpPr>
          <p:nvPr>
            <p:ph idx="1"/>
          </p:nvPr>
        </p:nvSpPr>
        <p:spPr>
          <a:xfrm>
            <a:off x="371094" y="2718054"/>
            <a:ext cx="3438906" cy="3207258"/>
          </a:xfrm>
        </p:spPr>
        <p:txBody>
          <a:bodyPr anchor="t">
            <a:normAutofit/>
          </a:bodyPr>
          <a:lstStyle/>
          <a:p>
            <a:r>
              <a:rPr lang="en-US" sz="1700" dirty="0"/>
              <a:t>Mass imprisonment of both bandits and political prisoners in places like the Castello de Carmine. </a:t>
            </a:r>
          </a:p>
          <a:p>
            <a:endParaRPr lang="en-US" sz="1700" dirty="0"/>
          </a:p>
          <a:p>
            <a:r>
              <a:rPr lang="en-US" sz="1700" dirty="0"/>
              <a:t>It is here that we first glimpse the camorra. They were a group of prisoners, who ruled the prison, with their own rules and regulations. </a:t>
            </a:r>
          </a:p>
        </p:txBody>
      </p:sp>
      <p:pic>
        <p:nvPicPr>
          <p:cNvPr id="7" name="Picture 6">
            <a:extLst>
              <a:ext uri="{FF2B5EF4-FFF2-40B4-BE49-F238E27FC236}">
                <a16:creationId xmlns:a16="http://schemas.microsoft.com/office/drawing/2014/main" id="{0E127856-1373-3161-26E1-4EA24508DBF1}"/>
              </a:ext>
            </a:extLst>
          </p:cNvPr>
          <p:cNvPicPr>
            <a:picLocks noChangeAspect="1"/>
          </p:cNvPicPr>
          <p:nvPr/>
        </p:nvPicPr>
        <p:blipFill>
          <a:blip r:embed="rId3"/>
          <a:stretch>
            <a:fillRect/>
          </a:stretch>
        </p:blipFill>
        <p:spPr>
          <a:xfrm>
            <a:off x="8382002" y="4127010"/>
            <a:ext cx="3809998" cy="2575033"/>
          </a:xfrm>
          <a:prstGeom prst="rect">
            <a:avLst/>
          </a:prstGeom>
        </p:spPr>
      </p:pic>
    </p:spTree>
    <p:extLst>
      <p:ext uri="{BB962C8B-B14F-4D97-AF65-F5344CB8AC3E}">
        <p14:creationId xmlns:p14="http://schemas.microsoft.com/office/powerpoint/2010/main" val="6105910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E12863-60A1-A91C-4809-FC2366E1F076}"/>
              </a:ext>
            </a:extLst>
          </p:cNvPr>
          <p:cNvSpPr>
            <a:spLocks noGrp="1"/>
          </p:cNvSpPr>
          <p:nvPr>
            <p:ph type="title"/>
          </p:nvPr>
        </p:nvSpPr>
        <p:spPr>
          <a:xfrm>
            <a:off x="838201" y="365125"/>
            <a:ext cx="5251316" cy="1807305"/>
          </a:xfrm>
        </p:spPr>
        <p:txBody>
          <a:bodyPr>
            <a:normAutofit/>
          </a:bodyPr>
          <a:lstStyle/>
          <a:p>
            <a:r>
              <a:rPr lang="en-US" sz="3100" dirty="0"/>
              <a:t>Sigismundo </a:t>
            </a:r>
            <a:r>
              <a:rPr lang="en-US" sz="3100" dirty="0" err="1"/>
              <a:t>Castromediano</a:t>
            </a:r>
            <a:r>
              <a:rPr lang="en-US" sz="3100" dirty="0"/>
              <a:t>, Duke of </a:t>
            </a:r>
            <a:r>
              <a:rPr lang="en-US" sz="3100" dirty="0" err="1"/>
              <a:t>Morciano</a:t>
            </a:r>
            <a:r>
              <a:rPr lang="en-US" sz="3100" dirty="0"/>
              <a:t>, meets a well-dressed man on his first day in prison</a:t>
            </a:r>
          </a:p>
        </p:txBody>
      </p:sp>
      <p:sp>
        <p:nvSpPr>
          <p:cNvPr id="9" name="Content Placeholder 8">
            <a:extLst>
              <a:ext uri="{FF2B5EF4-FFF2-40B4-BE49-F238E27FC236}">
                <a16:creationId xmlns:a16="http://schemas.microsoft.com/office/drawing/2014/main" id="{9EF26611-CE7B-EB02-CA11-03C4C1D92D8B}"/>
              </a:ext>
            </a:extLst>
          </p:cNvPr>
          <p:cNvSpPr>
            <a:spLocks noGrp="1"/>
          </p:cNvSpPr>
          <p:nvPr>
            <p:ph idx="1"/>
          </p:nvPr>
        </p:nvSpPr>
        <p:spPr>
          <a:xfrm>
            <a:off x="838200" y="2333297"/>
            <a:ext cx="4619621" cy="3843666"/>
          </a:xfrm>
        </p:spPr>
        <p:txBody>
          <a:bodyPr>
            <a:normAutofit fontScale="92500" lnSpcReduction="20000"/>
          </a:bodyPr>
          <a:lstStyle/>
          <a:p>
            <a:pPr marL="0" indent="0">
              <a:buNone/>
            </a:pPr>
            <a:r>
              <a:rPr lang="en-US" sz="2000" dirty="0"/>
              <a:t>“Well, well, gentlemen! Fortune has smiled on you. All of us here have been waiting to </a:t>
            </a:r>
            <a:r>
              <a:rPr lang="en-US" sz="2000" dirty="0" err="1"/>
              <a:t>honour</a:t>
            </a:r>
            <a:r>
              <a:rPr lang="en-US" sz="2000" dirty="0"/>
              <a:t> you. Long live Italy! Long live Liberty!” We </a:t>
            </a:r>
            <a:r>
              <a:rPr lang="en-US" sz="2000" dirty="0" err="1"/>
              <a:t>camorristi</a:t>
            </a:r>
            <a:r>
              <a:rPr lang="en-US" sz="2000" dirty="0"/>
              <a:t>, who share your sad and honorable fate, hereby exempt you from any camorra obligation… Gentlemen, take heart! I swear by God that no one in this place will touch a hair on your head. I am the boss of the camorra here, and so I’m the only one in charge. Absolutely everyone is at my beck and call, including , including the commanders and his jailers”</a:t>
            </a:r>
          </a:p>
          <a:p>
            <a:pPr marL="0" indent="0">
              <a:buNone/>
            </a:pPr>
            <a:endParaRPr lang="en-US" sz="2000" dirty="0"/>
          </a:p>
          <a:p>
            <a:pPr marL="0" indent="0">
              <a:buNone/>
            </a:pPr>
            <a:r>
              <a:rPr lang="en-US" sz="2000" dirty="0"/>
              <a:t>Strict hierarchy, regulations, charging of taxes or </a:t>
            </a:r>
            <a:r>
              <a:rPr lang="en-US" sz="2000" i="1" dirty="0" err="1"/>
              <a:t>pizzo</a:t>
            </a:r>
            <a:endParaRPr lang="en-US" sz="2000" i="1" dirty="0"/>
          </a:p>
        </p:txBody>
      </p:sp>
      <p:pic>
        <p:nvPicPr>
          <p:cNvPr id="5" name="Content Placeholder 4">
            <a:extLst>
              <a:ext uri="{FF2B5EF4-FFF2-40B4-BE49-F238E27FC236}">
                <a16:creationId xmlns:a16="http://schemas.microsoft.com/office/drawing/2014/main" id="{E691B803-E0E1-3D2D-1CA0-0B767E9ADFF6}"/>
              </a:ext>
            </a:extLst>
          </p:cNvPr>
          <p:cNvPicPr>
            <a:picLocks noChangeAspect="1"/>
          </p:cNvPicPr>
          <p:nvPr/>
        </p:nvPicPr>
        <p:blipFill>
          <a:blip r:embed="rId2"/>
          <a:srcRect t="3253" b="18538"/>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6132184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1A042C51-0ACE-419E-A039-04AD725221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062849"/>
            <a:ext cx="731521" cy="673460"/>
            <a:chOff x="3940602" y="308034"/>
            <a:chExt cx="2116791" cy="3428999"/>
          </a:xfrm>
          <a:solidFill>
            <a:schemeClr val="accent4"/>
          </a:solidFill>
        </p:grpSpPr>
        <p:sp>
          <p:nvSpPr>
            <p:cNvPr id="24" name="Rectangle 23">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Rectangle 27">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656150"/>
            <a:ext cx="5590787" cy="14315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2AEC27-D0D9-43AC-411F-287A3F4D0B61}"/>
              </a:ext>
            </a:extLst>
          </p:cNvPr>
          <p:cNvSpPr>
            <a:spLocks noGrp="1"/>
          </p:cNvSpPr>
          <p:nvPr>
            <p:ph type="title"/>
          </p:nvPr>
        </p:nvSpPr>
        <p:spPr>
          <a:xfrm>
            <a:off x="1043631" y="873940"/>
            <a:ext cx="4928291" cy="1035781"/>
          </a:xfrm>
        </p:spPr>
        <p:txBody>
          <a:bodyPr anchor="ctr">
            <a:normAutofit/>
          </a:bodyPr>
          <a:lstStyle/>
          <a:p>
            <a:r>
              <a:rPr lang="en-US" sz="3300"/>
              <a:t>The Camorra started as a prison gang</a:t>
            </a:r>
          </a:p>
        </p:txBody>
      </p:sp>
      <p:sp>
        <p:nvSpPr>
          <p:cNvPr id="3" name="Content Placeholder 2">
            <a:extLst>
              <a:ext uri="{FF2B5EF4-FFF2-40B4-BE49-F238E27FC236}">
                <a16:creationId xmlns:a16="http://schemas.microsoft.com/office/drawing/2014/main" id="{8499D4CF-30A4-503D-4D44-102A3DE809C2}"/>
              </a:ext>
            </a:extLst>
          </p:cNvPr>
          <p:cNvSpPr>
            <a:spLocks noGrp="1"/>
          </p:cNvSpPr>
          <p:nvPr>
            <p:ph idx="1"/>
          </p:nvPr>
        </p:nvSpPr>
        <p:spPr>
          <a:xfrm>
            <a:off x="1045029" y="2524721"/>
            <a:ext cx="4991629" cy="3677123"/>
          </a:xfrm>
        </p:spPr>
        <p:txBody>
          <a:bodyPr anchor="ctr">
            <a:normAutofit/>
          </a:bodyPr>
          <a:lstStyle/>
          <a:p>
            <a:endParaRPr lang="en-US" sz="1800"/>
          </a:p>
          <a:p>
            <a:r>
              <a:rPr lang="en-US" sz="1800"/>
              <a:t>Contrary to what Foucault says, in most prisons even today, gangs rule. </a:t>
            </a:r>
          </a:p>
          <a:p>
            <a:endParaRPr lang="en-US" sz="1800"/>
          </a:p>
          <a:p>
            <a:r>
              <a:rPr lang="en-US" sz="1800"/>
              <a:t>Some have managed to thrive on the outside, including </a:t>
            </a:r>
          </a:p>
        </p:txBody>
      </p:sp>
      <p:pic>
        <p:nvPicPr>
          <p:cNvPr id="5" name="Picture 4">
            <a:extLst>
              <a:ext uri="{FF2B5EF4-FFF2-40B4-BE49-F238E27FC236}">
                <a16:creationId xmlns:a16="http://schemas.microsoft.com/office/drawing/2014/main" id="{18D4A927-10FB-CA75-85AE-1F479B38D63D}"/>
              </a:ext>
            </a:extLst>
          </p:cNvPr>
          <p:cNvPicPr>
            <a:picLocks noChangeAspect="1"/>
          </p:cNvPicPr>
          <p:nvPr/>
        </p:nvPicPr>
        <p:blipFill>
          <a:blip r:embed="rId2"/>
          <a:srcRect t="4463" r="1" b="1"/>
          <a:stretch>
            <a:fillRect/>
          </a:stretch>
        </p:blipFill>
        <p:spPr>
          <a:xfrm>
            <a:off x="6788384" y="613148"/>
            <a:ext cx="2212848" cy="2130052"/>
          </a:xfrm>
          <a:prstGeom prst="rect">
            <a:avLst/>
          </a:prstGeom>
        </p:spPr>
      </p:pic>
      <p:pic>
        <p:nvPicPr>
          <p:cNvPr id="7" name="Picture 6">
            <a:extLst>
              <a:ext uri="{FF2B5EF4-FFF2-40B4-BE49-F238E27FC236}">
                <a16:creationId xmlns:a16="http://schemas.microsoft.com/office/drawing/2014/main" id="{5039CD42-8B6C-844C-CB50-2EF2B262883D}"/>
              </a:ext>
            </a:extLst>
          </p:cNvPr>
          <p:cNvPicPr>
            <a:picLocks noChangeAspect="1"/>
          </p:cNvPicPr>
          <p:nvPr/>
        </p:nvPicPr>
        <p:blipFill>
          <a:blip r:embed="rId3"/>
          <a:srcRect t="9187" r="-3" b="2252"/>
          <a:stretch>
            <a:fillRect/>
          </a:stretch>
        </p:blipFill>
        <p:spPr>
          <a:xfrm>
            <a:off x="9140952" y="613147"/>
            <a:ext cx="2212848" cy="2130052"/>
          </a:xfrm>
          <a:prstGeom prst="rect">
            <a:avLst/>
          </a:prstGeom>
        </p:spPr>
      </p:pic>
      <p:pic>
        <p:nvPicPr>
          <p:cNvPr id="9" name="Picture 8">
            <a:extLst>
              <a:ext uri="{FF2B5EF4-FFF2-40B4-BE49-F238E27FC236}">
                <a16:creationId xmlns:a16="http://schemas.microsoft.com/office/drawing/2014/main" id="{A33AF7CF-EE80-2B66-88BE-FFBD68EF5499}"/>
              </a:ext>
            </a:extLst>
          </p:cNvPr>
          <p:cNvPicPr>
            <a:picLocks noChangeAspect="1"/>
          </p:cNvPicPr>
          <p:nvPr/>
        </p:nvPicPr>
        <p:blipFill>
          <a:blip r:embed="rId4"/>
          <a:srcRect l="7340" r="10240" b="3"/>
          <a:stretch>
            <a:fillRect/>
          </a:stretch>
        </p:blipFill>
        <p:spPr>
          <a:xfrm>
            <a:off x="6788383" y="2884516"/>
            <a:ext cx="4565417" cy="3323430"/>
          </a:xfrm>
          <a:prstGeom prst="rect">
            <a:avLst/>
          </a:prstGeom>
        </p:spPr>
      </p:pic>
      <p:cxnSp>
        <p:nvCxnSpPr>
          <p:cNvPr id="30" name="Straight Connector 29">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92240"/>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44499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A5A912-1DEF-93A7-2A6E-9FAE9FD3C5FD}"/>
              </a:ext>
            </a:extLst>
          </p:cNvPr>
          <p:cNvSpPr>
            <a:spLocks noGrp="1"/>
          </p:cNvSpPr>
          <p:nvPr>
            <p:ph type="title"/>
          </p:nvPr>
        </p:nvSpPr>
        <p:spPr>
          <a:xfrm>
            <a:off x="630936" y="639520"/>
            <a:ext cx="3429000" cy="1719072"/>
          </a:xfrm>
        </p:spPr>
        <p:txBody>
          <a:bodyPr vert="horz" lIns="91440" tIns="45720" rIns="91440" bIns="45720" rtlCol="0" anchor="b">
            <a:normAutofit/>
          </a:bodyPr>
          <a:lstStyle/>
          <a:p>
            <a:r>
              <a:rPr lang="en-US" sz="2200" dirty="0"/>
              <a:t>1858-1860: Italian Republican leaders drove out Austrians and united Italy. Called the </a:t>
            </a:r>
            <a:r>
              <a:rPr lang="en-US" sz="2200" i="1" dirty="0"/>
              <a:t>Risorgimento</a:t>
            </a:r>
          </a:p>
        </p:txBody>
      </p:sp>
      <p:sp>
        <p:nvSpPr>
          <p:cNvPr id="28"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ontent Placeholder 22">
            <a:extLst>
              <a:ext uri="{FF2B5EF4-FFF2-40B4-BE49-F238E27FC236}">
                <a16:creationId xmlns:a16="http://schemas.microsoft.com/office/drawing/2014/main" id="{CE6EA107-4251-34F8-22FA-B22F298F2279}"/>
              </a:ext>
            </a:extLst>
          </p:cNvPr>
          <p:cNvSpPr>
            <a:spLocks noGrp="1"/>
          </p:cNvSpPr>
          <p:nvPr>
            <p:ph idx="1"/>
          </p:nvPr>
        </p:nvSpPr>
        <p:spPr>
          <a:xfrm>
            <a:off x="630936" y="2807208"/>
            <a:ext cx="3429000" cy="3410712"/>
          </a:xfrm>
        </p:spPr>
        <p:txBody>
          <a:bodyPr anchor="t">
            <a:normAutofit fontScale="77500" lnSpcReduction="20000"/>
          </a:bodyPr>
          <a:lstStyle/>
          <a:p>
            <a:r>
              <a:rPr lang="en-US" sz="2200" dirty="0"/>
              <a:t>Naples in 1860. 500,000 inhabitants. Many were very poor. (30% of infants died before first birthday). </a:t>
            </a:r>
          </a:p>
          <a:p>
            <a:endParaRPr lang="en-US" sz="2200" dirty="0"/>
          </a:p>
          <a:p>
            <a:r>
              <a:rPr lang="en-US" sz="2200" dirty="0"/>
              <a:t>Policing had always been done by reformed criminals. (Police called the </a:t>
            </a:r>
            <a:r>
              <a:rPr lang="en-US" sz="2200" dirty="0" err="1"/>
              <a:t>feroci</a:t>
            </a:r>
            <a:r>
              <a:rPr lang="en-US" sz="2200" dirty="0"/>
              <a:t> or “fierce ones”).</a:t>
            </a:r>
          </a:p>
          <a:p>
            <a:endParaRPr lang="en-US" sz="2200" dirty="0"/>
          </a:p>
          <a:p>
            <a:r>
              <a:rPr lang="en-US" sz="2200" dirty="0"/>
              <a:t>In the post-Risorgimento era, policing was given to the </a:t>
            </a:r>
            <a:r>
              <a:rPr lang="en-US" sz="2200" dirty="0" err="1"/>
              <a:t>Indepedence</a:t>
            </a:r>
            <a:r>
              <a:rPr lang="en-US" sz="2200" dirty="0"/>
              <a:t> leaders’ prison friends. </a:t>
            </a:r>
          </a:p>
        </p:txBody>
      </p:sp>
      <p:pic>
        <p:nvPicPr>
          <p:cNvPr id="5" name="Content Placeholder 4">
            <a:extLst>
              <a:ext uri="{FF2B5EF4-FFF2-40B4-BE49-F238E27FC236}">
                <a16:creationId xmlns:a16="http://schemas.microsoft.com/office/drawing/2014/main" id="{397CC923-FC7E-E924-AFE9-88A0EE0731BD}"/>
              </a:ext>
            </a:extLst>
          </p:cNvPr>
          <p:cNvPicPr>
            <a:picLocks noChangeAspect="1"/>
          </p:cNvPicPr>
          <p:nvPr/>
        </p:nvPicPr>
        <p:blipFill>
          <a:blip r:embed="rId2"/>
          <a:srcRect b="5402"/>
          <a:stretch>
            <a:fillRect/>
          </a:stretch>
        </p:blipFill>
        <p:spPr>
          <a:xfrm>
            <a:off x="5681278" y="640080"/>
            <a:ext cx="4849755" cy="5577840"/>
          </a:xfrm>
          <a:prstGeom prst="rect">
            <a:avLst/>
          </a:prstGeom>
        </p:spPr>
      </p:pic>
    </p:spTree>
    <p:extLst>
      <p:ext uri="{BB962C8B-B14F-4D97-AF65-F5344CB8AC3E}">
        <p14:creationId xmlns:p14="http://schemas.microsoft.com/office/powerpoint/2010/main" val="36605602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227</TotalTime>
  <Words>1112</Words>
  <Application>Microsoft Macintosh PowerPoint</Application>
  <PresentationFormat>Widescreen</PresentationFormat>
  <Paragraphs>83</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Aptos</vt:lpstr>
      <vt:lpstr>Aptos Display</vt:lpstr>
      <vt:lpstr>Arial</vt:lpstr>
      <vt:lpstr>Calibri</vt:lpstr>
      <vt:lpstr>Office Theme</vt:lpstr>
      <vt:lpstr>The origins of the Italian mafias</vt:lpstr>
      <vt:lpstr>PowerPoint Presentation</vt:lpstr>
      <vt:lpstr>The story of the Garduña brothers: Osso, Mastrosso and Carcagnosso</vt:lpstr>
      <vt:lpstr>The labels</vt:lpstr>
      <vt:lpstr>The Camorra</vt:lpstr>
      <vt:lpstr>PowerPoint Presentation</vt:lpstr>
      <vt:lpstr>Sigismundo Castromediano, Duke of Morciano, meets a well-dressed man on his first day in prison</vt:lpstr>
      <vt:lpstr>The Camorra started as a prison gang</vt:lpstr>
      <vt:lpstr>1858-1860: Italian Republican leaders drove out Austrians and united Italy. Called the Risorgimento</vt:lpstr>
      <vt:lpstr>1860s: What did the Camorra do?</vt:lpstr>
      <vt:lpstr>The Sicilian Mafia</vt:lpstr>
      <vt:lpstr>Picture of a mafiosi</vt:lpstr>
      <vt:lpstr>PowerPoint Presentation</vt:lpstr>
      <vt:lpstr>The ’Ndrangheta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Smith, Benjamin</dc:creator>
  <cp:lastModifiedBy>Smith, Benjamin</cp:lastModifiedBy>
  <cp:revision>4</cp:revision>
  <dcterms:created xsi:type="dcterms:W3CDTF">2026-06-11T13:04:52Z</dcterms:created>
  <dcterms:modified xsi:type="dcterms:W3CDTF">2026-06-18T07:25:39Z</dcterms:modified>
</cp:coreProperties>
</file>