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70" r:id="rId13"/>
    <p:sldId id="268" r:id="rId14"/>
    <p:sldId id="272"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88"/>
    <p:restoredTop sz="94733"/>
  </p:normalViewPr>
  <p:slideViewPr>
    <p:cSldViewPr snapToGrid="0">
      <p:cViewPr varScale="1">
        <p:scale>
          <a:sx n="114" d="100"/>
          <a:sy n="114" d="100"/>
        </p:scale>
        <p:origin x="20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EB154-4128-EC63-1570-7589C15FA88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9674C41-64DF-D9C1-ED22-7A0741D7C9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3F40D08-B7ED-E84E-67EE-E8A9206007A0}"/>
              </a:ext>
            </a:extLst>
          </p:cNvPr>
          <p:cNvSpPr>
            <a:spLocks noGrp="1"/>
          </p:cNvSpPr>
          <p:nvPr>
            <p:ph type="dt" sz="half" idx="10"/>
          </p:nvPr>
        </p:nvSpPr>
        <p:spPr/>
        <p:txBody>
          <a:bodyPr/>
          <a:lstStyle/>
          <a:p>
            <a:fld id="{441A589C-F105-0B42-9B28-D7858E768FD3}" type="datetimeFigureOut">
              <a:rPr lang="en-US" smtClean="0"/>
              <a:t>6/19/26</a:t>
            </a:fld>
            <a:endParaRPr lang="en-US"/>
          </a:p>
        </p:txBody>
      </p:sp>
      <p:sp>
        <p:nvSpPr>
          <p:cNvPr id="5" name="Footer Placeholder 4">
            <a:extLst>
              <a:ext uri="{FF2B5EF4-FFF2-40B4-BE49-F238E27FC236}">
                <a16:creationId xmlns:a16="http://schemas.microsoft.com/office/drawing/2014/main" id="{537189FB-7054-8B5D-1791-5F44564E17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0BF6BC-DD92-9F13-F70C-689CA3972E3E}"/>
              </a:ext>
            </a:extLst>
          </p:cNvPr>
          <p:cNvSpPr>
            <a:spLocks noGrp="1"/>
          </p:cNvSpPr>
          <p:nvPr>
            <p:ph type="sldNum" sz="quarter" idx="12"/>
          </p:nvPr>
        </p:nvSpPr>
        <p:spPr/>
        <p:txBody>
          <a:bodyPr/>
          <a:lstStyle/>
          <a:p>
            <a:fld id="{33D96D24-40D8-4D45-A391-DCFBD9016573}" type="slidenum">
              <a:rPr lang="en-US" smtClean="0"/>
              <a:t>‹#›</a:t>
            </a:fld>
            <a:endParaRPr lang="en-US"/>
          </a:p>
        </p:txBody>
      </p:sp>
    </p:spTree>
    <p:extLst>
      <p:ext uri="{BB962C8B-B14F-4D97-AF65-F5344CB8AC3E}">
        <p14:creationId xmlns:p14="http://schemas.microsoft.com/office/powerpoint/2010/main" val="3912620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9B2E5-1486-6424-A799-FAC908A0091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56E3122-5E02-9E9D-2779-5522F229F7A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9D34EFE-BE8A-286F-E648-F388D90E118F}"/>
              </a:ext>
            </a:extLst>
          </p:cNvPr>
          <p:cNvSpPr>
            <a:spLocks noGrp="1"/>
          </p:cNvSpPr>
          <p:nvPr>
            <p:ph type="dt" sz="half" idx="10"/>
          </p:nvPr>
        </p:nvSpPr>
        <p:spPr/>
        <p:txBody>
          <a:bodyPr/>
          <a:lstStyle/>
          <a:p>
            <a:fld id="{441A589C-F105-0B42-9B28-D7858E768FD3}" type="datetimeFigureOut">
              <a:rPr lang="en-US" smtClean="0"/>
              <a:t>6/19/26</a:t>
            </a:fld>
            <a:endParaRPr lang="en-US"/>
          </a:p>
        </p:txBody>
      </p:sp>
      <p:sp>
        <p:nvSpPr>
          <p:cNvPr id="5" name="Footer Placeholder 4">
            <a:extLst>
              <a:ext uri="{FF2B5EF4-FFF2-40B4-BE49-F238E27FC236}">
                <a16:creationId xmlns:a16="http://schemas.microsoft.com/office/drawing/2014/main" id="{230B38BE-0FDD-25D4-A9EC-A3B33C7F99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77D605-44D3-5558-8D9B-207709F8E000}"/>
              </a:ext>
            </a:extLst>
          </p:cNvPr>
          <p:cNvSpPr>
            <a:spLocks noGrp="1"/>
          </p:cNvSpPr>
          <p:nvPr>
            <p:ph type="sldNum" sz="quarter" idx="12"/>
          </p:nvPr>
        </p:nvSpPr>
        <p:spPr/>
        <p:txBody>
          <a:bodyPr/>
          <a:lstStyle/>
          <a:p>
            <a:fld id="{33D96D24-40D8-4D45-A391-DCFBD9016573}" type="slidenum">
              <a:rPr lang="en-US" smtClean="0"/>
              <a:t>‹#›</a:t>
            </a:fld>
            <a:endParaRPr lang="en-US"/>
          </a:p>
        </p:txBody>
      </p:sp>
    </p:spTree>
    <p:extLst>
      <p:ext uri="{BB962C8B-B14F-4D97-AF65-F5344CB8AC3E}">
        <p14:creationId xmlns:p14="http://schemas.microsoft.com/office/powerpoint/2010/main" val="3267336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7BF517-DA20-2BE0-B1CB-5FC38C7839D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5ACC39C-337A-3C34-A67C-E06B41E85B6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B3BDF50-A61F-D6FC-86DB-3FC637B87B4E}"/>
              </a:ext>
            </a:extLst>
          </p:cNvPr>
          <p:cNvSpPr>
            <a:spLocks noGrp="1"/>
          </p:cNvSpPr>
          <p:nvPr>
            <p:ph type="dt" sz="half" idx="10"/>
          </p:nvPr>
        </p:nvSpPr>
        <p:spPr/>
        <p:txBody>
          <a:bodyPr/>
          <a:lstStyle/>
          <a:p>
            <a:fld id="{441A589C-F105-0B42-9B28-D7858E768FD3}" type="datetimeFigureOut">
              <a:rPr lang="en-US" smtClean="0"/>
              <a:t>6/19/26</a:t>
            </a:fld>
            <a:endParaRPr lang="en-US"/>
          </a:p>
        </p:txBody>
      </p:sp>
      <p:sp>
        <p:nvSpPr>
          <p:cNvPr id="5" name="Footer Placeholder 4">
            <a:extLst>
              <a:ext uri="{FF2B5EF4-FFF2-40B4-BE49-F238E27FC236}">
                <a16:creationId xmlns:a16="http://schemas.microsoft.com/office/drawing/2014/main" id="{560BF7A4-573A-1986-9C87-5EA7A9E594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FF2A1C-D432-B8B6-BF9C-934D2A2F3E53}"/>
              </a:ext>
            </a:extLst>
          </p:cNvPr>
          <p:cNvSpPr>
            <a:spLocks noGrp="1"/>
          </p:cNvSpPr>
          <p:nvPr>
            <p:ph type="sldNum" sz="quarter" idx="12"/>
          </p:nvPr>
        </p:nvSpPr>
        <p:spPr/>
        <p:txBody>
          <a:bodyPr/>
          <a:lstStyle/>
          <a:p>
            <a:fld id="{33D96D24-40D8-4D45-A391-DCFBD9016573}" type="slidenum">
              <a:rPr lang="en-US" smtClean="0"/>
              <a:t>‹#›</a:t>
            </a:fld>
            <a:endParaRPr lang="en-US"/>
          </a:p>
        </p:txBody>
      </p:sp>
    </p:spTree>
    <p:extLst>
      <p:ext uri="{BB962C8B-B14F-4D97-AF65-F5344CB8AC3E}">
        <p14:creationId xmlns:p14="http://schemas.microsoft.com/office/powerpoint/2010/main" val="1437428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F0A65-A6EE-6878-23D7-6B5470F3562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04BD44F-D25D-EF58-704D-2B328B768E3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A723707-F2C4-C3FC-35EB-8C7479FB391B}"/>
              </a:ext>
            </a:extLst>
          </p:cNvPr>
          <p:cNvSpPr>
            <a:spLocks noGrp="1"/>
          </p:cNvSpPr>
          <p:nvPr>
            <p:ph type="dt" sz="half" idx="10"/>
          </p:nvPr>
        </p:nvSpPr>
        <p:spPr/>
        <p:txBody>
          <a:bodyPr/>
          <a:lstStyle/>
          <a:p>
            <a:fld id="{441A589C-F105-0B42-9B28-D7858E768FD3}" type="datetimeFigureOut">
              <a:rPr lang="en-US" smtClean="0"/>
              <a:t>6/19/26</a:t>
            </a:fld>
            <a:endParaRPr lang="en-US"/>
          </a:p>
        </p:txBody>
      </p:sp>
      <p:sp>
        <p:nvSpPr>
          <p:cNvPr id="5" name="Footer Placeholder 4">
            <a:extLst>
              <a:ext uri="{FF2B5EF4-FFF2-40B4-BE49-F238E27FC236}">
                <a16:creationId xmlns:a16="http://schemas.microsoft.com/office/drawing/2014/main" id="{E5C75A1F-53DE-7441-F088-565C64D416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FAB225-0AEA-8D9B-063B-8F189C9E8F79}"/>
              </a:ext>
            </a:extLst>
          </p:cNvPr>
          <p:cNvSpPr>
            <a:spLocks noGrp="1"/>
          </p:cNvSpPr>
          <p:nvPr>
            <p:ph type="sldNum" sz="quarter" idx="12"/>
          </p:nvPr>
        </p:nvSpPr>
        <p:spPr/>
        <p:txBody>
          <a:bodyPr/>
          <a:lstStyle/>
          <a:p>
            <a:fld id="{33D96D24-40D8-4D45-A391-DCFBD9016573}" type="slidenum">
              <a:rPr lang="en-US" smtClean="0"/>
              <a:t>‹#›</a:t>
            </a:fld>
            <a:endParaRPr lang="en-US"/>
          </a:p>
        </p:txBody>
      </p:sp>
    </p:spTree>
    <p:extLst>
      <p:ext uri="{BB962C8B-B14F-4D97-AF65-F5344CB8AC3E}">
        <p14:creationId xmlns:p14="http://schemas.microsoft.com/office/powerpoint/2010/main" val="2218720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50EC8-E219-4466-1B66-781EBB90683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49FF8E8-C6C9-D1B7-2F93-6240602EC22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9801378-A91C-BB9B-F1A6-13B8941C9660}"/>
              </a:ext>
            </a:extLst>
          </p:cNvPr>
          <p:cNvSpPr>
            <a:spLocks noGrp="1"/>
          </p:cNvSpPr>
          <p:nvPr>
            <p:ph type="dt" sz="half" idx="10"/>
          </p:nvPr>
        </p:nvSpPr>
        <p:spPr/>
        <p:txBody>
          <a:bodyPr/>
          <a:lstStyle/>
          <a:p>
            <a:fld id="{441A589C-F105-0B42-9B28-D7858E768FD3}" type="datetimeFigureOut">
              <a:rPr lang="en-US" smtClean="0"/>
              <a:t>6/19/26</a:t>
            </a:fld>
            <a:endParaRPr lang="en-US"/>
          </a:p>
        </p:txBody>
      </p:sp>
      <p:sp>
        <p:nvSpPr>
          <p:cNvPr id="5" name="Footer Placeholder 4">
            <a:extLst>
              <a:ext uri="{FF2B5EF4-FFF2-40B4-BE49-F238E27FC236}">
                <a16:creationId xmlns:a16="http://schemas.microsoft.com/office/drawing/2014/main" id="{14FF97BF-633B-960E-B33A-8C90C22265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7408E-3324-8B76-277B-98C3F469B9E0}"/>
              </a:ext>
            </a:extLst>
          </p:cNvPr>
          <p:cNvSpPr>
            <a:spLocks noGrp="1"/>
          </p:cNvSpPr>
          <p:nvPr>
            <p:ph type="sldNum" sz="quarter" idx="12"/>
          </p:nvPr>
        </p:nvSpPr>
        <p:spPr/>
        <p:txBody>
          <a:bodyPr/>
          <a:lstStyle/>
          <a:p>
            <a:fld id="{33D96D24-40D8-4D45-A391-DCFBD9016573}" type="slidenum">
              <a:rPr lang="en-US" smtClean="0"/>
              <a:t>‹#›</a:t>
            </a:fld>
            <a:endParaRPr lang="en-US"/>
          </a:p>
        </p:txBody>
      </p:sp>
    </p:spTree>
    <p:extLst>
      <p:ext uri="{BB962C8B-B14F-4D97-AF65-F5344CB8AC3E}">
        <p14:creationId xmlns:p14="http://schemas.microsoft.com/office/powerpoint/2010/main" val="3619396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10D4D-4C1E-5EB7-C633-DF374FF3674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8F6C7C7-85D1-0A88-7C5F-5B5F48474FA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E3D88A5D-002B-368A-BFC8-CE1B900F230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A8D2837-BEFF-9DCF-2745-7360B29180C9}"/>
              </a:ext>
            </a:extLst>
          </p:cNvPr>
          <p:cNvSpPr>
            <a:spLocks noGrp="1"/>
          </p:cNvSpPr>
          <p:nvPr>
            <p:ph type="dt" sz="half" idx="10"/>
          </p:nvPr>
        </p:nvSpPr>
        <p:spPr/>
        <p:txBody>
          <a:bodyPr/>
          <a:lstStyle/>
          <a:p>
            <a:fld id="{441A589C-F105-0B42-9B28-D7858E768FD3}" type="datetimeFigureOut">
              <a:rPr lang="en-US" smtClean="0"/>
              <a:t>6/19/26</a:t>
            </a:fld>
            <a:endParaRPr lang="en-US"/>
          </a:p>
        </p:txBody>
      </p:sp>
      <p:sp>
        <p:nvSpPr>
          <p:cNvPr id="6" name="Footer Placeholder 5">
            <a:extLst>
              <a:ext uri="{FF2B5EF4-FFF2-40B4-BE49-F238E27FC236}">
                <a16:creationId xmlns:a16="http://schemas.microsoft.com/office/drawing/2014/main" id="{5089693E-7001-8A2A-8940-9ECE6B4DDE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70303C-9342-D09A-3744-5FE2418B4A98}"/>
              </a:ext>
            </a:extLst>
          </p:cNvPr>
          <p:cNvSpPr>
            <a:spLocks noGrp="1"/>
          </p:cNvSpPr>
          <p:nvPr>
            <p:ph type="sldNum" sz="quarter" idx="12"/>
          </p:nvPr>
        </p:nvSpPr>
        <p:spPr/>
        <p:txBody>
          <a:bodyPr/>
          <a:lstStyle/>
          <a:p>
            <a:fld id="{33D96D24-40D8-4D45-A391-DCFBD9016573}" type="slidenum">
              <a:rPr lang="en-US" smtClean="0"/>
              <a:t>‹#›</a:t>
            </a:fld>
            <a:endParaRPr lang="en-US"/>
          </a:p>
        </p:txBody>
      </p:sp>
    </p:spTree>
    <p:extLst>
      <p:ext uri="{BB962C8B-B14F-4D97-AF65-F5344CB8AC3E}">
        <p14:creationId xmlns:p14="http://schemas.microsoft.com/office/powerpoint/2010/main" val="2937993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121DE-7570-6A93-D014-8CD61D30BE2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545FCAF-4370-E07A-212F-D1AF67D89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506B7D4-3CDD-856D-16B6-13DF0ECAEC0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F626C3A-3E1B-50CB-2B45-9A0A886745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12431E0-698C-DAD8-C381-37AAE6D9CB2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0E24876-BF79-7024-C859-78DDF262A5D4}"/>
              </a:ext>
            </a:extLst>
          </p:cNvPr>
          <p:cNvSpPr>
            <a:spLocks noGrp="1"/>
          </p:cNvSpPr>
          <p:nvPr>
            <p:ph type="dt" sz="half" idx="10"/>
          </p:nvPr>
        </p:nvSpPr>
        <p:spPr/>
        <p:txBody>
          <a:bodyPr/>
          <a:lstStyle/>
          <a:p>
            <a:fld id="{441A589C-F105-0B42-9B28-D7858E768FD3}" type="datetimeFigureOut">
              <a:rPr lang="en-US" smtClean="0"/>
              <a:t>6/19/26</a:t>
            </a:fld>
            <a:endParaRPr lang="en-US"/>
          </a:p>
        </p:txBody>
      </p:sp>
      <p:sp>
        <p:nvSpPr>
          <p:cNvPr id="8" name="Footer Placeholder 7">
            <a:extLst>
              <a:ext uri="{FF2B5EF4-FFF2-40B4-BE49-F238E27FC236}">
                <a16:creationId xmlns:a16="http://schemas.microsoft.com/office/drawing/2014/main" id="{3549FD3D-F1C0-D88D-4EB6-6A4D78F6BE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2E9D06-707A-7472-DACE-5D6CC2F88915}"/>
              </a:ext>
            </a:extLst>
          </p:cNvPr>
          <p:cNvSpPr>
            <a:spLocks noGrp="1"/>
          </p:cNvSpPr>
          <p:nvPr>
            <p:ph type="sldNum" sz="quarter" idx="12"/>
          </p:nvPr>
        </p:nvSpPr>
        <p:spPr/>
        <p:txBody>
          <a:bodyPr/>
          <a:lstStyle/>
          <a:p>
            <a:fld id="{33D96D24-40D8-4D45-A391-DCFBD9016573}" type="slidenum">
              <a:rPr lang="en-US" smtClean="0"/>
              <a:t>‹#›</a:t>
            </a:fld>
            <a:endParaRPr lang="en-US"/>
          </a:p>
        </p:txBody>
      </p:sp>
    </p:spTree>
    <p:extLst>
      <p:ext uri="{BB962C8B-B14F-4D97-AF65-F5344CB8AC3E}">
        <p14:creationId xmlns:p14="http://schemas.microsoft.com/office/powerpoint/2010/main" val="2233015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9E722-A907-236D-98C9-32C980D08D8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85B23C3-5FED-966D-B66B-F0C1DAB49F08}"/>
              </a:ext>
            </a:extLst>
          </p:cNvPr>
          <p:cNvSpPr>
            <a:spLocks noGrp="1"/>
          </p:cNvSpPr>
          <p:nvPr>
            <p:ph type="dt" sz="half" idx="10"/>
          </p:nvPr>
        </p:nvSpPr>
        <p:spPr/>
        <p:txBody>
          <a:bodyPr/>
          <a:lstStyle/>
          <a:p>
            <a:fld id="{441A589C-F105-0B42-9B28-D7858E768FD3}" type="datetimeFigureOut">
              <a:rPr lang="en-US" smtClean="0"/>
              <a:t>6/19/26</a:t>
            </a:fld>
            <a:endParaRPr lang="en-US"/>
          </a:p>
        </p:txBody>
      </p:sp>
      <p:sp>
        <p:nvSpPr>
          <p:cNvPr id="4" name="Footer Placeholder 3">
            <a:extLst>
              <a:ext uri="{FF2B5EF4-FFF2-40B4-BE49-F238E27FC236}">
                <a16:creationId xmlns:a16="http://schemas.microsoft.com/office/drawing/2014/main" id="{1B466DAD-4AC8-6F76-1CBC-E51B9DE4988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B6822EB-2907-B676-9EAF-ABB42DEE0400}"/>
              </a:ext>
            </a:extLst>
          </p:cNvPr>
          <p:cNvSpPr>
            <a:spLocks noGrp="1"/>
          </p:cNvSpPr>
          <p:nvPr>
            <p:ph type="sldNum" sz="quarter" idx="12"/>
          </p:nvPr>
        </p:nvSpPr>
        <p:spPr/>
        <p:txBody>
          <a:bodyPr/>
          <a:lstStyle/>
          <a:p>
            <a:fld id="{33D96D24-40D8-4D45-A391-DCFBD9016573}" type="slidenum">
              <a:rPr lang="en-US" smtClean="0"/>
              <a:t>‹#›</a:t>
            </a:fld>
            <a:endParaRPr lang="en-US"/>
          </a:p>
        </p:txBody>
      </p:sp>
    </p:spTree>
    <p:extLst>
      <p:ext uri="{BB962C8B-B14F-4D97-AF65-F5344CB8AC3E}">
        <p14:creationId xmlns:p14="http://schemas.microsoft.com/office/powerpoint/2010/main" val="3139852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53029A-B00F-7D80-2C9F-F2986C7EA9C1}"/>
              </a:ext>
            </a:extLst>
          </p:cNvPr>
          <p:cNvSpPr>
            <a:spLocks noGrp="1"/>
          </p:cNvSpPr>
          <p:nvPr>
            <p:ph type="dt" sz="half" idx="10"/>
          </p:nvPr>
        </p:nvSpPr>
        <p:spPr/>
        <p:txBody>
          <a:bodyPr/>
          <a:lstStyle/>
          <a:p>
            <a:fld id="{441A589C-F105-0B42-9B28-D7858E768FD3}" type="datetimeFigureOut">
              <a:rPr lang="en-US" smtClean="0"/>
              <a:t>6/19/26</a:t>
            </a:fld>
            <a:endParaRPr lang="en-US"/>
          </a:p>
        </p:txBody>
      </p:sp>
      <p:sp>
        <p:nvSpPr>
          <p:cNvPr id="3" name="Footer Placeholder 2">
            <a:extLst>
              <a:ext uri="{FF2B5EF4-FFF2-40B4-BE49-F238E27FC236}">
                <a16:creationId xmlns:a16="http://schemas.microsoft.com/office/drawing/2014/main" id="{B6297DA8-14DD-36CA-90CB-F2E079F15D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359997-5BB6-8DCE-6DBA-7432C8AFD255}"/>
              </a:ext>
            </a:extLst>
          </p:cNvPr>
          <p:cNvSpPr>
            <a:spLocks noGrp="1"/>
          </p:cNvSpPr>
          <p:nvPr>
            <p:ph type="sldNum" sz="quarter" idx="12"/>
          </p:nvPr>
        </p:nvSpPr>
        <p:spPr/>
        <p:txBody>
          <a:bodyPr/>
          <a:lstStyle/>
          <a:p>
            <a:fld id="{33D96D24-40D8-4D45-A391-DCFBD9016573}" type="slidenum">
              <a:rPr lang="en-US" smtClean="0"/>
              <a:t>‹#›</a:t>
            </a:fld>
            <a:endParaRPr lang="en-US"/>
          </a:p>
        </p:txBody>
      </p:sp>
    </p:spTree>
    <p:extLst>
      <p:ext uri="{BB962C8B-B14F-4D97-AF65-F5344CB8AC3E}">
        <p14:creationId xmlns:p14="http://schemas.microsoft.com/office/powerpoint/2010/main" val="3390467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DD65D-B422-6184-385B-2EF82435430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CD14A81-32ED-FB6C-7606-8306E07CB9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D3B04F4-E645-8436-45DB-B943673D24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766C322-F72E-A908-4A6E-8398B41343B2}"/>
              </a:ext>
            </a:extLst>
          </p:cNvPr>
          <p:cNvSpPr>
            <a:spLocks noGrp="1"/>
          </p:cNvSpPr>
          <p:nvPr>
            <p:ph type="dt" sz="half" idx="10"/>
          </p:nvPr>
        </p:nvSpPr>
        <p:spPr/>
        <p:txBody>
          <a:bodyPr/>
          <a:lstStyle/>
          <a:p>
            <a:fld id="{441A589C-F105-0B42-9B28-D7858E768FD3}" type="datetimeFigureOut">
              <a:rPr lang="en-US" smtClean="0"/>
              <a:t>6/19/26</a:t>
            </a:fld>
            <a:endParaRPr lang="en-US"/>
          </a:p>
        </p:txBody>
      </p:sp>
      <p:sp>
        <p:nvSpPr>
          <p:cNvPr id="6" name="Footer Placeholder 5">
            <a:extLst>
              <a:ext uri="{FF2B5EF4-FFF2-40B4-BE49-F238E27FC236}">
                <a16:creationId xmlns:a16="http://schemas.microsoft.com/office/drawing/2014/main" id="{B082C167-8859-93D8-F373-0CA04AD6ED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A1FE3D-D82C-5336-D433-B820CA1E7203}"/>
              </a:ext>
            </a:extLst>
          </p:cNvPr>
          <p:cNvSpPr>
            <a:spLocks noGrp="1"/>
          </p:cNvSpPr>
          <p:nvPr>
            <p:ph type="sldNum" sz="quarter" idx="12"/>
          </p:nvPr>
        </p:nvSpPr>
        <p:spPr/>
        <p:txBody>
          <a:bodyPr/>
          <a:lstStyle/>
          <a:p>
            <a:fld id="{33D96D24-40D8-4D45-A391-DCFBD9016573}" type="slidenum">
              <a:rPr lang="en-US" smtClean="0"/>
              <a:t>‹#›</a:t>
            </a:fld>
            <a:endParaRPr lang="en-US"/>
          </a:p>
        </p:txBody>
      </p:sp>
    </p:spTree>
    <p:extLst>
      <p:ext uri="{BB962C8B-B14F-4D97-AF65-F5344CB8AC3E}">
        <p14:creationId xmlns:p14="http://schemas.microsoft.com/office/powerpoint/2010/main" val="3680439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39836-04C4-682F-B1AA-D9C9EEF13A6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78DA9C77-D0FE-C081-6571-8904297E29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FB4B74C-75A9-8671-4806-E85A4EBD00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7FEAD04-0367-A075-7F4C-CC54CDEFF4EE}"/>
              </a:ext>
            </a:extLst>
          </p:cNvPr>
          <p:cNvSpPr>
            <a:spLocks noGrp="1"/>
          </p:cNvSpPr>
          <p:nvPr>
            <p:ph type="dt" sz="half" idx="10"/>
          </p:nvPr>
        </p:nvSpPr>
        <p:spPr/>
        <p:txBody>
          <a:bodyPr/>
          <a:lstStyle/>
          <a:p>
            <a:fld id="{441A589C-F105-0B42-9B28-D7858E768FD3}" type="datetimeFigureOut">
              <a:rPr lang="en-US" smtClean="0"/>
              <a:t>6/19/26</a:t>
            </a:fld>
            <a:endParaRPr lang="en-US"/>
          </a:p>
        </p:txBody>
      </p:sp>
      <p:sp>
        <p:nvSpPr>
          <p:cNvPr id="6" name="Footer Placeholder 5">
            <a:extLst>
              <a:ext uri="{FF2B5EF4-FFF2-40B4-BE49-F238E27FC236}">
                <a16:creationId xmlns:a16="http://schemas.microsoft.com/office/drawing/2014/main" id="{91D7859C-DEC9-6A49-2FDF-040395965F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2E0C26-5CD9-A0E1-B3E5-85837F68DC98}"/>
              </a:ext>
            </a:extLst>
          </p:cNvPr>
          <p:cNvSpPr>
            <a:spLocks noGrp="1"/>
          </p:cNvSpPr>
          <p:nvPr>
            <p:ph type="sldNum" sz="quarter" idx="12"/>
          </p:nvPr>
        </p:nvSpPr>
        <p:spPr/>
        <p:txBody>
          <a:bodyPr/>
          <a:lstStyle/>
          <a:p>
            <a:fld id="{33D96D24-40D8-4D45-A391-DCFBD9016573}" type="slidenum">
              <a:rPr lang="en-US" smtClean="0"/>
              <a:t>‹#›</a:t>
            </a:fld>
            <a:endParaRPr lang="en-US"/>
          </a:p>
        </p:txBody>
      </p:sp>
    </p:spTree>
    <p:extLst>
      <p:ext uri="{BB962C8B-B14F-4D97-AF65-F5344CB8AC3E}">
        <p14:creationId xmlns:p14="http://schemas.microsoft.com/office/powerpoint/2010/main" val="4076367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E3436B-9171-1055-D79B-7DFAD4EEEF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54F5096-A785-C765-4B0B-168124F0E5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D61A71B-D378-4690-4722-2FC45F69AD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41A589C-F105-0B42-9B28-D7858E768FD3}" type="datetimeFigureOut">
              <a:rPr lang="en-US" smtClean="0"/>
              <a:t>6/19/26</a:t>
            </a:fld>
            <a:endParaRPr lang="en-US"/>
          </a:p>
        </p:txBody>
      </p:sp>
      <p:sp>
        <p:nvSpPr>
          <p:cNvPr id="5" name="Footer Placeholder 4">
            <a:extLst>
              <a:ext uri="{FF2B5EF4-FFF2-40B4-BE49-F238E27FC236}">
                <a16:creationId xmlns:a16="http://schemas.microsoft.com/office/drawing/2014/main" id="{16268744-1012-B7CB-C6F5-E195123CFB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98D096B-6F36-414F-7329-20AD19BCC1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D96D24-40D8-4D45-A391-DCFBD9016573}" type="slidenum">
              <a:rPr lang="en-US" smtClean="0"/>
              <a:t>‹#›</a:t>
            </a:fld>
            <a:endParaRPr lang="en-US"/>
          </a:p>
        </p:txBody>
      </p:sp>
    </p:spTree>
    <p:extLst>
      <p:ext uri="{BB962C8B-B14F-4D97-AF65-F5344CB8AC3E}">
        <p14:creationId xmlns:p14="http://schemas.microsoft.com/office/powerpoint/2010/main" val="2429180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D6403-6919-88D8-2879-9DD1F60AD7CE}"/>
              </a:ext>
            </a:extLst>
          </p:cNvPr>
          <p:cNvSpPr>
            <a:spLocks noGrp="1"/>
          </p:cNvSpPr>
          <p:nvPr>
            <p:ph type="ctrTitle"/>
          </p:nvPr>
        </p:nvSpPr>
        <p:spPr/>
        <p:txBody>
          <a:bodyPr/>
          <a:lstStyle/>
          <a:p>
            <a:r>
              <a:rPr lang="en-US" dirty="0"/>
              <a:t>Day 5: The Mafias and the State</a:t>
            </a:r>
          </a:p>
        </p:txBody>
      </p:sp>
      <p:sp>
        <p:nvSpPr>
          <p:cNvPr id="3" name="Subtitle 2">
            <a:extLst>
              <a:ext uri="{FF2B5EF4-FFF2-40B4-BE49-F238E27FC236}">
                <a16:creationId xmlns:a16="http://schemas.microsoft.com/office/drawing/2014/main" id="{248255E0-D224-0B05-4658-32742F48EABA}"/>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722635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C1904-8331-9893-7CCF-D907209B0C94}"/>
              </a:ext>
            </a:extLst>
          </p:cNvPr>
          <p:cNvSpPr>
            <a:spLocks noGrp="1"/>
          </p:cNvSpPr>
          <p:nvPr>
            <p:ph type="title"/>
          </p:nvPr>
        </p:nvSpPr>
        <p:spPr/>
        <p:txBody>
          <a:bodyPr>
            <a:normAutofit fontScale="90000"/>
          </a:bodyPr>
          <a:lstStyle/>
          <a:p>
            <a:r>
              <a:rPr lang="en-US" dirty="0"/>
              <a:t>However, until recently most historians and mafiosi claimed that Mussolini campaign had succeeded. </a:t>
            </a:r>
          </a:p>
        </p:txBody>
      </p:sp>
      <p:sp>
        <p:nvSpPr>
          <p:cNvPr id="3" name="Content Placeholder 2">
            <a:extLst>
              <a:ext uri="{FF2B5EF4-FFF2-40B4-BE49-F238E27FC236}">
                <a16:creationId xmlns:a16="http://schemas.microsoft.com/office/drawing/2014/main" id="{2431B2BE-B83A-10DA-C297-2ECF87260692}"/>
              </a:ext>
            </a:extLst>
          </p:cNvPr>
          <p:cNvSpPr>
            <a:spLocks noGrp="1"/>
          </p:cNvSpPr>
          <p:nvPr>
            <p:ph idx="1"/>
          </p:nvPr>
        </p:nvSpPr>
        <p:spPr/>
        <p:txBody>
          <a:bodyPr>
            <a:normAutofit fontScale="62500" lnSpcReduction="20000"/>
          </a:bodyPr>
          <a:lstStyle/>
          <a:p>
            <a:endParaRPr lang="en-US" dirty="0"/>
          </a:p>
          <a:p>
            <a:endParaRPr lang="en-US" dirty="0"/>
          </a:p>
          <a:p>
            <a:r>
              <a:rPr lang="en-US" dirty="0"/>
              <a:t>In 2007, discovery of massive report by </a:t>
            </a:r>
            <a:r>
              <a:rPr lang="en-US" i="1" dirty="0"/>
              <a:t>carabinieri, </a:t>
            </a:r>
            <a:r>
              <a:rPr lang="en-US" dirty="0"/>
              <a:t>mostly from Sicily.</a:t>
            </a:r>
          </a:p>
          <a:p>
            <a:endParaRPr lang="en-US" i="1" dirty="0"/>
          </a:p>
          <a:p>
            <a:r>
              <a:rPr lang="en-US" i="1" dirty="0"/>
              <a:t>“Despite repeated waves of vigorous measures taken by the police and judiciary, the criminal organization known in Sicily and elsewhere by the vague name of the mafia has endured, it has never really ceased to exist. All that happened is that there were a few pauses, creating the impression that everything was calm… It was believed – and people who were in bad faith endeavored to make everyone believe – that the mafia had been totally eradicated. But all of that was nothing more than a cunning and sophisticated maneuver designed by the mafia’s many managers – the ones wo had succeeded in escaping or remaining above suspicion during the repression. Their main aim was to deceive the authorities and soften up so-called public opinion so that they could operate with every greater freedom and perversity”</a:t>
            </a:r>
          </a:p>
          <a:p>
            <a:endParaRPr lang="en-US" i="1" dirty="0"/>
          </a:p>
          <a:p>
            <a:r>
              <a:rPr lang="en-US" i="1" dirty="0"/>
              <a:t>“Behind the politician’s mask, behind the honorific title, behind the all-pervasive hypocrisy, and the imposing wealth, there lurked the coarsest kind of  with evil, grasping instincts, whose warlike early years n the ranks of the underworld have left an indelible mark of infamy”. </a:t>
            </a:r>
          </a:p>
        </p:txBody>
      </p:sp>
    </p:spTree>
    <p:extLst>
      <p:ext uri="{BB962C8B-B14F-4D97-AF65-F5344CB8AC3E}">
        <p14:creationId xmlns:p14="http://schemas.microsoft.com/office/powerpoint/2010/main" val="2074850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083C4D-34C3-BACF-5B7B-5986F6B8AA2D}"/>
              </a:ext>
            </a:extLst>
          </p:cNvPr>
          <p:cNvSpPr>
            <a:spLocks noGrp="1"/>
          </p:cNvSpPr>
          <p:nvPr>
            <p:ph type="title"/>
          </p:nvPr>
        </p:nvSpPr>
        <p:spPr>
          <a:xfrm>
            <a:off x="572493" y="238539"/>
            <a:ext cx="11018520" cy="1434415"/>
          </a:xfrm>
        </p:spPr>
        <p:txBody>
          <a:bodyPr anchor="b">
            <a:normAutofit/>
          </a:bodyPr>
          <a:lstStyle/>
          <a:p>
            <a:r>
              <a:rPr lang="en-US" sz="5400"/>
              <a:t>Or in Calabria</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15105DA-16F5-A9D6-CDE8-8428036592F3}"/>
              </a:ext>
            </a:extLst>
          </p:cNvPr>
          <p:cNvSpPr>
            <a:spLocks noGrp="1"/>
          </p:cNvSpPr>
          <p:nvPr>
            <p:ph idx="1"/>
          </p:nvPr>
        </p:nvSpPr>
        <p:spPr>
          <a:xfrm>
            <a:off x="572493" y="2071316"/>
            <a:ext cx="6713552" cy="4119172"/>
          </a:xfrm>
        </p:spPr>
        <p:txBody>
          <a:bodyPr anchor="t">
            <a:normAutofit/>
          </a:bodyPr>
          <a:lstStyle/>
          <a:p>
            <a:r>
              <a:rPr lang="en-US" sz="2200"/>
              <a:t>Giuseppe Delfino, carabiniere at the Plati station.</a:t>
            </a:r>
          </a:p>
          <a:p>
            <a:endParaRPr lang="en-US" sz="2200"/>
          </a:p>
          <a:p>
            <a:r>
              <a:rPr lang="en-US" sz="2200"/>
              <a:t>1927 uncovered a major cattle rustling ring and arrested six mafiosi. </a:t>
            </a:r>
          </a:p>
          <a:p>
            <a:endParaRPr lang="en-US" sz="2200"/>
          </a:p>
          <a:p>
            <a:r>
              <a:rPr lang="en-US" sz="2200"/>
              <a:t>However, according to his son, he then made a pact with the mafia. He got them to agree to only do murders far from the Sanctuary of the Madonna. He even went to annual pilgrimage with the members of the mafia, dancing tarantella with them</a:t>
            </a:r>
          </a:p>
        </p:txBody>
      </p:sp>
      <p:pic>
        <p:nvPicPr>
          <p:cNvPr id="5" name="Picture 4">
            <a:extLst>
              <a:ext uri="{FF2B5EF4-FFF2-40B4-BE49-F238E27FC236}">
                <a16:creationId xmlns:a16="http://schemas.microsoft.com/office/drawing/2014/main" id="{3592B273-0A2E-0742-74EB-A81D902EB01C}"/>
              </a:ext>
            </a:extLst>
          </p:cNvPr>
          <p:cNvPicPr>
            <a:picLocks noChangeAspect="1"/>
          </p:cNvPicPr>
          <p:nvPr/>
        </p:nvPicPr>
        <p:blipFill>
          <a:blip r:embed="rId2"/>
          <a:srcRect l="17283" r="15614" b="1"/>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890032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985FD92-ACD1-D531-1ECF-9BD6CF69AF7D}"/>
              </a:ext>
            </a:extLst>
          </p:cNvPr>
          <p:cNvSpPr>
            <a:spLocks noGrp="1"/>
          </p:cNvSpPr>
          <p:nvPr>
            <p:ph type="title"/>
          </p:nvPr>
        </p:nvSpPr>
        <p:spPr>
          <a:xfrm>
            <a:off x="908454" y="1360481"/>
            <a:ext cx="4605340" cy="2387600"/>
          </a:xfrm>
        </p:spPr>
        <p:txBody>
          <a:bodyPr vert="horz" lIns="91440" tIns="45720" rIns="91440" bIns="45720" rtlCol="0" anchor="b">
            <a:normAutofit fontScale="90000"/>
          </a:bodyPr>
          <a:lstStyle/>
          <a:p>
            <a:r>
              <a:rPr lang="en-US" dirty="0">
                <a:solidFill>
                  <a:schemeClr val="bg1"/>
                </a:solidFill>
              </a:rPr>
              <a:t>Do reduced homicides often indicate an</a:t>
            </a:r>
            <a:br>
              <a:rPr lang="en-US" dirty="0">
                <a:solidFill>
                  <a:schemeClr val="bg1"/>
                </a:solidFill>
              </a:rPr>
            </a:br>
            <a:r>
              <a:rPr lang="en-US" sz="4300" dirty="0">
                <a:solidFill>
                  <a:schemeClr val="bg1"/>
                </a:solidFill>
              </a:rPr>
              <a:t>agreement between the authorities and organized crime?</a:t>
            </a:r>
          </a:p>
        </p:txBody>
      </p:sp>
      <p:sp>
        <p:nvSpPr>
          <p:cNvPr id="3" name="Content Placeholder 2">
            <a:extLst>
              <a:ext uri="{FF2B5EF4-FFF2-40B4-BE49-F238E27FC236}">
                <a16:creationId xmlns:a16="http://schemas.microsoft.com/office/drawing/2014/main" id="{FDBC780A-E57E-0AFF-5412-06A00BF6423B}"/>
              </a:ext>
            </a:extLst>
          </p:cNvPr>
          <p:cNvSpPr>
            <a:spLocks noGrp="1"/>
          </p:cNvSpPr>
          <p:nvPr>
            <p:ph idx="1"/>
          </p:nvPr>
        </p:nvSpPr>
        <p:spPr>
          <a:xfrm>
            <a:off x="908454" y="3840156"/>
            <a:ext cx="4605340" cy="1655762"/>
          </a:xfrm>
        </p:spPr>
        <p:txBody>
          <a:bodyPr vert="horz" lIns="91440" tIns="45720" rIns="91440" bIns="45720" rtlCol="0">
            <a:normAutofit/>
          </a:bodyPr>
          <a:lstStyle/>
          <a:p>
            <a:pPr marL="0" indent="0">
              <a:buNone/>
            </a:pPr>
            <a:endParaRPr lang="en-US" sz="2000" dirty="0">
              <a:solidFill>
                <a:schemeClr val="bg1"/>
              </a:solidFill>
            </a:endParaRPr>
          </a:p>
        </p:txBody>
      </p:sp>
      <p:pic>
        <p:nvPicPr>
          <p:cNvPr id="5" name="Picture 4">
            <a:extLst>
              <a:ext uri="{FF2B5EF4-FFF2-40B4-BE49-F238E27FC236}">
                <a16:creationId xmlns:a16="http://schemas.microsoft.com/office/drawing/2014/main" id="{18CF41EE-F641-6B66-D5EB-2303A31375A4}"/>
              </a:ext>
            </a:extLst>
          </p:cNvPr>
          <p:cNvPicPr>
            <a:picLocks noChangeAspect="1"/>
          </p:cNvPicPr>
          <p:nvPr/>
        </p:nvPicPr>
        <p:blipFill>
          <a:blip r:embed="rId2">
            <a:alphaModFix/>
          </a:blip>
          <a:srcRect l="12509" r="7340"/>
          <a:stretch>
            <a:fillRect/>
          </a:stretch>
        </p:blipFill>
        <p:spPr>
          <a:xfrm>
            <a:off x="5800734" y="1057275"/>
            <a:ext cx="5917401" cy="4743450"/>
          </a:xfrm>
          <a:prstGeom prst="rect">
            <a:avLst/>
          </a:prstGeom>
        </p:spPr>
      </p:pic>
      <p:sp>
        <p:nvSpPr>
          <p:cNvPr id="12" name="Rectangle 11">
            <a:extLst>
              <a:ext uri="{FF2B5EF4-FFF2-40B4-BE49-F238E27FC236}">
                <a16:creationId xmlns:a16="http://schemas.microsoft.com/office/drawing/2014/main" id="{D84C2E9E-0B5D-4B5F-9A1F-70EBDCE390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2461" y="1197769"/>
            <a:ext cx="10987078" cy="4462463"/>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443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1E45F-037E-E947-49A2-D2DE468A48E9}"/>
              </a:ext>
            </a:extLst>
          </p:cNvPr>
          <p:cNvSpPr>
            <a:spLocks noGrp="1"/>
          </p:cNvSpPr>
          <p:nvPr>
            <p:ph type="title"/>
          </p:nvPr>
        </p:nvSpPr>
        <p:spPr>
          <a:xfrm>
            <a:off x="481013" y="3752849"/>
            <a:ext cx="3290887" cy="2452687"/>
          </a:xfrm>
        </p:spPr>
        <p:txBody>
          <a:bodyPr anchor="ctr">
            <a:normAutofit/>
          </a:bodyPr>
          <a:lstStyle/>
          <a:p>
            <a:endParaRPr lang="en-US" sz="3600" dirty="0"/>
          </a:p>
        </p:txBody>
      </p:sp>
      <p:pic>
        <p:nvPicPr>
          <p:cNvPr id="5" name="Picture 4">
            <a:extLst>
              <a:ext uri="{FF2B5EF4-FFF2-40B4-BE49-F238E27FC236}">
                <a16:creationId xmlns:a16="http://schemas.microsoft.com/office/drawing/2014/main" id="{BCFF5747-979D-3D39-6882-7F90D099C85C}"/>
              </a:ext>
            </a:extLst>
          </p:cNvPr>
          <p:cNvPicPr>
            <a:picLocks noChangeAspect="1"/>
          </p:cNvPicPr>
          <p:nvPr/>
        </p:nvPicPr>
        <p:blipFill>
          <a:blip r:embed="rId2"/>
          <a:srcRect t="45363" b="15989"/>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207B56CA-A538-B2D7-1F6C-618A4C41A70B}"/>
              </a:ext>
            </a:extLst>
          </p:cNvPr>
          <p:cNvSpPr>
            <a:spLocks noGrp="1"/>
          </p:cNvSpPr>
          <p:nvPr>
            <p:ph idx="1"/>
          </p:nvPr>
        </p:nvSpPr>
        <p:spPr>
          <a:xfrm>
            <a:off x="4223982" y="3752850"/>
            <a:ext cx="7485413" cy="2452687"/>
          </a:xfrm>
        </p:spPr>
        <p:txBody>
          <a:bodyPr anchor="ctr">
            <a:normAutofit/>
          </a:bodyPr>
          <a:lstStyle/>
          <a:p>
            <a:r>
              <a:rPr lang="en-US" sz="1800"/>
              <a:t>25 July 1943 Allies invaded Sicily. </a:t>
            </a:r>
          </a:p>
          <a:p>
            <a:r>
              <a:rPr lang="en-US" sz="1800"/>
              <a:t>3 September 1943 Allies crossed to Calabria</a:t>
            </a:r>
          </a:p>
          <a:p>
            <a:r>
              <a:rPr lang="en-US" sz="1800"/>
              <a:t>8 September 1943 Allies declared victory over Italy. </a:t>
            </a:r>
          </a:p>
          <a:p>
            <a:r>
              <a:rPr lang="en-US" sz="1800"/>
              <a:t>1 October 1943 Naples liberated. However, spent next 20 months defeating Germans in Italy. </a:t>
            </a:r>
          </a:p>
        </p:txBody>
      </p:sp>
    </p:spTree>
    <p:extLst>
      <p:ext uri="{BB962C8B-B14F-4D97-AF65-F5344CB8AC3E}">
        <p14:creationId xmlns:p14="http://schemas.microsoft.com/office/powerpoint/2010/main" val="2589470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53ACD-E41B-3CB2-564C-28C76F070450}"/>
              </a:ext>
            </a:extLst>
          </p:cNvPr>
          <p:cNvSpPr>
            <a:spLocks noGrp="1"/>
          </p:cNvSpPr>
          <p:nvPr>
            <p:ph type="title"/>
          </p:nvPr>
        </p:nvSpPr>
        <p:spPr/>
        <p:txBody>
          <a:bodyPr/>
          <a:lstStyle/>
          <a:p>
            <a:r>
              <a:rPr lang="en-US" dirty="0"/>
              <a:t>The invasion of Sicily was called Operation Husky</a:t>
            </a:r>
          </a:p>
        </p:txBody>
      </p:sp>
      <p:sp>
        <p:nvSpPr>
          <p:cNvPr id="3" name="Content Placeholder 2">
            <a:extLst>
              <a:ext uri="{FF2B5EF4-FFF2-40B4-BE49-F238E27FC236}">
                <a16:creationId xmlns:a16="http://schemas.microsoft.com/office/drawing/2014/main" id="{851B5B28-3411-163E-C32E-B682F405BCD6}"/>
              </a:ext>
            </a:extLst>
          </p:cNvPr>
          <p:cNvSpPr>
            <a:spLocks noGrp="1"/>
          </p:cNvSpPr>
          <p:nvPr>
            <p:ph idx="1"/>
          </p:nvPr>
        </p:nvSpPr>
        <p:spPr/>
        <p:txBody>
          <a:bodyPr>
            <a:normAutofit fontScale="70000" lnSpcReduction="20000"/>
          </a:bodyPr>
          <a:lstStyle/>
          <a:p>
            <a:r>
              <a:rPr lang="en-US" dirty="0"/>
              <a:t>Although US eventually decided against sending Lucky Luciano to Sicily to help resistance, they did openly court New York mafia support and contacts before the invasion. </a:t>
            </a:r>
          </a:p>
          <a:p>
            <a:endParaRPr lang="en-US" dirty="0"/>
          </a:p>
          <a:p>
            <a:r>
              <a:rPr lang="en-US" dirty="0"/>
              <a:t>Meyer Lansky: “</a:t>
            </a:r>
            <a:r>
              <a:rPr lang="en-GB" dirty="0"/>
              <a:t>The Navy wanted from the Italians all the pictures they could possibly get of every port of Sicily, of every channel and also to get men that were in Italy more recently and had knowledge of water and coastlines—to bring them to the Navy so they could talk to them.” </a:t>
            </a:r>
            <a:endParaRPr lang="en-US" dirty="0"/>
          </a:p>
          <a:p>
            <a:endParaRPr lang="en-US" dirty="0"/>
          </a:p>
          <a:p>
            <a:r>
              <a:rPr lang="en-US" dirty="0"/>
              <a:t>Lieutenant Anthony J. </a:t>
            </a:r>
            <a:r>
              <a:rPr lang="en-US" dirty="0" err="1"/>
              <a:t>Marsloe</a:t>
            </a:r>
            <a:r>
              <a:rPr lang="en-US" dirty="0"/>
              <a:t> “The exploitation of informants, irrespective of their backgrounds, is not only desirous,” he said, “but necessary when the nation is struggling for its existence.”</a:t>
            </a:r>
          </a:p>
          <a:p>
            <a:endParaRPr lang="en-US" dirty="0"/>
          </a:p>
          <a:p>
            <a:r>
              <a:rPr lang="en-US" dirty="0"/>
              <a:t>Joint staff report recommended </a:t>
            </a:r>
            <a:r>
              <a:rPr lang="en-GB" dirty="0"/>
              <a:t>“Establishment of contact and communications with the leaders of separatist nuclei, disaffected workers, and clandestine radical groups, e.g., the Mafia, and giving them every possible aid,” </a:t>
            </a:r>
            <a:endParaRPr lang="en-US" dirty="0"/>
          </a:p>
          <a:p>
            <a:endParaRPr lang="en-US" dirty="0"/>
          </a:p>
          <a:p>
            <a:endParaRPr lang="en-US" dirty="0"/>
          </a:p>
        </p:txBody>
      </p:sp>
      <p:sp>
        <p:nvSpPr>
          <p:cNvPr id="4" name="Rectangle 1">
            <a:extLst>
              <a:ext uri="{FF2B5EF4-FFF2-40B4-BE49-F238E27FC236}">
                <a16:creationId xmlns:a16="http://schemas.microsoft.com/office/drawing/2014/main" id="{BB7682C9-7C50-691C-AFEA-C666C396F1B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444444"/>
                </a:solidFill>
                <a:effectLst/>
                <a:latin typeface="Barlow" panose="00000500000000000000" pitchFamily="2" charset="77"/>
              </a:rPr>
              <a:t>Lieutenant Anthony J. </a:t>
            </a:r>
            <a:r>
              <a:rPr kumimoji="0" lang="en-US" altLang="en-US" sz="1200" b="0" i="0" u="none" strike="noStrike" cap="none" normalizeH="0" baseline="0" dirty="0" err="1">
                <a:ln>
                  <a:noFill/>
                </a:ln>
                <a:solidFill>
                  <a:srgbClr val="444444"/>
                </a:solidFill>
                <a:effectLst/>
                <a:latin typeface="Barlow" panose="00000500000000000000" pitchFamily="2" charset="77"/>
              </a:rPr>
              <a:t>Marsloe</a:t>
            </a:r>
            <a:r>
              <a:rPr kumimoji="0" lang="en-US" altLang="en-US" sz="1200" b="0" i="0" u="none" strike="noStrike" cap="none" normalizeH="0" baseline="0" dirty="0">
                <a:ln>
                  <a:noFill/>
                </a:ln>
                <a:solidFill>
                  <a:srgbClr val="444444"/>
                </a:solidFill>
                <a:effectLst/>
                <a:latin typeface="Barlow" panose="00000500000000000000" pitchFamily="2" charset="77"/>
              </a:rPr>
              <a:t> had no qualms about dealing with gangsters. “The exploitation of informants, irrespective of their backgrounds, is not only desirous,” he said, “but necessary when the nation is struggling for its existence.”</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8551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CC39C-B90B-FF04-9F23-889C3367485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7BF558F-4AC8-18EA-3DD2-E0A49A38F57C}"/>
              </a:ext>
            </a:extLst>
          </p:cNvPr>
          <p:cNvSpPr>
            <a:spLocks noGrp="1"/>
          </p:cNvSpPr>
          <p:nvPr>
            <p:ph idx="1"/>
          </p:nvPr>
        </p:nvSpPr>
        <p:spPr/>
        <p:txBody>
          <a:bodyPr>
            <a:normAutofit lnSpcReduction="10000"/>
          </a:bodyPr>
          <a:lstStyle/>
          <a:p>
            <a:r>
              <a:rPr lang="en-US" dirty="0"/>
              <a:t>After the invasion, allies faced outbreak of crime and black marketing of goods. </a:t>
            </a:r>
          </a:p>
          <a:p>
            <a:endParaRPr lang="en-US" dirty="0"/>
          </a:p>
          <a:p>
            <a:r>
              <a:rPr lang="en-US" dirty="0"/>
              <a:t>OSS suggests the following</a:t>
            </a:r>
          </a:p>
          <a:p>
            <a:r>
              <a:rPr lang="en-US" dirty="0"/>
              <a:t>“Only the mafia is able to bring about suppression of black market practices and influence the “</a:t>
            </a:r>
            <a:r>
              <a:rPr lang="en-US" dirty="0" err="1"/>
              <a:t>contadini</a:t>
            </a:r>
            <a:r>
              <a:rPr lang="en-US" dirty="0"/>
              <a:t>” who constitute a majority of the population…We have had conferences with their leaders and a bargain has been struck that they will be doing as we direct or suggest. A bargain once made here is not easily broken… We lent a sympathetic ear to their troubles and assured them, however feeble </a:t>
            </a:r>
            <a:r>
              <a:rPr lang="en-US" dirty="0" err="1"/>
              <a:t>oou</a:t>
            </a:r>
            <a:r>
              <a:rPr lang="en-US" dirty="0"/>
              <a:t> cooperation, that it was theirs for the asking”</a:t>
            </a:r>
          </a:p>
        </p:txBody>
      </p:sp>
    </p:spTree>
    <p:extLst>
      <p:ext uri="{BB962C8B-B14F-4D97-AF65-F5344CB8AC3E}">
        <p14:creationId xmlns:p14="http://schemas.microsoft.com/office/powerpoint/2010/main" val="482714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912019-DF66-D6B1-564B-FF217E48859C}"/>
              </a:ext>
            </a:extLst>
          </p:cNvPr>
          <p:cNvSpPr>
            <a:spLocks noGrp="1"/>
          </p:cNvSpPr>
          <p:nvPr>
            <p:ph type="title"/>
          </p:nvPr>
        </p:nvSpPr>
        <p:spPr>
          <a:xfrm>
            <a:off x="640080" y="329184"/>
            <a:ext cx="6894576" cy="1783080"/>
          </a:xfrm>
        </p:spPr>
        <p:txBody>
          <a:bodyPr anchor="b">
            <a:normAutofit/>
          </a:bodyPr>
          <a:lstStyle/>
          <a:p>
            <a:r>
              <a:rPr lang="en-US" sz="5100"/>
              <a:t>Benito Mussolini, Il Duce of Italy 1922-1943</a:t>
            </a:r>
          </a:p>
        </p:txBody>
      </p:sp>
      <p:sp>
        <p:nvSpPr>
          <p:cNvPr id="16" name="sketch line">
            <a:extLst>
              <a:ext uri="{FF2B5EF4-FFF2-40B4-BE49-F238E27FC236}">
                <a16:creationId xmlns:a16="http://schemas.microsoft.com/office/drawing/2014/main" id="{4C2A3DC3-F495-4B99-9FF3-3FB30D632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0">
            <a:extLst>
              <a:ext uri="{FF2B5EF4-FFF2-40B4-BE49-F238E27FC236}">
                <a16:creationId xmlns:a16="http://schemas.microsoft.com/office/drawing/2014/main" id="{9B557103-AFBC-6239-64D4-D953FEE73D0E}"/>
              </a:ext>
            </a:extLst>
          </p:cNvPr>
          <p:cNvSpPr>
            <a:spLocks noGrp="1"/>
          </p:cNvSpPr>
          <p:nvPr>
            <p:ph idx="1"/>
          </p:nvPr>
        </p:nvSpPr>
        <p:spPr>
          <a:xfrm>
            <a:off x="640080" y="2706624"/>
            <a:ext cx="6894576" cy="3483864"/>
          </a:xfrm>
        </p:spPr>
        <p:txBody>
          <a:bodyPr>
            <a:normAutofit/>
          </a:bodyPr>
          <a:lstStyle/>
          <a:p>
            <a:r>
              <a:rPr lang="en-US" sz="2200" dirty="0"/>
              <a:t>Former socialist</a:t>
            </a:r>
          </a:p>
          <a:p>
            <a:r>
              <a:rPr lang="en-US" sz="2200" dirty="0"/>
              <a:t>Became prime minister after 1922 March on Rome </a:t>
            </a:r>
          </a:p>
          <a:p>
            <a:r>
              <a:rPr lang="en-US" sz="2200" dirty="0"/>
              <a:t>Created one party dictatorship, banned labor strikes</a:t>
            </a:r>
          </a:p>
          <a:p>
            <a:r>
              <a:rPr lang="en-US" sz="2200" dirty="0"/>
              <a:t>Tried to create Italian Empire in Africa</a:t>
            </a:r>
          </a:p>
          <a:p>
            <a:r>
              <a:rPr lang="en-US" sz="2200" dirty="0"/>
              <a:t>June 1940 joined Nazis in WWII</a:t>
            </a:r>
          </a:p>
        </p:txBody>
      </p:sp>
      <p:pic>
        <p:nvPicPr>
          <p:cNvPr id="5" name="Content Placeholder 4">
            <a:extLst>
              <a:ext uri="{FF2B5EF4-FFF2-40B4-BE49-F238E27FC236}">
                <a16:creationId xmlns:a16="http://schemas.microsoft.com/office/drawing/2014/main" id="{07F2C05D-518C-17CA-E9AF-81F61EF18F54}"/>
              </a:ext>
            </a:extLst>
          </p:cNvPr>
          <p:cNvPicPr>
            <a:picLocks noChangeAspect="1"/>
          </p:cNvPicPr>
          <p:nvPr/>
        </p:nvPicPr>
        <p:blipFill>
          <a:blip r:embed="rId2"/>
          <a:srcRect r="-1" b="22855"/>
          <a:stretch>
            <a:fillRect/>
          </a:stretch>
        </p:blipFill>
        <p:spPr>
          <a:xfrm>
            <a:off x="8156454" y="-7"/>
            <a:ext cx="4035547" cy="4178808"/>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p:spPr>
      </p:pic>
      <p:pic>
        <p:nvPicPr>
          <p:cNvPr id="7" name="Picture 6">
            <a:extLst>
              <a:ext uri="{FF2B5EF4-FFF2-40B4-BE49-F238E27FC236}">
                <a16:creationId xmlns:a16="http://schemas.microsoft.com/office/drawing/2014/main" id="{91428DD2-790C-9DB7-A02C-B831CDE225AB}"/>
              </a:ext>
            </a:extLst>
          </p:cNvPr>
          <p:cNvPicPr>
            <a:picLocks noChangeAspect="1"/>
          </p:cNvPicPr>
          <p:nvPr/>
        </p:nvPicPr>
        <p:blipFill>
          <a:blip r:embed="rId3"/>
          <a:srcRect r="6261"/>
          <a:stretch>
            <a:fillRect/>
          </a:stretch>
        </p:blipFill>
        <p:spPr>
          <a:xfrm>
            <a:off x="8144356" y="4267201"/>
            <a:ext cx="4047645" cy="2590808"/>
          </a:xfrm>
          <a:custGeom>
            <a:avLst/>
            <a:gdLst/>
            <a:ahLst/>
            <a:cxnLst/>
            <a:rect l="l" t="t" r="r" b="b"/>
            <a:pathLst>
              <a:path w="4047645" h="2495811">
                <a:moveTo>
                  <a:pt x="2441891" y="4"/>
                </a:moveTo>
                <a:cubicBezTo>
                  <a:pt x="2489381" y="-78"/>
                  <a:pt x="2536882" y="1163"/>
                  <a:pt x="2584383" y="4428"/>
                </a:cubicBezTo>
                <a:cubicBezTo>
                  <a:pt x="2744314" y="17813"/>
                  <a:pt x="2904989" y="21079"/>
                  <a:pt x="3065367" y="14222"/>
                </a:cubicBezTo>
                <a:cubicBezTo>
                  <a:pt x="3194244" y="5694"/>
                  <a:pt x="3323514" y="4206"/>
                  <a:pt x="3452568" y="9782"/>
                </a:cubicBezTo>
                <a:cubicBezTo>
                  <a:pt x="3572813" y="16442"/>
                  <a:pt x="3693059" y="23233"/>
                  <a:pt x="3813712" y="19315"/>
                </a:cubicBezTo>
                <a:cubicBezTo>
                  <a:pt x="3861755" y="17748"/>
                  <a:pt x="3909121" y="15789"/>
                  <a:pt x="3956758" y="13177"/>
                </a:cubicBezTo>
                <a:lnTo>
                  <a:pt x="4047645" y="9696"/>
                </a:lnTo>
                <a:lnTo>
                  <a:pt x="4047645" y="2495811"/>
                </a:lnTo>
                <a:lnTo>
                  <a:pt x="28177" y="2495811"/>
                </a:lnTo>
                <a:lnTo>
                  <a:pt x="28782" y="2485852"/>
                </a:lnTo>
                <a:cubicBezTo>
                  <a:pt x="31911" y="2365446"/>
                  <a:pt x="35027" y="2245002"/>
                  <a:pt x="38157" y="2124521"/>
                </a:cubicBezTo>
                <a:cubicBezTo>
                  <a:pt x="38284" y="2119444"/>
                  <a:pt x="39171" y="2114494"/>
                  <a:pt x="39171" y="2109417"/>
                </a:cubicBezTo>
                <a:cubicBezTo>
                  <a:pt x="48166" y="1995573"/>
                  <a:pt x="53107" y="1881729"/>
                  <a:pt x="18899" y="1770550"/>
                </a:cubicBezTo>
                <a:cubicBezTo>
                  <a:pt x="15871" y="1760104"/>
                  <a:pt x="14262" y="1749304"/>
                  <a:pt x="14084" y="1738440"/>
                </a:cubicBezTo>
                <a:cubicBezTo>
                  <a:pt x="12413" y="1641514"/>
                  <a:pt x="16644" y="1544587"/>
                  <a:pt x="26754" y="1448181"/>
                </a:cubicBezTo>
                <a:cubicBezTo>
                  <a:pt x="31949" y="1389038"/>
                  <a:pt x="26754" y="1329006"/>
                  <a:pt x="43478" y="1270498"/>
                </a:cubicBezTo>
                <a:cubicBezTo>
                  <a:pt x="50864" y="1241421"/>
                  <a:pt x="55109" y="1211634"/>
                  <a:pt x="56147" y="1181656"/>
                </a:cubicBezTo>
                <a:cubicBezTo>
                  <a:pt x="59948" y="1109060"/>
                  <a:pt x="38537" y="1040779"/>
                  <a:pt x="18139" y="972244"/>
                </a:cubicBezTo>
                <a:cubicBezTo>
                  <a:pt x="7370" y="935945"/>
                  <a:pt x="-5426" y="898886"/>
                  <a:pt x="2429" y="860811"/>
                </a:cubicBezTo>
                <a:cubicBezTo>
                  <a:pt x="16707" y="802251"/>
                  <a:pt x="24854" y="742359"/>
                  <a:pt x="26754" y="682112"/>
                </a:cubicBezTo>
                <a:cubicBezTo>
                  <a:pt x="26754" y="639468"/>
                  <a:pt x="16365" y="597712"/>
                  <a:pt x="20039" y="555195"/>
                </a:cubicBezTo>
                <a:cubicBezTo>
                  <a:pt x="28211" y="472712"/>
                  <a:pt x="30238" y="389734"/>
                  <a:pt x="26121" y="306946"/>
                </a:cubicBezTo>
                <a:cubicBezTo>
                  <a:pt x="26095" y="273846"/>
                  <a:pt x="29846" y="240848"/>
                  <a:pt x="37270" y="208585"/>
                </a:cubicBezTo>
                <a:cubicBezTo>
                  <a:pt x="46506" y="151651"/>
                  <a:pt x="48419" y="93777"/>
                  <a:pt x="42971" y="36360"/>
                </a:cubicBezTo>
                <a:lnTo>
                  <a:pt x="38853" y="8429"/>
                </a:lnTo>
                <a:lnTo>
                  <a:pt x="56649" y="7824"/>
                </a:lnTo>
                <a:cubicBezTo>
                  <a:pt x="210497" y="-156"/>
                  <a:pt x="364754" y="3162"/>
                  <a:pt x="518087" y="17748"/>
                </a:cubicBezTo>
                <a:cubicBezTo>
                  <a:pt x="626567" y="25440"/>
                  <a:pt x="735534" y="24213"/>
                  <a:pt x="843809" y="14092"/>
                </a:cubicBezTo>
                <a:cubicBezTo>
                  <a:pt x="1042499" y="-1711"/>
                  <a:pt x="1240782" y="10958"/>
                  <a:pt x="1439065" y="21666"/>
                </a:cubicBezTo>
                <a:cubicBezTo>
                  <a:pt x="1631105" y="32113"/>
                  <a:pt x="1823010" y="24408"/>
                  <a:pt x="2015050" y="17487"/>
                </a:cubicBezTo>
                <a:cubicBezTo>
                  <a:pt x="2157045" y="12394"/>
                  <a:pt x="2299420" y="249"/>
                  <a:pt x="2441891" y="4"/>
                </a:cubicBezTo>
                <a:close/>
              </a:path>
            </a:pathLst>
          </a:custGeom>
        </p:spPr>
      </p:pic>
    </p:spTree>
    <p:extLst>
      <p:ext uri="{BB962C8B-B14F-4D97-AF65-F5344CB8AC3E}">
        <p14:creationId xmlns:p14="http://schemas.microsoft.com/office/powerpoint/2010/main" val="557336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35335-87B6-6F87-9764-3E9022062205}"/>
              </a:ext>
            </a:extLst>
          </p:cNvPr>
          <p:cNvSpPr>
            <a:spLocks noGrp="1"/>
          </p:cNvSpPr>
          <p:nvPr>
            <p:ph type="title"/>
          </p:nvPr>
        </p:nvSpPr>
        <p:spPr/>
        <p:txBody>
          <a:bodyPr/>
          <a:lstStyle/>
          <a:p>
            <a:r>
              <a:rPr lang="en-US" dirty="0"/>
              <a:t>Mussolini and the Mafia</a:t>
            </a:r>
          </a:p>
        </p:txBody>
      </p:sp>
      <p:sp>
        <p:nvSpPr>
          <p:cNvPr id="3" name="Content Placeholder 2">
            <a:extLst>
              <a:ext uri="{FF2B5EF4-FFF2-40B4-BE49-F238E27FC236}">
                <a16:creationId xmlns:a16="http://schemas.microsoft.com/office/drawing/2014/main" id="{77167F32-00E8-DFFE-ECF6-0DBAF927D365}"/>
              </a:ext>
            </a:extLst>
          </p:cNvPr>
          <p:cNvSpPr>
            <a:spLocks noGrp="1"/>
          </p:cNvSpPr>
          <p:nvPr>
            <p:ph idx="1"/>
          </p:nvPr>
        </p:nvSpPr>
        <p:spPr/>
        <p:txBody>
          <a:bodyPr>
            <a:normAutofit fontScale="92500"/>
          </a:bodyPr>
          <a:lstStyle/>
          <a:p>
            <a:r>
              <a:rPr lang="en-US" dirty="0"/>
              <a:t>Initially Mussolini used election. And many mafiosi and their elite protectors joined the Partido Nazionale </a:t>
            </a:r>
            <a:r>
              <a:rPr lang="en-US" dirty="0" err="1"/>
              <a:t>Fascisti</a:t>
            </a:r>
            <a:r>
              <a:rPr lang="en-US" dirty="0"/>
              <a:t>. They were welcomed, as they controlled elections especially in Calabria and Sicily. </a:t>
            </a:r>
          </a:p>
          <a:p>
            <a:endParaRPr lang="en-US" dirty="0"/>
          </a:p>
          <a:p>
            <a:r>
              <a:rPr lang="en-US" dirty="0"/>
              <a:t>However, in 1924 Mussolini changed electoral law to </a:t>
            </a:r>
            <a:r>
              <a:rPr lang="en-US" dirty="0" err="1"/>
              <a:t>guarentee</a:t>
            </a:r>
            <a:r>
              <a:rPr lang="en-US" dirty="0"/>
              <a:t> PNF a parliamentary majority. Later that year fascists killed the head of the socialist party, Giacomo Matteotti. Finally, January 1925 </a:t>
            </a:r>
            <a:r>
              <a:rPr lang="en-US" dirty="0" err="1"/>
              <a:t>Mussollini</a:t>
            </a:r>
            <a:r>
              <a:rPr lang="en-US" dirty="0"/>
              <a:t> declared himself dictator. </a:t>
            </a:r>
          </a:p>
          <a:p>
            <a:endParaRPr lang="en-US" dirty="0"/>
          </a:p>
          <a:p>
            <a:r>
              <a:rPr lang="en-US" dirty="0"/>
              <a:t>He no longer needed the mafia’s electoral power. </a:t>
            </a:r>
          </a:p>
        </p:txBody>
      </p:sp>
    </p:spTree>
    <p:extLst>
      <p:ext uri="{BB962C8B-B14F-4D97-AF65-F5344CB8AC3E}">
        <p14:creationId xmlns:p14="http://schemas.microsoft.com/office/powerpoint/2010/main" val="253409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B5569C-AAB0-052B-99B7-62F042EE7D83}"/>
              </a:ext>
            </a:extLst>
          </p:cNvPr>
          <p:cNvSpPr>
            <a:spLocks noGrp="1"/>
          </p:cNvSpPr>
          <p:nvPr>
            <p:ph type="title"/>
          </p:nvPr>
        </p:nvSpPr>
        <p:spPr>
          <a:xfrm>
            <a:off x="3970366" y="609600"/>
            <a:ext cx="4267200" cy="1351472"/>
          </a:xfrm>
        </p:spPr>
        <p:txBody>
          <a:bodyPr>
            <a:normAutofit/>
          </a:bodyPr>
          <a:lstStyle/>
          <a:p>
            <a:pPr algn="ctr"/>
            <a:r>
              <a:rPr lang="en-US" sz="2800">
                <a:solidFill>
                  <a:schemeClr val="tx1">
                    <a:lumMod val="85000"/>
                    <a:lumOff val="15000"/>
                  </a:schemeClr>
                </a:solidFill>
              </a:rPr>
              <a:t>October 1925, he sent Cesare Mori aka “The Iron Prefect” to Sicily. </a:t>
            </a:r>
          </a:p>
        </p:txBody>
      </p:sp>
      <p:pic>
        <p:nvPicPr>
          <p:cNvPr id="7" name="Picture 6">
            <a:extLst>
              <a:ext uri="{FF2B5EF4-FFF2-40B4-BE49-F238E27FC236}">
                <a16:creationId xmlns:a16="http://schemas.microsoft.com/office/drawing/2014/main" id="{ABC90F88-C008-3FED-5724-16D123A89676}"/>
              </a:ext>
            </a:extLst>
          </p:cNvPr>
          <p:cNvPicPr>
            <a:picLocks noChangeAspect="1"/>
          </p:cNvPicPr>
          <p:nvPr/>
        </p:nvPicPr>
        <p:blipFill>
          <a:blip r:embed="rId2"/>
          <a:srcRect l="17722" r="18315"/>
          <a:stretch>
            <a:fillRect/>
          </a:stretch>
        </p:blipFill>
        <p:spPr>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9" name="Content Placeholder 8">
            <a:extLst>
              <a:ext uri="{FF2B5EF4-FFF2-40B4-BE49-F238E27FC236}">
                <a16:creationId xmlns:a16="http://schemas.microsoft.com/office/drawing/2014/main" id="{8490BCBC-68B9-BA31-9C9C-A97D2FE6375D}"/>
              </a:ext>
            </a:extLst>
          </p:cNvPr>
          <p:cNvSpPr>
            <a:spLocks noGrp="1"/>
          </p:cNvSpPr>
          <p:nvPr>
            <p:ph idx="1"/>
          </p:nvPr>
        </p:nvSpPr>
        <p:spPr>
          <a:xfrm>
            <a:off x="4198966" y="2147357"/>
            <a:ext cx="3810000" cy="4101042"/>
          </a:xfrm>
        </p:spPr>
        <p:txBody>
          <a:bodyPr>
            <a:normAutofit fontScale="47500" lnSpcReduction="20000"/>
          </a:bodyPr>
          <a:lstStyle/>
          <a:p>
            <a:endParaRPr lang="en-US" sz="2000" dirty="0">
              <a:solidFill>
                <a:schemeClr val="tx1">
                  <a:lumMod val="85000"/>
                  <a:lumOff val="15000"/>
                </a:schemeClr>
              </a:solidFill>
            </a:endParaRPr>
          </a:p>
          <a:p>
            <a:r>
              <a:rPr lang="en-US" sz="2400" dirty="0">
                <a:solidFill>
                  <a:schemeClr val="tx1">
                    <a:lumMod val="85000"/>
                    <a:lumOff val="15000"/>
                  </a:schemeClr>
                </a:solidFill>
              </a:rPr>
              <a:t>1925-1928 Mori engineered a series of full-scale police attacks on mafia towns. He started on the hilltop town of Gangi, before moving to villages around Palermo. </a:t>
            </a:r>
            <a:br>
              <a:rPr lang="en-US" sz="2400" dirty="0">
                <a:solidFill>
                  <a:schemeClr val="tx1">
                    <a:lumMod val="85000"/>
                    <a:lumOff val="15000"/>
                  </a:schemeClr>
                </a:solidFill>
              </a:rPr>
            </a:br>
            <a:endParaRPr lang="en-US" sz="2400" dirty="0">
              <a:solidFill>
                <a:schemeClr val="tx1">
                  <a:lumMod val="85000"/>
                  <a:lumOff val="15000"/>
                </a:schemeClr>
              </a:solidFill>
            </a:endParaRPr>
          </a:p>
          <a:p>
            <a:r>
              <a:rPr lang="en-US" sz="2400" dirty="0">
                <a:solidFill>
                  <a:schemeClr val="tx1">
                    <a:lumMod val="85000"/>
                    <a:lumOff val="15000"/>
                  </a:schemeClr>
                </a:solidFill>
              </a:rPr>
              <a:t>Men were arrested </a:t>
            </a:r>
            <a:r>
              <a:rPr lang="en-US" sz="2400" dirty="0" err="1">
                <a:solidFill>
                  <a:schemeClr val="tx1">
                    <a:lumMod val="85000"/>
                    <a:lumOff val="15000"/>
                  </a:schemeClr>
                </a:solidFill>
              </a:rPr>
              <a:t>en</a:t>
            </a:r>
            <a:r>
              <a:rPr lang="en-US" sz="2400" dirty="0">
                <a:solidFill>
                  <a:schemeClr val="tx1">
                    <a:lumMod val="85000"/>
                    <a:lumOff val="15000"/>
                  </a:schemeClr>
                </a:solidFill>
              </a:rPr>
              <a:t> masse. Women and children were taken hostage. Goods were sold off. Cattle were butchered in the town square. </a:t>
            </a:r>
          </a:p>
          <a:p>
            <a:endParaRPr lang="en-US" sz="2400" dirty="0">
              <a:solidFill>
                <a:schemeClr val="tx1">
                  <a:lumMod val="85000"/>
                  <a:lumOff val="15000"/>
                </a:schemeClr>
              </a:solidFill>
            </a:endParaRPr>
          </a:p>
          <a:p>
            <a:r>
              <a:rPr lang="en-US" sz="2400" dirty="0">
                <a:solidFill>
                  <a:schemeClr val="tx1">
                    <a:lumMod val="85000"/>
                    <a:lumOff val="15000"/>
                  </a:schemeClr>
                </a:solidFill>
              </a:rPr>
              <a:t>By 1928, 11,000 arrests. </a:t>
            </a:r>
          </a:p>
          <a:p>
            <a:endParaRPr lang="en-US" sz="2400" dirty="0">
              <a:solidFill>
                <a:schemeClr val="tx1">
                  <a:lumMod val="85000"/>
                  <a:lumOff val="15000"/>
                </a:schemeClr>
              </a:solidFill>
            </a:endParaRPr>
          </a:p>
          <a:p>
            <a:r>
              <a:rPr lang="en-US" sz="2400" i="1" dirty="0">
                <a:solidFill>
                  <a:schemeClr val="tx1">
                    <a:lumMod val="85000"/>
                    <a:lumOff val="15000"/>
                  </a:schemeClr>
                </a:solidFill>
              </a:rPr>
              <a:t>"</a:t>
            </a:r>
            <a:r>
              <a:rPr lang="en-GB" sz="2400" i="1" dirty="0"/>
              <a:t>"These operations were carried out in considerable numbers and on a large scale: and the rapidity with which they succeeded one another and the exactness of evidence on which they were based completely strangled the criminal associations which for so many years had flourished with impunity. And the whole island chanted a hymn of liberation.”, </a:t>
            </a:r>
          </a:p>
          <a:p>
            <a:endParaRPr lang="en-GB" sz="2400" i="1" dirty="0"/>
          </a:p>
          <a:p>
            <a:r>
              <a:rPr lang="en-GB" sz="2400" i="1" dirty="0"/>
              <a:t>”Dismayed and panic stricken, they fell like flies, wit no other gesture of resistance but a feeble attempt at flight to well concealed hiding places. They were all struck down. </a:t>
            </a:r>
          </a:p>
          <a:p>
            <a:r>
              <a:rPr lang="en-GB" sz="2400" dirty="0"/>
              <a:t>Cesare Mori, My Struggle against the Mafia, 1933</a:t>
            </a:r>
            <a:r>
              <a:rPr lang="en-GB" sz="2200" dirty="0"/>
              <a:t>. </a:t>
            </a:r>
            <a:endParaRPr lang="en-US" sz="2200" dirty="0">
              <a:solidFill>
                <a:schemeClr val="tx1">
                  <a:lumMod val="85000"/>
                  <a:lumOff val="15000"/>
                </a:schemeClr>
              </a:solidFill>
            </a:endParaRPr>
          </a:p>
        </p:txBody>
      </p:sp>
      <p:pic>
        <p:nvPicPr>
          <p:cNvPr id="5" name="Content Placeholder 4">
            <a:extLst>
              <a:ext uri="{FF2B5EF4-FFF2-40B4-BE49-F238E27FC236}">
                <a16:creationId xmlns:a16="http://schemas.microsoft.com/office/drawing/2014/main" id="{DABCC98A-7381-540D-B4E9-44D15651E8F0}"/>
              </a:ext>
            </a:extLst>
          </p:cNvPr>
          <p:cNvPicPr>
            <a:picLocks noChangeAspect="1"/>
          </p:cNvPicPr>
          <p:nvPr/>
        </p:nvPicPr>
        <p:blipFill>
          <a:blip r:embed="rId3"/>
          <a:srcRect l="4303" r="21264"/>
          <a:stretch>
            <a:fillRect/>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Tree>
    <p:extLst>
      <p:ext uri="{BB962C8B-B14F-4D97-AF65-F5344CB8AC3E}">
        <p14:creationId xmlns:p14="http://schemas.microsoft.com/office/powerpoint/2010/main" val="1707564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FC67D0-3707-DDF0-8C39-7B099FABF254}"/>
              </a:ext>
            </a:extLst>
          </p:cNvPr>
          <p:cNvSpPr>
            <a:spLocks noGrp="1"/>
          </p:cNvSpPr>
          <p:nvPr>
            <p:ph type="title"/>
          </p:nvPr>
        </p:nvSpPr>
        <p:spPr>
          <a:xfrm>
            <a:off x="640080" y="325369"/>
            <a:ext cx="4368602" cy="1956841"/>
          </a:xfrm>
        </p:spPr>
        <p:txBody>
          <a:bodyPr anchor="b">
            <a:normAutofit/>
          </a:bodyPr>
          <a:lstStyle/>
          <a:p>
            <a:r>
              <a:rPr lang="en-US" sz="3400"/>
              <a:t>26 May 1927 Mussolini gives his Ascension Day speech</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9262C50-692F-EF17-41E5-D62D39D80FDE}"/>
              </a:ext>
            </a:extLst>
          </p:cNvPr>
          <p:cNvSpPr>
            <a:spLocks noGrp="1"/>
          </p:cNvSpPr>
          <p:nvPr>
            <p:ph idx="1"/>
          </p:nvPr>
        </p:nvSpPr>
        <p:spPr>
          <a:xfrm>
            <a:off x="640080" y="2872899"/>
            <a:ext cx="4243589" cy="3320668"/>
          </a:xfrm>
        </p:spPr>
        <p:txBody>
          <a:bodyPr>
            <a:normAutofit/>
          </a:bodyPr>
          <a:lstStyle/>
          <a:p>
            <a:r>
              <a:rPr lang="en-US" sz="1200" dirty="0"/>
              <a:t>“Everything within the state. Nothing against the state. Nothing outside the state”</a:t>
            </a:r>
          </a:p>
          <a:p>
            <a:endParaRPr lang="en-US" sz="1200" dirty="0"/>
          </a:p>
          <a:p>
            <a:r>
              <a:rPr lang="en-US" sz="1200" dirty="0"/>
              <a:t>The Sicilian mafia was a state within a state. “When will the struggle against the mafia come to an end? It will come to an end not just when there are no longer any mafiosi, but when Sicilians can no longer remember the mafia”</a:t>
            </a:r>
          </a:p>
          <a:p>
            <a:pPr marL="0" indent="0">
              <a:buNone/>
            </a:pPr>
            <a:endParaRPr lang="en-US" sz="1200" dirty="0"/>
          </a:p>
          <a:p>
            <a:r>
              <a:rPr lang="en-US" sz="1200" dirty="0"/>
              <a:t>As a result, Mussolini put Mori’s efforts at the </a:t>
            </a:r>
            <a:r>
              <a:rPr lang="en-US" sz="1200" dirty="0" err="1"/>
              <a:t>centre</a:t>
            </a:r>
            <a:r>
              <a:rPr lang="en-US" sz="1200" dirty="0"/>
              <a:t> of his speech. He cited statistics. Murders had declined from from 675 in 1923 to 299 in 1926. He concluded: “When will the struggle against the mafia come to an end? It will come to an end not just when there are no longer any mafiosi, but when Sicilians can no longer remember the mafia”</a:t>
            </a:r>
          </a:p>
          <a:p>
            <a:endParaRPr lang="en-US" sz="1200" dirty="0"/>
          </a:p>
        </p:txBody>
      </p:sp>
      <p:pic>
        <p:nvPicPr>
          <p:cNvPr id="5" name="Picture 4">
            <a:extLst>
              <a:ext uri="{FF2B5EF4-FFF2-40B4-BE49-F238E27FC236}">
                <a16:creationId xmlns:a16="http://schemas.microsoft.com/office/drawing/2014/main" id="{FC358CF8-C751-A00C-F2CB-DCEA745B7716}"/>
              </a:ext>
            </a:extLst>
          </p:cNvPr>
          <p:cNvPicPr>
            <a:picLocks noChangeAspect="1"/>
          </p:cNvPicPr>
          <p:nvPr/>
        </p:nvPicPr>
        <p:blipFill>
          <a:blip r:embed="rId2"/>
          <a:srcRect l="1699" r="20567" b="2"/>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223186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4F83C7-D9F9-63BC-AAE3-543601B4403A}"/>
              </a:ext>
            </a:extLst>
          </p:cNvPr>
          <p:cNvSpPr>
            <a:spLocks noGrp="1"/>
          </p:cNvSpPr>
          <p:nvPr>
            <p:ph type="title"/>
          </p:nvPr>
        </p:nvSpPr>
        <p:spPr>
          <a:xfrm>
            <a:off x="838201" y="365125"/>
            <a:ext cx="3816095" cy="1938076"/>
          </a:xfrm>
        </p:spPr>
        <p:txBody>
          <a:bodyPr vert="horz" lIns="91440" tIns="45720" rIns="91440" bIns="45720" rtlCol="0">
            <a:normAutofit/>
          </a:bodyPr>
          <a:lstStyle/>
          <a:p>
            <a:r>
              <a:rPr lang="en-US"/>
              <a:t>Mussolini vs the Camorra</a:t>
            </a:r>
          </a:p>
        </p:txBody>
      </p:sp>
      <p:sp>
        <p:nvSpPr>
          <p:cNvPr id="3" name="Content Placeholder 2">
            <a:extLst>
              <a:ext uri="{FF2B5EF4-FFF2-40B4-BE49-F238E27FC236}">
                <a16:creationId xmlns:a16="http://schemas.microsoft.com/office/drawing/2014/main" id="{5AC2567F-44B8-4DBF-DE51-56BD97A1C332}"/>
              </a:ext>
            </a:extLst>
          </p:cNvPr>
          <p:cNvSpPr>
            <a:spLocks noGrp="1"/>
          </p:cNvSpPr>
          <p:nvPr>
            <p:ph idx="1"/>
          </p:nvPr>
        </p:nvSpPr>
        <p:spPr>
          <a:xfrm>
            <a:off x="838201" y="2482589"/>
            <a:ext cx="3816096" cy="3694373"/>
          </a:xfrm>
        </p:spPr>
        <p:txBody>
          <a:bodyPr vert="horz" lIns="91440" tIns="45720" rIns="91440" bIns="45720" rtlCol="0">
            <a:normAutofit/>
          </a:bodyPr>
          <a:lstStyle/>
          <a:p>
            <a:pPr marL="0" indent="0">
              <a:buNone/>
            </a:pPr>
            <a:r>
              <a:rPr lang="en-US" sz="2000" dirty="0"/>
              <a:t>1911-1912. Major </a:t>
            </a:r>
            <a:r>
              <a:rPr lang="en-US" sz="2000" dirty="0" err="1"/>
              <a:t>Cuocolo</a:t>
            </a:r>
            <a:r>
              <a:rPr lang="en-US" sz="2000" dirty="0"/>
              <a:t> trial had decimated mafia in urban Naples. </a:t>
            </a:r>
          </a:p>
          <a:p>
            <a:pPr marL="0" indent="0">
              <a:buNone/>
            </a:pPr>
            <a:endParaRPr lang="en-US" sz="2000" dirty="0"/>
          </a:p>
          <a:p>
            <a:pPr marL="0" indent="0">
              <a:buNone/>
            </a:pPr>
            <a:r>
              <a:rPr lang="en-US" sz="2000" dirty="0"/>
              <a:t>However, by the late 1920s gangsterism had moved to the boggy marches of Mazzoni. Here, there were vast herds of buffalo, which produced Italy’s mozzarella.   </a:t>
            </a:r>
          </a:p>
        </p:txBody>
      </p:sp>
      <p:pic>
        <p:nvPicPr>
          <p:cNvPr id="5" name="Picture 4">
            <a:extLst>
              <a:ext uri="{FF2B5EF4-FFF2-40B4-BE49-F238E27FC236}">
                <a16:creationId xmlns:a16="http://schemas.microsoft.com/office/drawing/2014/main" id="{37CDA756-1FBE-542D-754F-146BBD4047AD}"/>
              </a:ext>
            </a:extLst>
          </p:cNvPr>
          <p:cNvPicPr>
            <a:picLocks noChangeAspect="1"/>
          </p:cNvPicPr>
          <p:nvPr/>
        </p:nvPicPr>
        <p:blipFill>
          <a:blip r:embed="rId2"/>
          <a:srcRect t="27018" r="-1" b="3299"/>
          <a:stretch>
            <a:fillRect/>
          </a:stretch>
        </p:blipFill>
        <p:spPr>
          <a:xfrm>
            <a:off x="4904316" y="-4"/>
            <a:ext cx="728768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p:spPr>
      </p:pic>
      <p:pic>
        <p:nvPicPr>
          <p:cNvPr id="7" name="Picture 6">
            <a:extLst>
              <a:ext uri="{FF2B5EF4-FFF2-40B4-BE49-F238E27FC236}">
                <a16:creationId xmlns:a16="http://schemas.microsoft.com/office/drawing/2014/main" id="{094845D2-8754-F56D-42B8-BAD385415B05}"/>
              </a:ext>
            </a:extLst>
          </p:cNvPr>
          <p:cNvPicPr>
            <a:picLocks noChangeAspect="1"/>
          </p:cNvPicPr>
          <p:nvPr/>
        </p:nvPicPr>
        <p:blipFill>
          <a:blip r:embed="rId3"/>
          <a:srcRect t="5918" b="12314"/>
          <a:stretch>
            <a:fillRect/>
          </a:stretch>
        </p:blipFill>
        <p:spPr>
          <a:xfrm>
            <a:off x="4726728" y="3802961"/>
            <a:ext cx="7472381"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spTree>
    <p:extLst>
      <p:ext uri="{BB962C8B-B14F-4D97-AF65-F5344CB8AC3E}">
        <p14:creationId xmlns:p14="http://schemas.microsoft.com/office/powerpoint/2010/main" val="157882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C69B11-0D3E-4F63-15F1-64F9AF4B537E}"/>
              </a:ext>
            </a:extLst>
          </p:cNvPr>
          <p:cNvSpPr>
            <a:spLocks noGrp="1"/>
          </p:cNvSpPr>
          <p:nvPr>
            <p:ph type="title"/>
          </p:nvPr>
        </p:nvSpPr>
        <p:spPr>
          <a:xfrm>
            <a:off x="572493" y="238539"/>
            <a:ext cx="11018520" cy="1434415"/>
          </a:xfrm>
        </p:spPr>
        <p:txBody>
          <a:bodyPr anchor="b">
            <a:normAutofit/>
          </a:bodyPr>
          <a:lstStyle/>
          <a:p>
            <a:endParaRPr lang="en-US" sz="5400"/>
          </a:p>
        </p:txBody>
      </p:sp>
      <p:sp>
        <p:nvSpPr>
          <p:cNvPr id="1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027B34F-7D9B-7FBE-DD72-3812AE83A6F9}"/>
              </a:ext>
            </a:extLst>
          </p:cNvPr>
          <p:cNvSpPr>
            <a:spLocks noGrp="1"/>
          </p:cNvSpPr>
          <p:nvPr>
            <p:ph idx="1"/>
          </p:nvPr>
        </p:nvSpPr>
        <p:spPr>
          <a:xfrm>
            <a:off x="572493" y="2071316"/>
            <a:ext cx="6713552" cy="4119172"/>
          </a:xfrm>
        </p:spPr>
        <p:txBody>
          <a:bodyPr anchor="t">
            <a:normAutofit lnSpcReduction="10000"/>
          </a:bodyPr>
          <a:lstStyle/>
          <a:p>
            <a:r>
              <a:rPr lang="en-US" sz="2200" dirty="0"/>
              <a:t>Mussolini sent Vincenzo </a:t>
            </a:r>
            <a:r>
              <a:rPr lang="en-US" sz="2200" dirty="0" err="1"/>
              <a:t>Anceschi</a:t>
            </a:r>
            <a:r>
              <a:rPr lang="en-US" sz="2200" dirty="0"/>
              <a:t> to sort out the problem with the words “Free me from this delinquency with iron and fire!”. Fascists claimed that it was a program of “moral drainage”</a:t>
            </a:r>
          </a:p>
          <a:p>
            <a:endParaRPr lang="en-US" sz="2200" dirty="0"/>
          </a:p>
          <a:p>
            <a:r>
              <a:rPr lang="en-US" sz="2200" dirty="0"/>
              <a:t>Again, there were mass arrests. Between December 1926 and May 1928, 9143 people were arrested. </a:t>
            </a:r>
          </a:p>
          <a:p>
            <a:endParaRPr lang="en-US" sz="2200" dirty="0"/>
          </a:p>
          <a:p>
            <a:r>
              <a:rPr lang="en-US" sz="2200" dirty="0" err="1"/>
              <a:t>Anceschi</a:t>
            </a:r>
            <a:r>
              <a:rPr lang="en-US" sz="2200" dirty="0"/>
              <a:t> unlike Mori cautioned Mussolini against heralding success. He claimed that fascist party was prone to mafia infiltration. But Mussolini took no notice. </a:t>
            </a:r>
          </a:p>
        </p:txBody>
      </p:sp>
      <p:pic>
        <p:nvPicPr>
          <p:cNvPr id="5" name="Picture 4">
            <a:extLst>
              <a:ext uri="{FF2B5EF4-FFF2-40B4-BE49-F238E27FC236}">
                <a16:creationId xmlns:a16="http://schemas.microsoft.com/office/drawing/2014/main" id="{EB696621-A7E4-A2E9-4C6B-FD8E929B8FD7}"/>
              </a:ext>
            </a:extLst>
          </p:cNvPr>
          <p:cNvPicPr>
            <a:picLocks noChangeAspect="1"/>
          </p:cNvPicPr>
          <p:nvPr/>
        </p:nvPicPr>
        <p:blipFill>
          <a:blip r:embed="rId2"/>
          <a:srcRect l="8653"/>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453059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B3684CCF-CEBB-4D8E-A366-95E43D4C7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758345-357F-6448-6F59-6D625C43061F}"/>
              </a:ext>
            </a:extLst>
          </p:cNvPr>
          <p:cNvSpPr>
            <a:spLocks noGrp="1"/>
          </p:cNvSpPr>
          <p:nvPr>
            <p:ph type="title"/>
          </p:nvPr>
        </p:nvSpPr>
        <p:spPr>
          <a:xfrm>
            <a:off x="838201" y="345810"/>
            <a:ext cx="4960945" cy="1325563"/>
          </a:xfrm>
        </p:spPr>
        <p:txBody>
          <a:bodyPr>
            <a:normAutofit/>
          </a:bodyPr>
          <a:lstStyle/>
          <a:p>
            <a:r>
              <a:rPr lang="en-US" dirty="0"/>
              <a:t>Mussolini vs The ‘Ndrangheta</a:t>
            </a:r>
          </a:p>
        </p:txBody>
      </p:sp>
      <p:sp>
        <p:nvSpPr>
          <p:cNvPr id="3" name="Content Placeholder 2">
            <a:extLst>
              <a:ext uri="{FF2B5EF4-FFF2-40B4-BE49-F238E27FC236}">
                <a16:creationId xmlns:a16="http://schemas.microsoft.com/office/drawing/2014/main" id="{2B11FE5B-B255-4A29-8A6C-7445DEF0CBE8}"/>
              </a:ext>
            </a:extLst>
          </p:cNvPr>
          <p:cNvSpPr>
            <a:spLocks noGrp="1"/>
          </p:cNvSpPr>
          <p:nvPr>
            <p:ph idx="1"/>
          </p:nvPr>
        </p:nvSpPr>
        <p:spPr>
          <a:xfrm>
            <a:off x="838201" y="1825625"/>
            <a:ext cx="4933462" cy="4351338"/>
          </a:xfrm>
        </p:spPr>
        <p:txBody>
          <a:bodyPr>
            <a:noAutofit/>
          </a:bodyPr>
          <a:lstStyle/>
          <a:p>
            <a:r>
              <a:rPr lang="en-US" sz="1300" dirty="0"/>
              <a:t>The situation in Calabria was rather different. The brigands of Calabria had been less protected than the Sicilian mafia or the rural Camorra. </a:t>
            </a:r>
          </a:p>
          <a:p>
            <a:r>
              <a:rPr lang="en-US" sz="1300" dirty="0"/>
              <a:t>They did not face a sustained campaign. Rather they faced occasional round ups. Many were arrested, then released. </a:t>
            </a:r>
          </a:p>
          <a:p>
            <a:r>
              <a:rPr lang="en-US" sz="1300" dirty="0"/>
              <a:t>E.g.  1929 in </a:t>
            </a:r>
            <a:r>
              <a:rPr lang="en-US" sz="1300" dirty="0" err="1"/>
              <a:t>Locri</a:t>
            </a:r>
            <a:r>
              <a:rPr lang="en-US" sz="1300" dirty="0"/>
              <a:t>. 48 gangsters arrested. One was a businessman, another a cobbler. They were both released on no more solid grounds that “It was implausible that they would have shady dealings with what was essentially a bunch of beggars”. One of these ”beggars” had mafia rulebook in his house. </a:t>
            </a:r>
          </a:p>
          <a:p>
            <a:r>
              <a:rPr lang="en-US" sz="1300" dirty="0"/>
              <a:t>Dickie and others suggest that in many regions of Calabria, </a:t>
            </a:r>
          </a:p>
          <a:p>
            <a:pPr lvl="1"/>
            <a:r>
              <a:rPr lang="en-US" sz="1300" dirty="0"/>
              <a:t>mafia had infiltrated the judicial system </a:t>
            </a:r>
          </a:p>
          <a:p>
            <a:pPr lvl="1"/>
            <a:r>
              <a:rPr lang="en-US" sz="1300" dirty="0"/>
              <a:t>’Ndrangheta more than Sicilian mafia or Camorra was based on tight, familial ties. Each ‘</a:t>
            </a:r>
            <a:r>
              <a:rPr lang="en-US" sz="1300" dirty="0" err="1"/>
              <a:t>ndrina</a:t>
            </a:r>
            <a:r>
              <a:rPr lang="en-US" sz="1300" dirty="0"/>
              <a:t> or group was one extended family. Few even today turn state’s evidence </a:t>
            </a:r>
          </a:p>
          <a:p>
            <a:pPr lvl="1"/>
            <a:r>
              <a:rPr lang="en-US" sz="1300" dirty="0"/>
              <a:t>Women were integrated into this clan or familial system e.g. 12 of 166 of Giuseppi Musolino’s band were women.  </a:t>
            </a:r>
          </a:p>
        </p:txBody>
      </p:sp>
      <p:pic>
        <p:nvPicPr>
          <p:cNvPr id="7" name="Picture 6">
            <a:extLst>
              <a:ext uri="{FF2B5EF4-FFF2-40B4-BE49-F238E27FC236}">
                <a16:creationId xmlns:a16="http://schemas.microsoft.com/office/drawing/2014/main" id="{097BB8C0-2213-EF32-0F2B-CEBA9CC462B7}"/>
              </a:ext>
            </a:extLst>
          </p:cNvPr>
          <p:cNvPicPr>
            <a:picLocks noChangeAspect="1"/>
          </p:cNvPicPr>
          <p:nvPr/>
        </p:nvPicPr>
        <p:blipFill>
          <a:blip r:embed="rId2"/>
          <a:srcRect r="1" b="36377"/>
          <a:stretch>
            <a:fillRect/>
          </a:stretch>
        </p:blipFill>
        <p:spPr>
          <a:xfrm>
            <a:off x="6863996" y="3154859"/>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sp>
        <p:nvSpPr>
          <p:cNvPr id="38" name="Arc 37">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10869" y="-729072"/>
            <a:ext cx="4083433" cy="408343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D94324EA-ADCD-BB8B-1778-A74330771469}"/>
              </a:ext>
            </a:extLst>
          </p:cNvPr>
          <p:cNvPicPr>
            <a:picLocks noChangeAspect="1"/>
          </p:cNvPicPr>
          <p:nvPr/>
        </p:nvPicPr>
        <p:blipFill>
          <a:blip r:embed="rId3"/>
          <a:srcRect r="-4" b="37606"/>
          <a:stretch>
            <a:fillRect/>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9" name="Picture 8">
            <a:extLst>
              <a:ext uri="{FF2B5EF4-FFF2-40B4-BE49-F238E27FC236}">
                <a16:creationId xmlns:a16="http://schemas.microsoft.com/office/drawing/2014/main" id="{89CFEDF3-C0E0-6927-FA2C-753A70C55C8B}"/>
              </a:ext>
            </a:extLst>
          </p:cNvPr>
          <p:cNvPicPr>
            <a:picLocks noChangeAspect="1"/>
          </p:cNvPicPr>
          <p:nvPr/>
        </p:nvPicPr>
        <p:blipFill>
          <a:blip r:embed="rId4"/>
          <a:srcRect t="12325" b="4653"/>
          <a:stretch>
            <a:fillRect/>
          </a:stretch>
        </p:blipFill>
        <p:spPr>
          <a:xfrm>
            <a:off x="9933462" y="372217"/>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2898689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A89E2-7A2A-9DEF-A5D8-06672B50E46A}"/>
              </a:ext>
            </a:extLst>
          </p:cNvPr>
          <p:cNvSpPr>
            <a:spLocks noGrp="1"/>
          </p:cNvSpPr>
          <p:nvPr>
            <p:ph type="title"/>
          </p:nvPr>
        </p:nvSpPr>
        <p:spPr/>
        <p:txBody>
          <a:bodyPr/>
          <a:lstStyle/>
          <a:p>
            <a:r>
              <a:rPr lang="en-US" dirty="0"/>
              <a:t>A brief interlude in the United States</a:t>
            </a:r>
          </a:p>
        </p:txBody>
      </p:sp>
      <p:sp>
        <p:nvSpPr>
          <p:cNvPr id="3" name="Content Placeholder 2">
            <a:extLst>
              <a:ext uri="{FF2B5EF4-FFF2-40B4-BE49-F238E27FC236}">
                <a16:creationId xmlns:a16="http://schemas.microsoft.com/office/drawing/2014/main" id="{D9068234-E839-3BDA-A1BF-6BF7C1AFFD78}"/>
              </a:ext>
            </a:extLst>
          </p:cNvPr>
          <p:cNvSpPr>
            <a:spLocks noGrp="1"/>
          </p:cNvSpPr>
          <p:nvPr>
            <p:ph idx="1"/>
          </p:nvPr>
        </p:nvSpPr>
        <p:spPr/>
        <p:txBody>
          <a:bodyPr/>
          <a:lstStyle/>
          <a:p>
            <a:r>
              <a:rPr lang="en-US" dirty="0"/>
              <a:t>On 8 July 1938 </a:t>
            </a:r>
            <a:r>
              <a:rPr lang="en-US" i="1" dirty="0"/>
              <a:t>Il </a:t>
            </a:r>
            <a:r>
              <a:rPr lang="en-US" i="1" dirty="0" err="1"/>
              <a:t>Mattino</a:t>
            </a:r>
            <a:r>
              <a:rPr lang="en-US" i="1" dirty="0"/>
              <a:t> </a:t>
            </a:r>
            <a:r>
              <a:rPr lang="en-US" dirty="0"/>
              <a:t>published the following short story. </a:t>
            </a:r>
          </a:p>
          <a:p>
            <a:endParaRPr lang="en-US" dirty="0"/>
          </a:p>
          <a:p>
            <a:r>
              <a:rPr lang="en-US" i="1" dirty="0"/>
              <a:t>“The Fascist Vito Genovese, enlisted in the New York branch of the Fascist Party and currently resident in Naples, has donated 10,000 Lire. The </a:t>
            </a:r>
            <a:r>
              <a:rPr lang="en-US" i="1" dirty="0" err="1"/>
              <a:t>Roccarainola</a:t>
            </a:r>
            <a:r>
              <a:rPr lang="en-US" i="1" dirty="0"/>
              <a:t> branch received 5000 Lire as a contribution to the cost of the land required to build the local party headquarters. The other 5000 Lire is for building Nola’s Heliotherapy </a:t>
            </a:r>
            <a:r>
              <a:rPr lang="en-US" i="1" dirty="0" err="1"/>
              <a:t>centre</a:t>
            </a:r>
            <a:r>
              <a:rPr lang="en-US" i="1" dirty="0"/>
              <a:t>”</a:t>
            </a:r>
          </a:p>
        </p:txBody>
      </p:sp>
    </p:spTree>
    <p:extLst>
      <p:ext uri="{BB962C8B-B14F-4D97-AF65-F5344CB8AC3E}">
        <p14:creationId xmlns:p14="http://schemas.microsoft.com/office/powerpoint/2010/main" val="27918741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166</TotalTime>
  <Words>1529</Words>
  <Application>Microsoft Macintosh PowerPoint</Application>
  <PresentationFormat>Widescreen</PresentationFormat>
  <Paragraphs>84</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Aptos Display</vt:lpstr>
      <vt:lpstr>Arial</vt:lpstr>
      <vt:lpstr>Barlow</vt:lpstr>
      <vt:lpstr>Office Theme</vt:lpstr>
      <vt:lpstr>Day 5: The Mafias and the State</vt:lpstr>
      <vt:lpstr>Benito Mussolini, Il Duce of Italy 1922-1943</vt:lpstr>
      <vt:lpstr>Mussolini and the Mafia</vt:lpstr>
      <vt:lpstr>October 1925, he sent Cesare Mori aka “The Iron Prefect” to Sicily. </vt:lpstr>
      <vt:lpstr>26 May 1927 Mussolini gives his Ascension Day speech</vt:lpstr>
      <vt:lpstr>Mussolini vs the Camorra</vt:lpstr>
      <vt:lpstr>PowerPoint Presentation</vt:lpstr>
      <vt:lpstr>Mussolini vs The ‘Ndrangheta</vt:lpstr>
      <vt:lpstr>A brief interlude in the United States</vt:lpstr>
      <vt:lpstr>However, until recently most historians and mafiosi claimed that Mussolini campaign had succeeded. </vt:lpstr>
      <vt:lpstr>Or in Calabria</vt:lpstr>
      <vt:lpstr>Do reduced homicides often indicate an agreement between the authorities and organized crime?</vt:lpstr>
      <vt:lpstr>PowerPoint Presentation</vt:lpstr>
      <vt:lpstr>The invasion of Sicily was called Operation Husky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Smith, Benjamin</dc:creator>
  <cp:lastModifiedBy>Smith, Benjamin</cp:lastModifiedBy>
  <cp:revision>5</cp:revision>
  <dcterms:created xsi:type="dcterms:W3CDTF">2026-06-08T13:47:53Z</dcterms:created>
  <dcterms:modified xsi:type="dcterms:W3CDTF">2026-06-19T07:36:46Z</dcterms:modified>
</cp:coreProperties>
</file>