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58" r:id="rId5"/>
    <p:sldId id="260" r:id="rId6"/>
    <p:sldId id="264" r:id="rId7"/>
    <p:sldId id="262" r:id="rId8"/>
    <p:sldId id="267" r:id="rId9"/>
    <p:sldId id="263"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8"/>
    <p:restoredTop sz="94661"/>
  </p:normalViewPr>
  <p:slideViewPr>
    <p:cSldViewPr snapToGrid="0">
      <p:cViewPr varScale="1">
        <p:scale>
          <a:sx n="91" d="100"/>
          <a:sy n="91" d="100"/>
        </p:scale>
        <p:origin x="192" y="6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24756-6788-6703-A4B4-440A084EBEF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5F76E77-45CC-882E-1CC9-BB4F2B9F8C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665CB22-F0EE-00E3-3682-F0396AFB1285}"/>
              </a:ext>
            </a:extLst>
          </p:cNvPr>
          <p:cNvSpPr>
            <a:spLocks noGrp="1"/>
          </p:cNvSpPr>
          <p:nvPr>
            <p:ph type="dt" sz="half" idx="10"/>
          </p:nvPr>
        </p:nvSpPr>
        <p:spPr/>
        <p:txBody>
          <a:bodyPr/>
          <a:lstStyle/>
          <a:p>
            <a:fld id="{AC7A46D3-E102-614B-8950-288B62408691}" type="datetimeFigureOut">
              <a:rPr lang="en-US" smtClean="0"/>
              <a:t>6/21/26</a:t>
            </a:fld>
            <a:endParaRPr lang="en-US"/>
          </a:p>
        </p:txBody>
      </p:sp>
      <p:sp>
        <p:nvSpPr>
          <p:cNvPr id="5" name="Footer Placeholder 4">
            <a:extLst>
              <a:ext uri="{FF2B5EF4-FFF2-40B4-BE49-F238E27FC236}">
                <a16:creationId xmlns:a16="http://schemas.microsoft.com/office/drawing/2014/main" id="{8C7AF2EA-A59B-56CE-8C8E-578EDBDEC7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E72F1-EB82-0AF7-56D1-24CE05B39C73}"/>
              </a:ext>
            </a:extLst>
          </p:cNvPr>
          <p:cNvSpPr>
            <a:spLocks noGrp="1"/>
          </p:cNvSpPr>
          <p:nvPr>
            <p:ph type="sldNum" sz="quarter" idx="12"/>
          </p:nvPr>
        </p:nvSpPr>
        <p:spPr/>
        <p:txBody>
          <a:bodyPr/>
          <a:lstStyle/>
          <a:p>
            <a:fld id="{1A869D60-D964-1444-B483-00D4B5F6390A}" type="slidenum">
              <a:rPr lang="en-US" smtClean="0"/>
              <a:t>‹#›</a:t>
            </a:fld>
            <a:endParaRPr lang="en-US"/>
          </a:p>
        </p:txBody>
      </p:sp>
    </p:spTree>
    <p:extLst>
      <p:ext uri="{BB962C8B-B14F-4D97-AF65-F5344CB8AC3E}">
        <p14:creationId xmlns:p14="http://schemas.microsoft.com/office/powerpoint/2010/main" val="2777963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E159B-8775-51F2-05C1-F0ECDCCFAEA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2D23930-079E-39D6-BE35-CC14FC46FC1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8F45BAB-F02B-6A14-4DE2-E0D50BE58C73}"/>
              </a:ext>
            </a:extLst>
          </p:cNvPr>
          <p:cNvSpPr>
            <a:spLocks noGrp="1"/>
          </p:cNvSpPr>
          <p:nvPr>
            <p:ph type="dt" sz="half" idx="10"/>
          </p:nvPr>
        </p:nvSpPr>
        <p:spPr/>
        <p:txBody>
          <a:bodyPr/>
          <a:lstStyle/>
          <a:p>
            <a:fld id="{AC7A46D3-E102-614B-8950-288B62408691}" type="datetimeFigureOut">
              <a:rPr lang="en-US" smtClean="0"/>
              <a:t>6/21/26</a:t>
            </a:fld>
            <a:endParaRPr lang="en-US"/>
          </a:p>
        </p:txBody>
      </p:sp>
      <p:sp>
        <p:nvSpPr>
          <p:cNvPr id="5" name="Footer Placeholder 4">
            <a:extLst>
              <a:ext uri="{FF2B5EF4-FFF2-40B4-BE49-F238E27FC236}">
                <a16:creationId xmlns:a16="http://schemas.microsoft.com/office/drawing/2014/main" id="{2E05C1CC-20B8-4AFF-656F-541AD3F2D9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6A050D-7BF1-5BFA-C2F7-E6DD9855A13B}"/>
              </a:ext>
            </a:extLst>
          </p:cNvPr>
          <p:cNvSpPr>
            <a:spLocks noGrp="1"/>
          </p:cNvSpPr>
          <p:nvPr>
            <p:ph type="sldNum" sz="quarter" idx="12"/>
          </p:nvPr>
        </p:nvSpPr>
        <p:spPr/>
        <p:txBody>
          <a:bodyPr/>
          <a:lstStyle/>
          <a:p>
            <a:fld id="{1A869D60-D964-1444-B483-00D4B5F6390A}" type="slidenum">
              <a:rPr lang="en-US" smtClean="0"/>
              <a:t>‹#›</a:t>
            </a:fld>
            <a:endParaRPr lang="en-US"/>
          </a:p>
        </p:txBody>
      </p:sp>
    </p:spTree>
    <p:extLst>
      <p:ext uri="{BB962C8B-B14F-4D97-AF65-F5344CB8AC3E}">
        <p14:creationId xmlns:p14="http://schemas.microsoft.com/office/powerpoint/2010/main" val="2159221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1EA7B0-691F-E10F-217B-55D397D2FAE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FB12EAD-37AA-3251-9D91-DBAE5D80874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E7A12EA-BA69-3210-CE8D-CACAD0548581}"/>
              </a:ext>
            </a:extLst>
          </p:cNvPr>
          <p:cNvSpPr>
            <a:spLocks noGrp="1"/>
          </p:cNvSpPr>
          <p:nvPr>
            <p:ph type="dt" sz="half" idx="10"/>
          </p:nvPr>
        </p:nvSpPr>
        <p:spPr/>
        <p:txBody>
          <a:bodyPr/>
          <a:lstStyle/>
          <a:p>
            <a:fld id="{AC7A46D3-E102-614B-8950-288B62408691}" type="datetimeFigureOut">
              <a:rPr lang="en-US" smtClean="0"/>
              <a:t>6/21/26</a:t>
            </a:fld>
            <a:endParaRPr lang="en-US"/>
          </a:p>
        </p:txBody>
      </p:sp>
      <p:sp>
        <p:nvSpPr>
          <p:cNvPr id="5" name="Footer Placeholder 4">
            <a:extLst>
              <a:ext uri="{FF2B5EF4-FFF2-40B4-BE49-F238E27FC236}">
                <a16:creationId xmlns:a16="http://schemas.microsoft.com/office/drawing/2014/main" id="{FDC0B5FA-4154-05BA-F91B-65C83184FB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7A3DD3-6C2A-C27E-C936-1504E0A8A3BB}"/>
              </a:ext>
            </a:extLst>
          </p:cNvPr>
          <p:cNvSpPr>
            <a:spLocks noGrp="1"/>
          </p:cNvSpPr>
          <p:nvPr>
            <p:ph type="sldNum" sz="quarter" idx="12"/>
          </p:nvPr>
        </p:nvSpPr>
        <p:spPr/>
        <p:txBody>
          <a:bodyPr/>
          <a:lstStyle/>
          <a:p>
            <a:fld id="{1A869D60-D964-1444-B483-00D4B5F6390A}" type="slidenum">
              <a:rPr lang="en-US" smtClean="0"/>
              <a:t>‹#›</a:t>
            </a:fld>
            <a:endParaRPr lang="en-US"/>
          </a:p>
        </p:txBody>
      </p:sp>
    </p:spTree>
    <p:extLst>
      <p:ext uri="{BB962C8B-B14F-4D97-AF65-F5344CB8AC3E}">
        <p14:creationId xmlns:p14="http://schemas.microsoft.com/office/powerpoint/2010/main" val="1446832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AEECF-0F47-7399-47CA-88BE0AD7B84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838D34B-34E8-B810-5284-B0F6ED57615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412B29A-5CCD-0B44-EBE0-4CEB92426D23}"/>
              </a:ext>
            </a:extLst>
          </p:cNvPr>
          <p:cNvSpPr>
            <a:spLocks noGrp="1"/>
          </p:cNvSpPr>
          <p:nvPr>
            <p:ph type="dt" sz="half" idx="10"/>
          </p:nvPr>
        </p:nvSpPr>
        <p:spPr/>
        <p:txBody>
          <a:bodyPr/>
          <a:lstStyle/>
          <a:p>
            <a:fld id="{AC7A46D3-E102-614B-8950-288B62408691}" type="datetimeFigureOut">
              <a:rPr lang="en-US" smtClean="0"/>
              <a:t>6/21/26</a:t>
            </a:fld>
            <a:endParaRPr lang="en-US"/>
          </a:p>
        </p:txBody>
      </p:sp>
      <p:sp>
        <p:nvSpPr>
          <p:cNvPr id="5" name="Footer Placeholder 4">
            <a:extLst>
              <a:ext uri="{FF2B5EF4-FFF2-40B4-BE49-F238E27FC236}">
                <a16:creationId xmlns:a16="http://schemas.microsoft.com/office/drawing/2014/main" id="{34E393F6-55B9-286B-0670-5370C0FFD1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AD33E1-ABD8-2494-F243-CFC414519AB2}"/>
              </a:ext>
            </a:extLst>
          </p:cNvPr>
          <p:cNvSpPr>
            <a:spLocks noGrp="1"/>
          </p:cNvSpPr>
          <p:nvPr>
            <p:ph type="sldNum" sz="quarter" idx="12"/>
          </p:nvPr>
        </p:nvSpPr>
        <p:spPr/>
        <p:txBody>
          <a:bodyPr/>
          <a:lstStyle/>
          <a:p>
            <a:fld id="{1A869D60-D964-1444-B483-00D4B5F6390A}" type="slidenum">
              <a:rPr lang="en-US" smtClean="0"/>
              <a:t>‹#›</a:t>
            </a:fld>
            <a:endParaRPr lang="en-US"/>
          </a:p>
        </p:txBody>
      </p:sp>
    </p:spTree>
    <p:extLst>
      <p:ext uri="{BB962C8B-B14F-4D97-AF65-F5344CB8AC3E}">
        <p14:creationId xmlns:p14="http://schemas.microsoft.com/office/powerpoint/2010/main" val="991736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07DD5-B537-C362-8F5B-CE26BB5BD40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DC2DE2C-622F-5C2C-C92D-8B38FF1643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39874B0-95AA-9E17-325F-3BA068DA74C1}"/>
              </a:ext>
            </a:extLst>
          </p:cNvPr>
          <p:cNvSpPr>
            <a:spLocks noGrp="1"/>
          </p:cNvSpPr>
          <p:nvPr>
            <p:ph type="dt" sz="half" idx="10"/>
          </p:nvPr>
        </p:nvSpPr>
        <p:spPr/>
        <p:txBody>
          <a:bodyPr/>
          <a:lstStyle/>
          <a:p>
            <a:fld id="{AC7A46D3-E102-614B-8950-288B62408691}" type="datetimeFigureOut">
              <a:rPr lang="en-US" smtClean="0"/>
              <a:t>6/21/26</a:t>
            </a:fld>
            <a:endParaRPr lang="en-US"/>
          </a:p>
        </p:txBody>
      </p:sp>
      <p:sp>
        <p:nvSpPr>
          <p:cNvPr id="5" name="Footer Placeholder 4">
            <a:extLst>
              <a:ext uri="{FF2B5EF4-FFF2-40B4-BE49-F238E27FC236}">
                <a16:creationId xmlns:a16="http://schemas.microsoft.com/office/drawing/2014/main" id="{A85FFD45-457A-084F-FC51-E1F7276AEE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7D45F0-8A9E-BDF5-9DBA-C712D83ABA11}"/>
              </a:ext>
            </a:extLst>
          </p:cNvPr>
          <p:cNvSpPr>
            <a:spLocks noGrp="1"/>
          </p:cNvSpPr>
          <p:nvPr>
            <p:ph type="sldNum" sz="quarter" idx="12"/>
          </p:nvPr>
        </p:nvSpPr>
        <p:spPr/>
        <p:txBody>
          <a:bodyPr/>
          <a:lstStyle/>
          <a:p>
            <a:fld id="{1A869D60-D964-1444-B483-00D4B5F6390A}" type="slidenum">
              <a:rPr lang="en-US" smtClean="0"/>
              <a:t>‹#›</a:t>
            </a:fld>
            <a:endParaRPr lang="en-US"/>
          </a:p>
        </p:txBody>
      </p:sp>
    </p:spTree>
    <p:extLst>
      <p:ext uri="{BB962C8B-B14F-4D97-AF65-F5344CB8AC3E}">
        <p14:creationId xmlns:p14="http://schemas.microsoft.com/office/powerpoint/2010/main" val="1249185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BFE5D-E635-294D-67F3-10B1296C8F6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A85238C-64E1-7B50-F268-3BC1F8EB821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3A013E0-A236-ED7A-5B71-1E95C5D0650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C3E9358-E8D2-7FD5-3C70-ED00B27A501A}"/>
              </a:ext>
            </a:extLst>
          </p:cNvPr>
          <p:cNvSpPr>
            <a:spLocks noGrp="1"/>
          </p:cNvSpPr>
          <p:nvPr>
            <p:ph type="dt" sz="half" idx="10"/>
          </p:nvPr>
        </p:nvSpPr>
        <p:spPr/>
        <p:txBody>
          <a:bodyPr/>
          <a:lstStyle/>
          <a:p>
            <a:fld id="{AC7A46D3-E102-614B-8950-288B62408691}" type="datetimeFigureOut">
              <a:rPr lang="en-US" smtClean="0"/>
              <a:t>6/21/26</a:t>
            </a:fld>
            <a:endParaRPr lang="en-US"/>
          </a:p>
        </p:txBody>
      </p:sp>
      <p:sp>
        <p:nvSpPr>
          <p:cNvPr id="6" name="Footer Placeholder 5">
            <a:extLst>
              <a:ext uri="{FF2B5EF4-FFF2-40B4-BE49-F238E27FC236}">
                <a16:creationId xmlns:a16="http://schemas.microsoft.com/office/drawing/2014/main" id="{5850C088-EB63-6334-50B7-98ED169BF8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0AAC55-A81B-F876-A11A-3D3529DA310F}"/>
              </a:ext>
            </a:extLst>
          </p:cNvPr>
          <p:cNvSpPr>
            <a:spLocks noGrp="1"/>
          </p:cNvSpPr>
          <p:nvPr>
            <p:ph type="sldNum" sz="quarter" idx="12"/>
          </p:nvPr>
        </p:nvSpPr>
        <p:spPr/>
        <p:txBody>
          <a:bodyPr/>
          <a:lstStyle/>
          <a:p>
            <a:fld id="{1A869D60-D964-1444-B483-00D4B5F6390A}" type="slidenum">
              <a:rPr lang="en-US" smtClean="0"/>
              <a:t>‹#›</a:t>
            </a:fld>
            <a:endParaRPr lang="en-US"/>
          </a:p>
        </p:txBody>
      </p:sp>
    </p:spTree>
    <p:extLst>
      <p:ext uri="{BB962C8B-B14F-4D97-AF65-F5344CB8AC3E}">
        <p14:creationId xmlns:p14="http://schemas.microsoft.com/office/powerpoint/2010/main" val="1304794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12E70-AFAE-F10D-EAAE-8685932B081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794599D-C81E-9B38-334D-AB111433D9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2133DC2-B9B2-31C8-0511-629E00AA2C3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CA2A33C-F984-F1F6-708C-0DD4CCDB08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CD5E07C-C1EF-8810-F614-7DB434CF6C8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F06AFE0-FE60-5582-D7A1-4F68CDC2639B}"/>
              </a:ext>
            </a:extLst>
          </p:cNvPr>
          <p:cNvSpPr>
            <a:spLocks noGrp="1"/>
          </p:cNvSpPr>
          <p:nvPr>
            <p:ph type="dt" sz="half" idx="10"/>
          </p:nvPr>
        </p:nvSpPr>
        <p:spPr/>
        <p:txBody>
          <a:bodyPr/>
          <a:lstStyle/>
          <a:p>
            <a:fld id="{AC7A46D3-E102-614B-8950-288B62408691}" type="datetimeFigureOut">
              <a:rPr lang="en-US" smtClean="0"/>
              <a:t>6/21/26</a:t>
            </a:fld>
            <a:endParaRPr lang="en-US"/>
          </a:p>
        </p:txBody>
      </p:sp>
      <p:sp>
        <p:nvSpPr>
          <p:cNvPr id="8" name="Footer Placeholder 7">
            <a:extLst>
              <a:ext uri="{FF2B5EF4-FFF2-40B4-BE49-F238E27FC236}">
                <a16:creationId xmlns:a16="http://schemas.microsoft.com/office/drawing/2014/main" id="{5DF79A8C-FA5B-0CD8-86BB-6D97D01D72D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2B549B-0A20-B94E-726E-36327432B18C}"/>
              </a:ext>
            </a:extLst>
          </p:cNvPr>
          <p:cNvSpPr>
            <a:spLocks noGrp="1"/>
          </p:cNvSpPr>
          <p:nvPr>
            <p:ph type="sldNum" sz="quarter" idx="12"/>
          </p:nvPr>
        </p:nvSpPr>
        <p:spPr/>
        <p:txBody>
          <a:bodyPr/>
          <a:lstStyle/>
          <a:p>
            <a:fld id="{1A869D60-D964-1444-B483-00D4B5F6390A}" type="slidenum">
              <a:rPr lang="en-US" smtClean="0"/>
              <a:t>‹#›</a:t>
            </a:fld>
            <a:endParaRPr lang="en-US"/>
          </a:p>
        </p:txBody>
      </p:sp>
    </p:spTree>
    <p:extLst>
      <p:ext uri="{BB962C8B-B14F-4D97-AF65-F5344CB8AC3E}">
        <p14:creationId xmlns:p14="http://schemas.microsoft.com/office/powerpoint/2010/main" val="1082530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30FA6-D5BE-230F-4BC3-0FCF71BF56A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63A57AD-4D89-9BDB-77FA-D9D0FA50B9AD}"/>
              </a:ext>
            </a:extLst>
          </p:cNvPr>
          <p:cNvSpPr>
            <a:spLocks noGrp="1"/>
          </p:cNvSpPr>
          <p:nvPr>
            <p:ph type="dt" sz="half" idx="10"/>
          </p:nvPr>
        </p:nvSpPr>
        <p:spPr/>
        <p:txBody>
          <a:bodyPr/>
          <a:lstStyle/>
          <a:p>
            <a:fld id="{AC7A46D3-E102-614B-8950-288B62408691}" type="datetimeFigureOut">
              <a:rPr lang="en-US" smtClean="0"/>
              <a:t>6/21/26</a:t>
            </a:fld>
            <a:endParaRPr lang="en-US"/>
          </a:p>
        </p:txBody>
      </p:sp>
      <p:sp>
        <p:nvSpPr>
          <p:cNvPr id="4" name="Footer Placeholder 3">
            <a:extLst>
              <a:ext uri="{FF2B5EF4-FFF2-40B4-BE49-F238E27FC236}">
                <a16:creationId xmlns:a16="http://schemas.microsoft.com/office/drawing/2014/main" id="{4E37BFDD-3622-B031-3BF2-52B798F45A8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77E5C8-A606-11B1-69E5-FB2C890DA357}"/>
              </a:ext>
            </a:extLst>
          </p:cNvPr>
          <p:cNvSpPr>
            <a:spLocks noGrp="1"/>
          </p:cNvSpPr>
          <p:nvPr>
            <p:ph type="sldNum" sz="quarter" idx="12"/>
          </p:nvPr>
        </p:nvSpPr>
        <p:spPr/>
        <p:txBody>
          <a:bodyPr/>
          <a:lstStyle/>
          <a:p>
            <a:fld id="{1A869D60-D964-1444-B483-00D4B5F6390A}" type="slidenum">
              <a:rPr lang="en-US" smtClean="0"/>
              <a:t>‹#›</a:t>
            </a:fld>
            <a:endParaRPr lang="en-US"/>
          </a:p>
        </p:txBody>
      </p:sp>
    </p:spTree>
    <p:extLst>
      <p:ext uri="{BB962C8B-B14F-4D97-AF65-F5344CB8AC3E}">
        <p14:creationId xmlns:p14="http://schemas.microsoft.com/office/powerpoint/2010/main" val="921012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0A7C86-7386-0D7D-EF29-E9CD7D008085}"/>
              </a:ext>
            </a:extLst>
          </p:cNvPr>
          <p:cNvSpPr>
            <a:spLocks noGrp="1"/>
          </p:cNvSpPr>
          <p:nvPr>
            <p:ph type="dt" sz="half" idx="10"/>
          </p:nvPr>
        </p:nvSpPr>
        <p:spPr/>
        <p:txBody>
          <a:bodyPr/>
          <a:lstStyle/>
          <a:p>
            <a:fld id="{AC7A46D3-E102-614B-8950-288B62408691}" type="datetimeFigureOut">
              <a:rPr lang="en-US" smtClean="0"/>
              <a:t>6/21/26</a:t>
            </a:fld>
            <a:endParaRPr lang="en-US"/>
          </a:p>
        </p:txBody>
      </p:sp>
      <p:sp>
        <p:nvSpPr>
          <p:cNvPr id="3" name="Footer Placeholder 2">
            <a:extLst>
              <a:ext uri="{FF2B5EF4-FFF2-40B4-BE49-F238E27FC236}">
                <a16:creationId xmlns:a16="http://schemas.microsoft.com/office/drawing/2014/main" id="{ED245577-C92C-EC5C-981C-48E105757F2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B5BA3CD-A027-8895-07EA-846077577615}"/>
              </a:ext>
            </a:extLst>
          </p:cNvPr>
          <p:cNvSpPr>
            <a:spLocks noGrp="1"/>
          </p:cNvSpPr>
          <p:nvPr>
            <p:ph type="sldNum" sz="quarter" idx="12"/>
          </p:nvPr>
        </p:nvSpPr>
        <p:spPr/>
        <p:txBody>
          <a:bodyPr/>
          <a:lstStyle/>
          <a:p>
            <a:fld id="{1A869D60-D964-1444-B483-00D4B5F6390A}" type="slidenum">
              <a:rPr lang="en-US" smtClean="0"/>
              <a:t>‹#›</a:t>
            </a:fld>
            <a:endParaRPr lang="en-US"/>
          </a:p>
        </p:txBody>
      </p:sp>
    </p:spTree>
    <p:extLst>
      <p:ext uri="{BB962C8B-B14F-4D97-AF65-F5344CB8AC3E}">
        <p14:creationId xmlns:p14="http://schemas.microsoft.com/office/powerpoint/2010/main" val="1983253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2CFAF-033F-36A8-4731-3598A5D8D14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23F9B3B-6BD5-B372-BD5A-5C78ADF4D5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483BA46-1157-41E8-7045-D6F2AC40F4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6A55AD0-25A9-54C5-680C-F7398653027B}"/>
              </a:ext>
            </a:extLst>
          </p:cNvPr>
          <p:cNvSpPr>
            <a:spLocks noGrp="1"/>
          </p:cNvSpPr>
          <p:nvPr>
            <p:ph type="dt" sz="half" idx="10"/>
          </p:nvPr>
        </p:nvSpPr>
        <p:spPr/>
        <p:txBody>
          <a:bodyPr/>
          <a:lstStyle/>
          <a:p>
            <a:fld id="{AC7A46D3-E102-614B-8950-288B62408691}" type="datetimeFigureOut">
              <a:rPr lang="en-US" smtClean="0"/>
              <a:t>6/21/26</a:t>
            </a:fld>
            <a:endParaRPr lang="en-US"/>
          </a:p>
        </p:txBody>
      </p:sp>
      <p:sp>
        <p:nvSpPr>
          <p:cNvPr id="6" name="Footer Placeholder 5">
            <a:extLst>
              <a:ext uri="{FF2B5EF4-FFF2-40B4-BE49-F238E27FC236}">
                <a16:creationId xmlns:a16="http://schemas.microsoft.com/office/drawing/2014/main" id="{59DA6504-6C88-EAD4-1379-7C8647319E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58AED-4D1E-D4B0-674D-62AB2DFAF596}"/>
              </a:ext>
            </a:extLst>
          </p:cNvPr>
          <p:cNvSpPr>
            <a:spLocks noGrp="1"/>
          </p:cNvSpPr>
          <p:nvPr>
            <p:ph type="sldNum" sz="quarter" idx="12"/>
          </p:nvPr>
        </p:nvSpPr>
        <p:spPr/>
        <p:txBody>
          <a:bodyPr/>
          <a:lstStyle/>
          <a:p>
            <a:fld id="{1A869D60-D964-1444-B483-00D4B5F6390A}" type="slidenum">
              <a:rPr lang="en-US" smtClean="0"/>
              <a:t>‹#›</a:t>
            </a:fld>
            <a:endParaRPr lang="en-US"/>
          </a:p>
        </p:txBody>
      </p:sp>
    </p:spTree>
    <p:extLst>
      <p:ext uri="{BB962C8B-B14F-4D97-AF65-F5344CB8AC3E}">
        <p14:creationId xmlns:p14="http://schemas.microsoft.com/office/powerpoint/2010/main" val="103946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5373D-A102-0DED-B870-1EBFD1D8509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7214628-0D44-8C55-BB49-D75A8F137D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2876156-BD17-D8F9-840E-719F33397A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91758DC-16C8-A542-BB3C-41260CCAEED5}"/>
              </a:ext>
            </a:extLst>
          </p:cNvPr>
          <p:cNvSpPr>
            <a:spLocks noGrp="1"/>
          </p:cNvSpPr>
          <p:nvPr>
            <p:ph type="dt" sz="half" idx="10"/>
          </p:nvPr>
        </p:nvSpPr>
        <p:spPr/>
        <p:txBody>
          <a:bodyPr/>
          <a:lstStyle/>
          <a:p>
            <a:fld id="{AC7A46D3-E102-614B-8950-288B62408691}" type="datetimeFigureOut">
              <a:rPr lang="en-US" smtClean="0"/>
              <a:t>6/21/26</a:t>
            </a:fld>
            <a:endParaRPr lang="en-US"/>
          </a:p>
        </p:txBody>
      </p:sp>
      <p:sp>
        <p:nvSpPr>
          <p:cNvPr id="6" name="Footer Placeholder 5">
            <a:extLst>
              <a:ext uri="{FF2B5EF4-FFF2-40B4-BE49-F238E27FC236}">
                <a16:creationId xmlns:a16="http://schemas.microsoft.com/office/drawing/2014/main" id="{08315A2F-55EE-80E2-016B-0C2A6B9C04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9C0D58-5DD9-90B2-C62D-0FA7ECEE1773}"/>
              </a:ext>
            </a:extLst>
          </p:cNvPr>
          <p:cNvSpPr>
            <a:spLocks noGrp="1"/>
          </p:cNvSpPr>
          <p:nvPr>
            <p:ph type="sldNum" sz="quarter" idx="12"/>
          </p:nvPr>
        </p:nvSpPr>
        <p:spPr/>
        <p:txBody>
          <a:bodyPr/>
          <a:lstStyle/>
          <a:p>
            <a:fld id="{1A869D60-D964-1444-B483-00D4B5F6390A}" type="slidenum">
              <a:rPr lang="en-US" smtClean="0"/>
              <a:t>‹#›</a:t>
            </a:fld>
            <a:endParaRPr lang="en-US"/>
          </a:p>
        </p:txBody>
      </p:sp>
    </p:spTree>
    <p:extLst>
      <p:ext uri="{BB962C8B-B14F-4D97-AF65-F5344CB8AC3E}">
        <p14:creationId xmlns:p14="http://schemas.microsoft.com/office/powerpoint/2010/main" val="2804522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B4C2DF-DE56-8D0A-EC58-6F2546A576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FA57FA9-1F6C-1308-7A14-22BCB1BBD4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4E00E1-8907-176C-C06D-FDB94898C6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C7A46D3-E102-614B-8950-288B62408691}" type="datetimeFigureOut">
              <a:rPr lang="en-US" smtClean="0"/>
              <a:t>6/21/26</a:t>
            </a:fld>
            <a:endParaRPr lang="en-US"/>
          </a:p>
        </p:txBody>
      </p:sp>
      <p:sp>
        <p:nvSpPr>
          <p:cNvPr id="5" name="Footer Placeholder 4">
            <a:extLst>
              <a:ext uri="{FF2B5EF4-FFF2-40B4-BE49-F238E27FC236}">
                <a16:creationId xmlns:a16="http://schemas.microsoft.com/office/drawing/2014/main" id="{9FBE39AC-5499-EBC8-B5B4-ED271A1E72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CC2C075-C014-E58E-BB21-05C86DDE3B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A869D60-D964-1444-B483-00D4B5F6390A}" type="slidenum">
              <a:rPr lang="en-US" smtClean="0"/>
              <a:t>‹#›</a:t>
            </a:fld>
            <a:endParaRPr lang="en-US"/>
          </a:p>
        </p:txBody>
      </p:sp>
    </p:spTree>
    <p:extLst>
      <p:ext uri="{BB962C8B-B14F-4D97-AF65-F5344CB8AC3E}">
        <p14:creationId xmlns:p14="http://schemas.microsoft.com/office/powerpoint/2010/main" val="42635161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D1D30-D810-A19A-ABEE-56F208230D60}"/>
              </a:ext>
            </a:extLst>
          </p:cNvPr>
          <p:cNvSpPr>
            <a:spLocks noGrp="1"/>
          </p:cNvSpPr>
          <p:nvPr>
            <p:ph type="ctrTitle"/>
          </p:nvPr>
        </p:nvSpPr>
        <p:spPr/>
        <p:txBody>
          <a:bodyPr/>
          <a:lstStyle/>
          <a:p>
            <a:r>
              <a:rPr lang="en-US" dirty="0"/>
              <a:t>Covert Netherworlds: Conspiracy or Reality?</a:t>
            </a:r>
          </a:p>
        </p:txBody>
      </p:sp>
      <p:sp>
        <p:nvSpPr>
          <p:cNvPr id="3" name="Subtitle 2">
            <a:extLst>
              <a:ext uri="{FF2B5EF4-FFF2-40B4-BE49-F238E27FC236}">
                <a16:creationId xmlns:a16="http://schemas.microsoft.com/office/drawing/2014/main" id="{5456CB10-9A69-3BB5-D917-E93BB2EF726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226770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B8377-A735-3B7E-E4F0-3AE5ECD9ACDA}"/>
              </a:ext>
            </a:extLst>
          </p:cNvPr>
          <p:cNvSpPr>
            <a:spLocks noGrp="1"/>
          </p:cNvSpPr>
          <p:nvPr>
            <p:ph type="title"/>
          </p:nvPr>
        </p:nvSpPr>
        <p:spPr>
          <a:xfrm>
            <a:off x="762001" y="5074024"/>
            <a:ext cx="10109199" cy="598032"/>
          </a:xfrm>
        </p:spPr>
        <p:txBody>
          <a:bodyPr vert="horz" lIns="91440" tIns="45720" rIns="91440" bIns="45720" rtlCol="0" anchor="ctr">
            <a:normAutofit/>
          </a:bodyPr>
          <a:lstStyle/>
          <a:p>
            <a:r>
              <a:rPr lang="en-US" sz="2500" kern="1200">
                <a:solidFill>
                  <a:schemeClr val="tx1"/>
                </a:solidFill>
                <a:latin typeface="+mj-lt"/>
                <a:ea typeface="+mj-ea"/>
                <a:cs typeface="+mj-cs"/>
              </a:rPr>
              <a:t>So, do states use organized criminals to “do their dirty work”? A case study. </a:t>
            </a:r>
          </a:p>
        </p:txBody>
      </p:sp>
      <p:pic>
        <p:nvPicPr>
          <p:cNvPr id="9" name="Content Placeholder 8">
            <a:extLst>
              <a:ext uri="{FF2B5EF4-FFF2-40B4-BE49-F238E27FC236}">
                <a16:creationId xmlns:a16="http://schemas.microsoft.com/office/drawing/2014/main" id="{FD67F20F-967C-D03A-CC7B-CB9A4B63DA70}"/>
              </a:ext>
            </a:extLst>
          </p:cNvPr>
          <p:cNvPicPr>
            <a:picLocks noGrp="1" noChangeAspect="1"/>
          </p:cNvPicPr>
          <p:nvPr>
            <p:ph idx="1"/>
          </p:nvPr>
        </p:nvPicPr>
        <p:blipFill>
          <a:blip r:embed="rId2"/>
          <a:srcRect l="1391" r="1" b="1"/>
          <a:stretch>
            <a:fillRect/>
          </a:stretch>
        </p:blipFill>
        <p:spPr>
          <a:xfrm>
            <a:off x="20" y="-40"/>
            <a:ext cx="6095980" cy="4172827"/>
          </a:xfrm>
          <a:prstGeom prst="rect">
            <a:avLst/>
          </a:prstGeom>
        </p:spPr>
      </p:pic>
      <p:pic>
        <p:nvPicPr>
          <p:cNvPr id="11" name="Picture 10">
            <a:extLst>
              <a:ext uri="{FF2B5EF4-FFF2-40B4-BE49-F238E27FC236}">
                <a16:creationId xmlns:a16="http://schemas.microsoft.com/office/drawing/2014/main" id="{677D5B85-15E1-4953-8C96-52C1C5FB9106}"/>
              </a:ext>
            </a:extLst>
          </p:cNvPr>
          <p:cNvPicPr>
            <a:picLocks noChangeAspect="1"/>
          </p:cNvPicPr>
          <p:nvPr/>
        </p:nvPicPr>
        <p:blipFill>
          <a:blip r:embed="rId3"/>
          <a:srcRect t="11927" b="5601"/>
          <a:stretch>
            <a:fillRect/>
          </a:stretch>
        </p:blipFill>
        <p:spPr>
          <a:xfrm>
            <a:off x="6096000" y="-43"/>
            <a:ext cx="6096000" cy="4172829"/>
          </a:xfrm>
          <a:prstGeom prst="rect">
            <a:avLst/>
          </a:prstGeom>
        </p:spPr>
      </p:pic>
      <p:cxnSp>
        <p:nvCxnSpPr>
          <p:cNvPr id="16" name="Straight Connector 15">
            <a:extLst>
              <a:ext uri="{FF2B5EF4-FFF2-40B4-BE49-F238E27FC236}">
                <a16:creationId xmlns:a16="http://schemas.microsoft.com/office/drawing/2014/main" id="{7667AA61-5C27-F30F-D229-06CBE5709F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1" y="4811517"/>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2412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95D3E-9D0D-DA57-25FC-088ADA5C9E98}"/>
              </a:ext>
            </a:extLst>
          </p:cNvPr>
          <p:cNvSpPr>
            <a:spLocks noGrp="1"/>
          </p:cNvSpPr>
          <p:nvPr>
            <p:ph type="title"/>
          </p:nvPr>
        </p:nvSpPr>
        <p:spPr/>
        <p:txBody>
          <a:bodyPr/>
          <a:lstStyle/>
          <a:p>
            <a:r>
              <a:rPr lang="en-US" dirty="0"/>
              <a:t>The facts</a:t>
            </a:r>
          </a:p>
        </p:txBody>
      </p:sp>
      <p:sp>
        <p:nvSpPr>
          <p:cNvPr id="3" name="Content Placeholder 2">
            <a:extLst>
              <a:ext uri="{FF2B5EF4-FFF2-40B4-BE49-F238E27FC236}">
                <a16:creationId xmlns:a16="http://schemas.microsoft.com/office/drawing/2014/main" id="{B88F4D9C-91C6-70B1-0880-743654472FEB}"/>
              </a:ext>
            </a:extLst>
          </p:cNvPr>
          <p:cNvSpPr>
            <a:spLocks noGrp="1"/>
          </p:cNvSpPr>
          <p:nvPr>
            <p:ph idx="1"/>
          </p:nvPr>
        </p:nvSpPr>
        <p:spPr/>
        <p:txBody>
          <a:bodyPr/>
          <a:lstStyle/>
          <a:p>
            <a:endParaRPr lang="en-US" dirty="0"/>
          </a:p>
          <a:p>
            <a:r>
              <a:rPr lang="en-US" dirty="0"/>
              <a:t>In 1984 a hitman shot Mexican journalist, Manuel Buendia, outside his house. </a:t>
            </a:r>
          </a:p>
          <a:p>
            <a:endParaRPr lang="en-US" dirty="0"/>
          </a:p>
          <a:p>
            <a:r>
              <a:rPr lang="en-US" dirty="0"/>
              <a:t>The following year Mexican drug traffickers tortured and murder DEA agent, Enrique “Kiki” Camarena. </a:t>
            </a:r>
          </a:p>
        </p:txBody>
      </p:sp>
    </p:spTree>
    <p:extLst>
      <p:ext uri="{BB962C8B-B14F-4D97-AF65-F5344CB8AC3E}">
        <p14:creationId xmlns:p14="http://schemas.microsoft.com/office/powerpoint/2010/main" val="1872455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F2563-30E7-8B6D-558D-A8865A738080}"/>
              </a:ext>
            </a:extLst>
          </p:cNvPr>
          <p:cNvSpPr>
            <a:spLocks noGrp="1"/>
          </p:cNvSpPr>
          <p:nvPr>
            <p:ph type="title"/>
          </p:nvPr>
        </p:nvSpPr>
        <p:spPr>
          <a:xfrm>
            <a:off x="762000" y="1141712"/>
            <a:ext cx="8029572" cy="1061161"/>
          </a:xfrm>
        </p:spPr>
        <p:txBody>
          <a:bodyPr vert="horz" lIns="91440" tIns="45720" rIns="91440" bIns="45720" rtlCol="0" anchor="t">
            <a:normAutofit fontScale="90000"/>
          </a:bodyPr>
          <a:lstStyle/>
          <a:p>
            <a:r>
              <a:rPr lang="en-US" sz="3400" dirty="0"/>
              <a:t>Initially, the U.S. authorities blamed the Mexican drug traffickers: The Guadalajara cartel</a:t>
            </a:r>
          </a:p>
        </p:txBody>
      </p:sp>
      <p:cxnSp>
        <p:nvCxnSpPr>
          <p:cNvPr id="14" name="Straight Connector 13">
            <a:extLst>
              <a:ext uri="{FF2B5EF4-FFF2-40B4-BE49-F238E27FC236}">
                <a16:creationId xmlns:a16="http://schemas.microsoft.com/office/drawing/2014/main" id="{192712F8-36FA-35DF-0CE8-4098D93322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 name="Content Placeholder 4">
            <a:extLst>
              <a:ext uri="{FF2B5EF4-FFF2-40B4-BE49-F238E27FC236}">
                <a16:creationId xmlns:a16="http://schemas.microsoft.com/office/drawing/2014/main" id="{8487C3B5-5473-274C-4C6D-6011ABFE8E02}"/>
              </a:ext>
            </a:extLst>
          </p:cNvPr>
          <p:cNvPicPr>
            <a:picLocks noGrp="1" noChangeAspect="1"/>
          </p:cNvPicPr>
          <p:nvPr>
            <p:ph idx="1"/>
          </p:nvPr>
        </p:nvPicPr>
        <p:blipFill>
          <a:blip r:embed="rId2"/>
          <a:stretch>
            <a:fillRect/>
          </a:stretch>
        </p:blipFill>
        <p:spPr>
          <a:xfrm>
            <a:off x="865141" y="3025387"/>
            <a:ext cx="3352404" cy="1944394"/>
          </a:xfrm>
          <a:prstGeom prst="rect">
            <a:avLst/>
          </a:prstGeom>
        </p:spPr>
      </p:pic>
      <p:pic>
        <p:nvPicPr>
          <p:cNvPr id="9" name="Picture 8">
            <a:extLst>
              <a:ext uri="{FF2B5EF4-FFF2-40B4-BE49-F238E27FC236}">
                <a16:creationId xmlns:a16="http://schemas.microsoft.com/office/drawing/2014/main" id="{B54217A5-3653-755C-7E62-994D17EC1A68}"/>
              </a:ext>
            </a:extLst>
          </p:cNvPr>
          <p:cNvPicPr>
            <a:picLocks noChangeAspect="1"/>
          </p:cNvPicPr>
          <p:nvPr/>
        </p:nvPicPr>
        <p:blipFill>
          <a:blip r:embed="rId3"/>
          <a:stretch>
            <a:fillRect/>
          </a:stretch>
        </p:blipFill>
        <p:spPr>
          <a:xfrm>
            <a:off x="4404072" y="3059722"/>
            <a:ext cx="3350982" cy="1910058"/>
          </a:xfrm>
          <a:prstGeom prst="rect">
            <a:avLst/>
          </a:prstGeom>
        </p:spPr>
      </p:pic>
      <p:pic>
        <p:nvPicPr>
          <p:cNvPr id="7" name="Picture 6">
            <a:extLst>
              <a:ext uri="{FF2B5EF4-FFF2-40B4-BE49-F238E27FC236}">
                <a16:creationId xmlns:a16="http://schemas.microsoft.com/office/drawing/2014/main" id="{A062907F-8558-E66E-4EFB-EB2DEC47CEE4}"/>
              </a:ext>
            </a:extLst>
          </p:cNvPr>
          <p:cNvPicPr>
            <a:picLocks noChangeAspect="1"/>
          </p:cNvPicPr>
          <p:nvPr/>
        </p:nvPicPr>
        <p:blipFill>
          <a:blip r:embed="rId4"/>
          <a:stretch>
            <a:fillRect/>
          </a:stretch>
        </p:blipFill>
        <p:spPr>
          <a:xfrm>
            <a:off x="7941581" y="2783265"/>
            <a:ext cx="3350982" cy="2186515"/>
          </a:xfrm>
          <a:prstGeom prst="rect">
            <a:avLst/>
          </a:prstGeom>
        </p:spPr>
      </p:pic>
      <p:cxnSp>
        <p:nvCxnSpPr>
          <p:cNvPr id="16" name="Straight Connector 15">
            <a:extLst>
              <a:ext uri="{FF2B5EF4-FFF2-40B4-BE49-F238E27FC236}">
                <a16:creationId xmlns:a16="http://schemas.microsoft.com/office/drawing/2014/main" id="{AF9469B9-6468-5B6A-E832-8D459038843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8897" y="5231580"/>
            <a:ext cx="10459156" cy="0"/>
          </a:xfrm>
          <a:prstGeom prst="line">
            <a:avLst/>
          </a:prstGeom>
          <a:ln w="127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0152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E9FA2-8DB4-5420-29A0-4C33F2E6D939}"/>
              </a:ext>
            </a:extLst>
          </p:cNvPr>
          <p:cNvSpPr>
            <a:spLocks noGrp="1"/>
          </p:cNvSpPr>
          <p:nvPr>
            <p:ph type="title"/>
          </p:nvPr>
        </p:nvSpPr>
        <p:spPr/>
        <p:txBody>
          <a:bodyPr>
            <a:normAutofit fontScale="90000"/>
          </a:bodyPr>
          <a:lstStyle/>
          <a:p>
            <a:r>
              <a:rPr lang="en-US" dirty="0"/>
              <a:t>By late 1985 they also claimed that the Mexican secret service, the </a:t>
            </a:r>
            <a:r>
              <a:rPr lang="en-US" dirty="0" err="1"/>
              <a:t>Dirección</a:t>
            </a:r>
            <a:r>
              <a:rPr lang="en-US" dirty="0"/>
              <a:t> Federal de </a:t>
            </a:r>
            <a:r>
              <a:rPr lang="en-US" dirty="0" err="1"/>
              <a:t>Seguridad</a:t>
            </a:r>
            <a:r>
              <a:rPr lang="en-US" dirty="0"/>
              <a:t> (DFS) had protected the Guadalajara cartel. </a:t>
            </a:r>
          </a:p>
        </p:txBody>
      </p:sp>
      <p:pic>
        <p:nvPicPr>
          <p:cNvPr id="5" name="Content Placeholder 4">
            <a:extLst>
              <a:ext uri="{FF2B5EF4-FFF2-40B4-BE49-F238E27FC236}">
                <a16:creationId xmlns:a16="http://schemas.microsoft.com/office/drawing/2014/main" id="{444DB937-20BC-313C-683D-8409C5177D79}"/>
              </a:ext>
            </a:extLst>
          </p:cNvPr>
          <p:cNvPicPr>
            <a:picLocks noGrp="1" noChangeAspect="1"/>
          </p:cNvPicPr>
          <p:nvPr>
            <p:ph idx="1"/>
          </p:nvPr>
        </p:nvPicPr>
        <p:blipFill>
          <a:blip r:embed="rId2"/>
          <a:stretch>
            <a:fillRect/>
          </a:stretch>
        </p:blipFill>
        <p:spPr>
          <a:xfrm>
            <a:off x="2623680" y="2022573"/>
            <a:ext cx="6944639" cy="4351338"/>
          </a:xfrm>
          <a:prstGeom prst="rect">
            <a:avLst/>
          </a:prstGeom>
        </p:spPr>
      </p:pic>
    </p:spTree>
    <p:extLst>
      <p:ext uri="{BB962C8B-B14F-4D97-AF65-F5344CB8AC3E}">
        <p14:creationId xmlns:p14="http://schemas.microsoft.com/office/powerpoint/2010/main" val="155182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52A22-03A1-3EB7-FDAF-CB3A697C56C2}"/>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5054D47C-5151-1FAC-5E51-6204D31888CD}"/>
              </a:ext>
            </a:extLst>
          </p:cNvPr>
          <p:cNvSpPr>
            <a:spLocks noGrp="1"/>
          </p:cNvSpPr>
          <p:nvPr>
            <p:ph idx="1"/>
          </p:nvPr>
        </p:nvSpPr>
        <p:spPr/>
        <p:txBody>
          <a:bodyPr>
            <a:normAutofit fontScale="85000" lnSpcReduction="20000"/>
          </a:bodyPr>
          <a:lstStyle/>
          <a:p>
            <a:r>
              <a:rPr lang="en-US" dirty="0"/>
              <a:t>They argued that Buendia was murdered because he had discovered the links between the DFS and the Guadalajara cartel.</a:t>
            </a:r>
          </a:p>
          <a:p>
            <a:endParaRPr lang="en-US" dirty="0"/>
          </a:p>
          <a:p>
            <a:r>
              <a:rPr lang="en-US" dirty="0"/>
              <a:t>They argued that Camarena had been murdered</a:t>
            </a:r>
          </a:p>
          <a:p>
            <a:endParaRPr lang="en-US" dirty="0"/>
          </a:p>
          <a:p>
            <a:pPr lvl="1"/>
            <a:r>
              <a:rPr lang="en-US" dirty="0"/>
              <a:t>Because he had discovered the vast Bufalo marijuana ranch. </a:t>
            </a:r>
          </a:p>
          <a:p>
            <a:pPr lvl="1"/>
            <a:r>
              <a:rPr lang="en-US" dirty="0"/>
              <a:t>Because he had fed Buendia information on the DFS-cartel link. </a:t>
            </a:r>
          </a:p>
          <a:p>
            <a:endParaRPr lang="en-US" dirty="0"/>
          </a:p>
          <a:p>
            <a:r>
              <a:rPr lang="en-US" dirty="0"/>
              <a:t>There were problems with this theory:</a:t>
            </a:r>
          </a:p>
          <a:p>
            <a:endParaRPr lang="en-US" dirty="0"/>
          </a:p>
          <a:p>
            <a:pPr lvl="1"/>
            <a:r>
              <a:rPr lang="en-US" dirty="0"/>
              <a:t>Why kill Camarena for the Bufalo ranch? The cartel recovered most of the marijuana. </a:t>
            </a:r>
          </a:p>
          <a:p>
            <a:pPr lvl="1"/>
            <a:r>
              <a:rPr lang="en-US" dirty="0"/>
              <a:t>Why kill Camarena and Buendia for the DFS-cartel link. DEA and CIA knew DFS was partially funded by drug money. </a:t>
            </a:r>
          </a:p>
          <a:p>
            <a:pPr lvl="1"/>
            <a:endParaRPr lang="en-US" dirty="0"/>
          </a:p>
          <a:p>
            <a:pPr lvl="1"/>
            <a:endParaRPr lang="en-US" dirty="0"/>
          </a:p>
        </p:txBody>
      </p:sp>
    </p:spTree>
    <p:extLst>
      <p:ext uri="{BB962C8B-B14F-4D97-AF65-F5344CB8AC3E}">
        <p14:creationId xmlns:p14="http://schemas.microsoft.com/office/powerpoint/2010/main" val="3299128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5B1FC96-0749-41C9-BAED-E089E7714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4A01E4-F4B9-02AC-EE30-433C12797485}"/>
              </a:ext>
            </a:extLst>
          </p:cNvPr>
          <p:cNvSpPr>
            <a:spLocks noGrp="1"/>
          </p:cNvSpPr>
          <p:nvPr>
            <p:ph type="title"/>
          </p:nvPr>
        </p:nvSpPr>
        <p:spPr>
          <a:xfrm>
            <a:off x="630936" y="4562856"/>
            <a:ext cx="3419856" cy="1600200"/>
          </a:xfrm>
        </p:spPr>
        <p:txBody>
          <a:bodyPr anchor="ctr">
            <a:normAutofit/>
          </a:bodyPr>
          <a:lstStyle/>
          <a:p>
            <a:r>
              <a:rPr lang="en-US" sz="4800" dirty="0"/>
              <a:t>1988</a:t>
            </a:r>
          </a:p>
        </p:txBody>
      </p:sp>
      <p:pic>
        <p:nvPicPr>
          <p:cNvPr id="5" name="Content Placeholder 4">
            <a:extLst>
              <a:ext uri="{FF2B5EF4-FFF2-40B4-BE49-F238E27FC236}">
                <a16:creationId xmlns:a16="http://schemas.microsoft.com/office/drawing/2014/main" id="{93CDF036-AA04-0875-73A3-9BA85D4434C8}"/>
              </a:ext>
            </a:extLst>
          </p:cNvPr>
          <p:cNvPicPr>
            <a:picLocks noChangeAspect="1"/>
          </p:cNvPicPr>
          <p:nvPr/>
        </p:nvPicPr>
        <p:blipFill>
          <a:blip r:embed="rId2"/>
          <a:srcRect r="14291" b="1"/>
          <a:stretch>
            <a:fillRect/>
          </a:stretch>
        </p:blipFill>
        <p:spPr>
          <a:xfrm>
            <a:off x="5" y="10"/>
            <a:ext cx="6095995" cy="4196271"/>
          </a:xfrm>
          <a:custGeom>
            <a:avLst/>
            <a:gdLst/>
            <a:ahLst/>
            <a:cxnLst/>
            <a:rect l="l" t="t" r="r" b="b"/>
            <a:pathLst>
              <a:path w="6005375" h="4196281">
                <a:moveTo>
                  <a:pt x="0" y="0"/>
                </a:moveTo>
                <a:lnTo>
                  <a:pt x="6000672" y="0"/>
                </a:lnTo>
                <a:lnTo>
                  <a:pt x="5998730" y="19709"/>
                </a:lnTo>
                <a:cubicBezTo>
                  <a:pt x="6001245" y="280059"/>
                  <a:pt x="5986415" y="540409"/>
                  <a:pt x="5999656" y="800631"/>
                </a:cubicBezTo>
                <a:cubicBezTo>
                  <a:pt x="6009855" y="1001996"/>
                  <a:pt x="6003364" y="1203233"/>
                  <a:pt x="5999656" y="1404471"/>
                </a:cubicBezTo>
                <a:cubicBezTo>
                  <a:pt x="5992506" y="1790420"/>
                  <a:pt x="6003364" y="2175860"/>
                  <a:pt x="5998730" y="2561300"/>
                </a:cubicBezTo>
                <a:cubicBezTo>
                  <a:pt x="5996744" y="2732154"/>
                  <a:pt x="5998994" y="2902754"/>
                  <a:pt x="6003364" y="3073609"/>
                </a:cubicBezTo>
                <a:cubicBezTo>
                  <a:pt x="6009720" y="3317560"/>
                  <a:pt x="5999923" y="3561638"/>
                  <a:pt x="5989197" y="3805463"/>
                </a:cubicBezTo>
                <a:cubicBezTo>
                  <a:pt x="5985594" y="3872508"/>
                  <a:pt x="5984647" y="3939633"/>
                  <a:pt x="5986348" y="4006695"/>
                </a:cubicBezTo>
                <a:lnTo>
                  <a:pt x="5997254" y="4174633"/>
                </a:lnTo>
                <a:lnTo>
                  <a:pt x="5951601" y="4176620"/>
                </a:lnTo>
                <a:cubicBezTo>
                  <a:pt x="5886702" y="4176651"/>
                  <a:pt x="5821788" y="4174749"/>
                  <a:pt x="5756905" y="4173480"/>
                </a:cubicBezTo>
                <a:cubicBezTo>
                  <a:pt x="5518559" y="4169040"/>
                  <a:pt x="5280086" y="4173480"/>
                  <a:pt x="5042247" y="4150774"/>
                </a:cubicBezTo>
                <a:cubicBezTo>
                  <a:pt x="4977618" y="4144622"/>
                  <a:pt x="4912546" y="4140690"/>
                  <a:pt x="4847600" y="4141467"/>
                </a:cubicBezTo>
                <a:cubicBezTo>
                  <a:pt x="4782655" y="4142244"/>
                  <a:pt x="4717835" y="4147730"/>
                  <a:pt x="4653713" y="4160414"/>
                </a:cubicBezTo>
                <a:cubicBezTo>
                  <a:pt x="4446571" y="4200625"/>
                  <a:pt x="4238796" y="4203162"/>
                  <a:pt x="4029497" y="4186925"/>
                </a:cubicBezTo>
                <a:cubicBezTo>
                  <a:pt x="3943621" y="4180203"/>
                  <a:pt x="3857746" y="4169040"/>
                  <a:pt x="3771489" y="4171196"/>
                </a:cubicBezTo>
                <a:cubicBezTo>
                  <a:pt x="3623585" y="4175129"/>
                  <a:pt x="3475554" y="4167137"/>
                  <a:pt x="3327523" y="4169167"/>
                </a:cubicBezTo>
                <a:cubicBezTo>
                  <a:pt x="3323528" y="4169738"/>
                  <a:pt x="3319443" y="4169205"/>
                  <a:pt x="3315727" y="4167645"/>
                </a:cubicBezTo>
                <a:cubicBezTo>
                  <a:pt x="3278941" y="4142402"/>
                  <a:pt x="3238603" y="4152169"/>
                  <a:pt x="3200549" y="4158765"/>
                </a:cubicBezTo>
                <a:cubicBezTo>
                  <a:pt x="3074082" y="4180710"/>
                  <a:pt x="2947742" y="4191492"/>
                  <a:pt x="2819246" y="4174494"/>
                </a:cubicBezTo>
                <a:cubicBezTo>
                  <a:pt x="2696546" y="4156698"/>
                  <a:pt x="2572096" y="4154478"/>
                  <a:pt x="2448851" y="4167898"/>
                </a:cubicBezTo>
                <a:cubicBezTo>
                  <a:pt x="2279383" y="4187687"/>
                  <a:pt x="2110549" y="4183501"/>
                  <a:pt x="1941462" y="4167898"/>
                </a:cubicBezTo>
                <a:cubicBezTo>
                  <a:pt x="1872837" y="4161556"/>
                  <a:pt x="1803198" y="4150774"/>
                  <a:pt x="1735208" y="4166630"/>
                </a:cubicBezTo>
                <a:cubicBezTo>
                  <a:pt x="1651489" y="4186038"/>
                  <a:pt x="1568023" y="4179695"/>
                  <a:pt x="1484050" y="4175382"/>
                </a:cubicBezTo>
                <a:cubicBezTo>
                  <a:pt x="1377752" y="4169801"/>
                  <a:pt x="1271708" y="4153692"/>
                  <a:pt x="1165029" y="4166376"/>
                </a:cubicBezTo>
                <a:cubicBezTo>
                  <a:pt x="1115685" y="4172211"/>
                  <a:pt x="1066722" y="4181471"/>
                  <a:pt x="1016744" y="4179061"/>
                </a:cubicBezTo>
                <a:cubicBezTo>
                  <a:pt x="878481" y="4172719"/>
                  <a:pt x="740344" y="4165235"/>
                  <a:pt x="601826" y="4166376"/>
                </a:cubicBezTo>
                <a:cubicBezTo>
                  <a:pt x="543857" y="4166757"/>
                  <a:pt x="486268" y="4168659"/>
                  <a:pt x="428553" y="4172845"/>
                </a:cubicBezTo>
                <a:cubicBezTo>
                  <a:pt x="320859" y="4180710"/>
                  <a:pt x="213546" y="4170055"/>
                  <a:pt x="106234" y="4166249"/>
                </a:cubicBezTo>
                <a:lnTo>
                  <a:pt x="0" y="4171008"/>
                </a:lnTo>
                <a:close/>
              </a:path>
            </a:pathLst>
          </a:custGeom>
        </p:spPr>
      </p:pic>
      <p:pic>
        <p:nvPicPr>
          <p:cNvPr id="7" name="Picture 6">
            <a:extLst>
              <a:ext uri="{FF2B5EF4-FFF2-40B4-BE49-F238E27FC236}">
                <a16:creationId xmlns:a16="http://schemas.microsoft.com/office/drawing/2014/main" id="{85DBF1D0-CAE6-74A5-8ED0-2607E27CB477}"/>
              </a:ext>
            </a:extLst>
          </p:cNvPr>
          <p:cNvPicPr>
            <a:picLocks noChangeAspect="1"/>
          </p:cNvPicPr>
          <p:nvPr/>
        </p:nvPicPr>
        <p:blipFill>
          <a:blip r:embed="rId3"/>
          <a:srcRect t="28805" r="2" b="26417"/>
          <a:stretch>
            <a:fillRect/>
          </a:stretch>
        </p:blipFill>
        <p:spPr>
          <a:xfrm>
            <a:off x="6019800" y="10"/>
            <a:ext cx="6172195" cy="4187662"/>
          </a:xfrm>
          <a:custGeom>
            <a:avLst/>
            <a:gdLst/>
            <a:ahLst/>
            <a:cxnLst/>
            <a:rect l="l" t="t" r="r" b="b"/>
            <a:pathLst>
              <a:path w="6006950" h="4187672">
                <a:moveTo>
                  <a:pt x="9223" y="0"/>
                </a:moveTo>
                <a:lnTo>
                  <a:pt x="6006950" y="0"/>
                </a:lnTo>
                <a:lnTo>
                  <a:pt x="6006950" y="4169490"/>
                </a:lnTo>
                <a:lnTo>
                  <a:pt x="5787907" y="4174448"/>
                </a:lnTo>
                <a:cubicBezTo>
                  <a:pt x="5713866" y="4173475"/>
                  <a:pt x="5639861" y="4169853"/>
                  <a:pt x="5566029" y="4163587"/>
                </a:cubicBezTo>
                <a:cubicBezTo>
                  <a:pt x="5458843" y="4155595"/>
                  <a:pt x="5350768" y="4144559"/>
                  <a:pt x="5244343" y="4164855"/>
                </a:cubicBezTo>
                <a:cubicBezTo>
                  <a:pt x="5127517" y="4187307"/>
                  <a:pt x="5010817" y="4187434"/>
                  <a:pt x="4892977" y="4181726"/>
                </a:cubicBezTo>
                <a:cubicBezTo>
                  <a:pt x="4792260" y="4176906"/>
                  <a:pt x="4691923" y="4151536"/>
                  <a:pt x="4590445" y="4178301"/>
                </a:cubicBezTo>
                <a:cubicBezTo>
                  <a:pt x="4580348" y="4179772"/>
                  <a:pt x="4570061" y="4179341"/>
                  <a:pt x="4560128" y="4177032"/>
                </a:cubicBezTo>
                <a:cubicBezTo>
                  <a:pt x="4449137" y="4161684"/>
                  <a:pt x="4337384" y="4174242"/>
                  <a:pt x="4226013" y="4169929"/>
                </a:cubicBezTo>
                <a:cubicBezTo>
                  <a:pt x="4174640" y="4167899"/>
                  <a:pt x="4122252" y="4169041"/>
                  <a:pt x="4071513" y="4163587"/>
                </a:cubicBezTo>
                <a:cubicBezTo>
                  <a:pt x="3955067" y="4151156"/>
                  <a:pt x="3838874" y="4144559"/>
                  <a:pt x="3723697" y="4173861"/>
                </a:cubicBezTo>
                <a:cubicBezTo>
                  <a:pt x="3690082" y="4181764"/>
                  <a:pt x="3655732" y="4186013"/>
                  <a:pt x="3621204" y="4186546"/>
                </a:cubicBezTo>
                <a:cubicBezTo>
                  <a:pt x="3508437" y="4190605"/>
                  <a:pt x="3396050" y="4182867"/>
                  <a:pt x="3283664" y="4176525"/>
                </a:cubicBezTo>
                <a:cubicBezTo>
                  <a:pt x="3205652" y="4172085"/>
                  <a:pt x="3127768" y="4162445"/>
                  <a:pt x="3049630" y="4170563"/>
                </a:cubicBezTo>
                <a:cubicBezTo>
                  <a:pt x="3004218" y="4175257"/>
                  <a:pt x="2958427" y="4175257"/>
                  <a:pt x="2913015" y="4170563"/>
                </a:cubicBezTo>
                <a:cubicBezTo>
                  <a:pt x="2829321" y="4160758"/>
                  <a:pt x="2744879" y="4158931"/>
                  <a:pt x="2660842" y="4165109"/>
                </a:cubicBezTo>
                <a:cubicBezTo>
                  <a:pt x="2535390" y="4175891"/>
                  <a:pt x="2410065" y="4184897"/>
                  <a:pt x="2284232" y="4167773"/>
                </a:cubicBezTo>
                <a:cubicBezTo>
                  <a:pt x="2212868" y="4156559"/>
                  <a:pt x="2140312" y="4155240"/>
                  <a:pt x="2068592" y="4163840"/>
                </a:cubicBezTo>
                <a:cubicBezTo>
                  <a:pt x="1897729" y="4187814"/>
                  <a:pt x="1726485" y="4180077"/>
                  <a:pt x="1555241" y="4170183"/>
                </a:cubicBezTo>
                <a:cubicBezTo>
                  <a:pt x="1440824" y="4163460"/>
                  <a:pt x="1325901" y="4151156"/>
                  <a:pt x="1211738" y="4167392"/>
                </a:cubicBezTo>
                <a:cubicBezTo>
                  <a:pt x="1066118" y="4187688"/>
                  <a:pt x="920370" y="4180965"/>
                  <a:pt x="774368" y="4175003"/>
                </a:cubicBezTo>
                <a:cubicBezTo>
                  <a:pt x="667182" y="4170563"/>
                  <a:pt x="559869" y="4157117"/>
                  <a:pt x="452430" y="4173734"/>
                </a:cubicBezTo>
                <a:cubicBezTo>
                  <a:pt x="441369" y="4175244"/>
                  <a:pt x="430117" y="4174115"/>
                  <a:pt x="419576" y="4170436"/>
                </a:cubicBezTo>
                <a:cubicBezTo>
                  <a:pt x="378807" y="4157016"/>
                  <a:pt x="335096" y="4155215"/>
                  <a:pt x="293363" y="4165236"/>
                </a:cubicBezTo>
                <a:cubicBezTo>
                  <a:pt x="216367" y="4182106"/>
                  <a:pt x="139497" y="4189463"/>
                  <a:pt x="61105" y="4174115"/>
                </a:cubicBezTo>
                <a:lnTo>
                  <a:pt x="13323" y="4171265"/>
                </a:lnTo>
                <a:lnTo>
                  <a:pt x="28554" y="3843045"/>
                </a:lnTo>
                <a:cubicBezTo>
                  <a:pt x="30457" y="3722610"/>
                  <a:pt x="27412" y="3602256"/>
                  <a:pt x="15626" y="3482187"/>
                </a:cubicBezTo>
                <a:cubicBezTo>
                  <a:pt x="-847" y="3335690"/>
                  <a:pt x="-4304" y="3188124"/>
                  <a:pt x="5296" y="3041068"/>
                </a:cubicBezTo>
                <a:cubicBezTo>
                  <a:pt x="11786" y="2956911"/>
                  <a:pt x="18539" y="2872754"/>
                  <a:pt x="22776" y="2788472"/>
                </a:cubicBezTo>
                <a:cubicBezTo>
                  <a:pt x="28180" y="2668580"/>
                  <a:pt x="25173" y="2548474"/>
                  <a:pt x="13771" y="2428964"/>
                </a:cubicBezTo>
                <a:cubicBezTo>
                  <a:pt x="4237" y="2337829"/>
                  <a:pt x="3177" y="2246070"/>
                  <a:pt x="10593" y="2154757"/>
                </a:cubicBezTo>
                <a:cubicBezTo>
                  <a:pt x="25690" y="1999286"/>
                  <a:pt x="9931" y="1843813"/>
                  <a:pt x="5032" y="1688466"/>
                </a:cubicBezTo>
                <a:cubicBezTo>
                  <a:pt x="-3577" y="1402691"/>
                  <a:pt x="20393" y="1117045"/>
                  <a:pt x="9666" y="831270"/>
                </a:cubicBezTo>
                <a:cubicBezTo>
                  <a:pt x="3841" y="689908"/>
                  <a:pt x="16420" y="548673"/>
                  <a:pt x="9666" y="407311"/>
                </a:cubicBezTo>
                <a:cubicBezTo>
                  <a:pt x="4105" y="306755"/>
                  <a:pt x="397" y="206200"/>
                  <a:pt x="4105" y="105518"/>
                </a:cubicBezTo>
                <a:cubicBezTo>
                  <a:pt x="5164" y="78059"/>
                  <a:pt x="5826" y="50473"/>
                  <a:pt x="9534" y="23396"/>
                </a:cubicBezTo>
                <a:close/>
              </a:path>
            </a:pathLst>
          </a:custGeom>
        </p:spPr>
      </p:pic>
      <p:sp>
        <p:nvSpPr>
          <p:cNvPr id="16" name="sketch line">
            <a:extLst>
              <a:ext uri="{FF2B5EF4-FFF2-40B4-BE49-F238E27FC236}">
                <a16:creationId xmlns:a16="http://schemas.microsoft.com/office/drawing/2014/main" id="{63C1A86C-B1A8-4AEC-B001-595C91716E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89020" y="5404538"/>
            <a:ext cx="1554480" cy="18288"/>
          </a:xfrm>
          <a:custGeom>
            <a:avLst/>
            <a:gdLst>
              <a:gd name="csX0" fmla="*/ 0 w 1554480"/>
              <a:gd name="csY0" fmla="*/ 0 h 18288"/>
              <a:gd name="csX1" fmla="*/ 549250 w 1554480"/>
              <a:gd name="csY1" fmla="*/ 0 h 18288"/>
              <a:gd name="csX2" fmla="*/ 1082954 w 1554480"/>
              <a:gd name="csY2" fmla="*/ 0 h 18288"/>
              <a:gd name="csX3" fmla="*/ 1554480 w 1554480"/>
              <a:gd name="csY3" fmla="*/ 0 h 18288"/>
              <a:gd name="csX4" fmla="*/ 1554480 w 1554480"/>
              <a:gd name="csY4" fmla="*/ 18288 h 18288"/>
              <a:gd name="csX5" fmla="*/ 1067410 w 1554480"/>
              <a:gd name="csY5" fmla="*/ 18288 h 18288"/>
              <a:gd name="csX6" fmla="*/ 549250 w 1554480"/>
              <a:gd name="csY6" fmla="*/ 18288 h 18288"/>
              <a:gd name="csX7" fmla="*/ 0 w 1554480"/>
              <a:gd name="csY7" fmla="*/ 18288 h 18288"/>
              <a:gd name="csX8" fmla="*/ 0 w 1554480"/>
              <a:gd name="csY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10">
            <a:extLst>
              <a:ext uri="{FF2B5EF4-FFF2-40B4-BE49-F238E27FC236}">
                <a16:creationId xmlns:a16="http://schemas.microsoft.com/office/drawing/2014/main" id="{49F7A6D7-3E3A-0EA6-AC5E-960F0F641D5D}"/>
              </a:ext>
            </a:extLst>
          </p:cNvPr>
          <p:cNvSpPr>
            <a:spLocks noGrp="1"/>
          </p:cNvSpPr>
          <p:nvPr>
            <p:ph idx="1"/>
          </p:nvPr>
        </p:nvSpPr>
        <p:spPr>
          <a:xfrm>
            <a:off x="4654294" y="4562856"/>
            <a:ext cx="6903721" cy="1600200"/>
          </a:xfrm>
        </p:spPr>
        <p:txBody>
          <a:bodyPr anchor="ctr">
            <a:normAutofit/>
          </a:bodyPr>
          <a:lstStyle/>
          <a:p>
            <a:r>
              <a:rPr lang="en-US" sz="2200" dirty="0"/>
              <a:t>DEA agent Hector Berrellez heads up Operation Leyenda, designed to investigate those also involved in the Camarena killing. </a:t>
            </a:r>
          </a:p>
        </p:txBody>
      </p:sp>
    </p:spTree>
    <p:extLst>
      <p:ext uri="{BB962C8B-B14F-4D97-AF65-F5344CB8AC3E}">
        <p14:creationId xmlns:p14="http://schemas.microsoft.com/office/powerpoint/2010/main" val="3554742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A69AAE0-49D5-4C8B-8BA2-55898C00E0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55DEA96-D0F4-342A-AC0C-A449A8EAA236}"/>
              </a:ext>
            </a:extLst>
          </p:cNvPr>
          <p:cNvPicPr>
            <a:picLocks noChangeAspect="1"/>
          </p:cNvPicPr>
          <p:nvPr/>
        </p:nvPicPr>
        <p:blipFill>
          <a:blip r:embed="rId2"/>
          <a:srcRect t="13721" b="9596"/>
          <a:stretch>
            <a:fillRect/>
          </a:stretch>
        </p:blipFill>
        <p:spPr>
          <a:xfrm>
            <a:off x="-4" y="-4"/>
            <a:ext cx="7534640" cy="6857984"/>
          </a:xfrm>
          <a:custGeom>
            <a:avLst/>
            <a:gdLst/>
            <a:ahLst/>
            <a:cxnLst/>
            <a:rect l="l" t="t" r="r" b="b"/>
            <a:pathLst>
              <a:path w="7534640" h="6857984">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447233" y="4124161"/>
                  <a:pt x="4350312" y="4197688"/>
                  <a:pt x="4483996" y="4348083"/>
                </a:cubicBezTo>
                <a:cubicBezTo>
                  <a:pt x="4644419" y="4344742"/>
                  <a:pt x="4627708" y="4598742"/>
                  <a:pt x="4788129" y="4561979"/>
                </a:cubicBezTo>
                <a:cubicBezTo>
                  <a:pt x="4754709" y="4678954"/>
                  <a:pt x="4641076" y="4618795"/>
                  <a:pt x="4600971" y="4705690"/>
                </a:cubicBezTo>
                <a:cubicBezTo>
                  <a:pt x="4684524" y="4779217"/>
                  <a:pt x="4844945" y="4725744"/>
                  <a:pt x="4871683" y="4879480"/>
                </a:cubicBezTo>
                <a:cubicBezTo>
                  <a:pt x="4838262" y="5039902"/>
                  <a:pt x="4945210" y="5019849"/>
                  <a:pt x="5032105" y="5029876"/>
                </a:cubicBezTo>
                <a:cubicBezTo>
                  <a:pt x="5239317" y="5049930"/>
                  <a:pt x="5439843" y="5063297"/>
                  <a:pt x="5643713" y="5096719"/>
                </a:cubicBezTo>
                <a:cubicBezTo>
                  <a:pt x="5693844" y="5106745"/>
                  <a:pt x="5810819" y="5083350"/>
                  <a:pt x="5800794" y="5186956"/>
                </a:cubicBezTo>
                <a:cubicBezTo>
                  <a:pt x="5790767" y="5270508"/>
                  <a:pt x="5700529" y="5240431"/>
                  <a:pt x="5643713" y="5243772"/>
                </a:cubicBezTo>
                <a:cubicBezTo>
                  <a:pt x="5329553" y="5283879"/>
                  <a:pt x="5012052" y="5220378"/>
                  <a:pt x="4701235" y="5223719"/>
                </a:cubicBezTo>
                <a:cubicBezTo>
                  <a:pt x="4664472" y="5223719"/>
                  <a:pt x="4657787" y="5334009"/>
                  <a:pt x="4577576" y="5297246"/>
                </a:cubicBezTo>
                <a:cubicBezTo>
                  <a:pt x="4788129" y="5397510"/>
                  <a:pt x="5767372" y="5424248"/>
                  <a:pt x="6094900" y="5477721"/>
                </a:cubicBezTo>
                <a:cubicBezTo>
                  <a:pt x="5754004" y="5858724"/>
                  <a:pt x="5429817" y="5628117"/>
                  <a:pt x="5159105" y="5842012"/>
                </a:cubicBezTo>
                <a:cubicBezTo>
                  <a:pt x="5159105" y="5842012"/>
                  <a:pt x="5212580" y="5842012"/>
                  <a:pt x="5443187" y="5912197"/>
                </a:cubicBezTo>
                <a:cubicBezTo>
                  <a:pt x="5627002" y="5969012"/>
                  <a:pt x="5536765" y="6049223"/>
                  <a:pt x="6001321" y="6202962"/>
                </a:cubicBezTo>
                <a:cubicBezTo>
                  <a:pt x="5824188" y="6253093"/>
                  <a:pt x="5593581" y="6156172"/>
                  <a:pt x="5506685" y="6416857"/>
                </a:cubicBezTo>
                <a:cubicBezTo>
                  <a:pt x="5643713" y="6463648"/>
                  <a:pt x="5807477" y="6420200"/>
                  <a:pt x="5904398" y="6543858"/>
                </a:cubicBezTo>
                <a:cubicBezTo>
                  <a:pt x="5934478" y="6580622"/>
                  <a:pt x="5964557" y="6604017"/>
                  <a:pt x="6001321" y="6624068"/>
                </a:cubicBezTo>
                <a:cubicBezTo>
                  <a:pt x="5984612" y="6630754"/>
                  <a:pt x="5964557" y="6637437"/>
                  <a:pt x="5951188" y="6644121"/>
                </a:cubicBezTo>
                <a:cubicBezTo>
                  <a:pt x="5977925" y="6667518"/>
                  <a:pt x="6663060" y="6794517"/>
                  <a:pt x="6836850" y="6797860"/>
                </a:cubicBezTo>
                <a:cubicBezTo>
                  <a:pt x="6761652" y="6822926"/>
                  <a:pt x="6636845" y="6844075"/>
                  <a:pt x="6553814" y="6856412"/>
                </a:cubicBezTo>
                <a:lnTo>
                  <a:pt x="6542822" y="6857984"/>
                </a:lnTo>
                <a:lnTo>
                  <a:pt x="0" y="6857984"/>
                </a:lnTo>
                <a:close/>
              </a:path>
            </a:pathLst>
          </a:custGeom>
        </p:spPr>
      </p:pic>
      <p:sp>
        <p:nvSpPr>
          <p:cNvPr id="2" name="Title 1">
            <a:extLst>
              <a:ext uri="{FF2B5EF4-FFF2-40B4-BE49-F238E27FC236}">
                <a16:creationId xmlns:a16="http://schemas.microsoft.com/office/drawing/2014/main" id="{EF801485-CD24-FBE2-D0E0-AD3A84A71CE4}"/>
              </a:ext>
            </a:extLst>
          </p:cNvPr>
          <p:cNvSpPr>
            <a:spLocks noGrp="1"/>
          </p:cNvSpPr>
          <p:nvPr>
            <p:ph type="title"/>
          </p:nvPr>
        </p:nvSpPr>
        <p:spPr>
          <a:xfrm>
            <a:off x="6343650" y="3962400"/>
            <a:ext cx="5505814" cy="1690409"/>
          </a:xfrm>
        </p:spPr>
        <p:txBody>
          <a:bodyPr vert="horz" lIns="91440" tIns="45720" rIns="91440" bIns="45720" rtlCol="0" anchor="b">
            <a:normAutofit fontScale="90000"/>
          </a:bodyPr>
          <a:lstStyle/>
          <a:p>
            <a:r>
              <a:rPr lang="en-US" sz="3100" kern="1200" dirty="0">
                <a:solidFill>
                  <a:schemeClr val="tx1"/>
                </a:solidFill>
                <a:latin typeface="+mj-lt"/>
                <a:ea typeface="+mj-ea"/>
                <a:cs typeface="+mj-cs"/>
              </a:rPr>
              <a:t>Over the next two years Berrellez discovered two major witnesses: Lawrence Victor Harrison and Antonio Garate Bustamante</a:t>
            </a:r>
          </a:p>
        </p:txBody>
      </p:sp>
      <p:pic>
        <p:nvPicPr>
          <p:cNvPr id="5" name="Content Placeholder 4">
            <a:extLst>
              <a:ext uri="{FF2B5EF4-FFF2-40B4-BE49-F238E27FC236}">
                <a16:creationId xmlns:a16="http://schemas.microsoft.com/office/drawing/2014/main" id="{0F3E9E06-F367-F0C7-916F-E710FA9C4820}"/>
              </a:ext>
            </a:extLst>
          </p:cNvPr>
          <p:cNvPicPr>
            <a:picLocks noGrp="1" noChangeAspect="1"/>
          </p:cNvPicPr>
          <p:nvPr>
            <p:ph idx="1"/>
          </p:nvPr>
        </p:nvPicPr>
        <p:blipFill>
          <a:blip r:embed="rId3"/>
          <a:srcRect t="1995" r="-3" b="14003"/>
          <a:stretch>
            <a:fillRect/>
          </a:stretch>
        </p:blipFill>
        <p:spPr>
          <a:xfrm>
            <a:off x="7653541" y="6"/>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p:spPr>
      </p:pic>
    </p:spTree>
    <p:extLst>
      <p:ext uri="{BB962C8B-B14F-4D97-AF65-F5344CB8AC3E}">
        <p14:creationId xmlns:p14="http://schemas.microsoft.com/office/powerpoint/2010/main" val="7444759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4D5292-7070-B1B6-DDA9-51A759B55CC6}"/>
              </a:ext>
            </a:extLst>
          </p:cNvPr>
          <p:cNvSpPr>
            <a:spLocks noGrp="1"/>
          </p:cNvSpPr>
          <p:nvPr>
            <p:ph type="title"/>
          </p:nvPr>
        </p:nvSpPr>
        <p:spPr>
          <a:xfrm>
            <a:off x="3970366" y="609600"/>
            <a:ext cx="4267200" cy="1351472"/>
          </a:xfrm>
        </p:spPr>
        <p:txBody>
          <a:bodyPr>
            <a:normAutofit/>
          </a:bodyPr>
          <a:lstStyle/>
          <a:p>
            <a:pPr marL="0" marR="0" lvl="0" indent="0" algn="ctr" defTabSz="914400" rtl="0" eaLnBrk="0" fontAlgn="base" latinLnBrk="0" hangingPunct="0">
              <a:spcBef>
                <a:spcPct val="0"/>
              </a:spcBef>
              <a:spcAft>
                <a:spcPct val="0"/>
              </a:spcAft>
              <a:buClrTx/>
              <a:buSzTx/>
              <a:buFontTx/>
              <a:buNone/>
              <a:tabLst/>
            </a:pPr>
            <a:endParaRPr kumimoji="0" lang="en-US" altLang="en-US" b="0" i="0" u="none" strike="noStrike" cap="none" normalizeH="0" baseline="0">
              <a:ln>
                <a:noFill/>
              </a:ln>
              <a:solidFill>
                <a:schemeClr val="tx1">
                  <a:lumMod val="85000"/>
                  <a:lumOff val="15000"/>
                </a:schemeClr>
              </a:solidFill>
              <a:effectLst/>
              <a:latin typeface="Arial" panose="020B0604020202020204" pitchFamily="34" charset="0"/>
            </a:endParaRPr>
          </a:p>
        </p:txBody>
      </p:sp>
      <p:pic>
        <p:nvPicPr>
          <p:cNvPr id="8" name="Picture 7">
            <a:extLst>
              <a:ext uri="{FF2B5EF4-FFF2-40B4-BE49-F238E27FC236}">
                <a16:creationId xmlns:a16="http://schemas.microsoft.com/office/drawing/2014/main" id="{CD1A4B88-FB2C-B02D-5190-61236F90819D}"/>
              </a:ext>
            </a:extLst>
          </p:cNvPr>
          <p:cNvPicPr>
            <a:picLocks noChangeAspect="1"/>
          </p:cNvPicPr>
          <p:nvPr/>
        </p:nvPicPr>
        <p:blipFill>
          <a:blip r:embed="rId2"/>
          <a:srcRect l="7899" r="7899"/>
          <a:stretch>
            <a:fillRect/>
          </a:stretch>
        </p:blipFill>
        <p:spPr>
          <a:xfrm>
            <a:off x="3" y="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3" name="Content Placeholder 2">
            <a:extLst>
              <a:ext uri="{FF2B5EF4-FFF2-40B4-BE49-F238E27FC236}">
                <a16:creationId xmlns:a16="http://schemas.microsoft.com/office/drawing/2014/main" id="{E5F6789B-68AA-2AB7-0C18-B8666C603DE7}"/>
              </a:ext>
            </a:extLst>
          </p:cNvPr>
          <p:cNvSpPr>
            <a:spLocks noGrp="1"/>
          </p:cNvSpPr>
          <p:nvPr>
            <p:ph idx="1"/>
          </p:nvPr>
        </p:nvSpPr>
        <p:spPr>
          <a:xfrm>
            <a:off x="4198966" y="2147357"/>
            <a:ext cx="3810000" cy="4101042"/>
          </a:xfrm>
        </p:spPr>
        <p:txBody>
          <a:bodyPr>
            <a:normAutofit/>
          </a:bodyPr>
          <a:lstStyle/>
          <a:p>
            <a:r>
              <a:rPr lang="en-US" sz="1000">
                <a:solidFill>
                  <a:schemeClr val="tx1">
                    <a:lumMod val="85000"/>
                    <a:lumOff val="15000"/>
                  </a:schemeClr>
                </a:solidFill>
              </a:rPr>
              <a:t>According to their testimonies:</a:t>
            </a:r>
          </a:p>
          <a:p>
            <a:endParaRPr lang="en-US" sz="1000">
              <a:solidFill>
                <a:schemeClr val="tx1">
                  <a:lumMod val="85000"/>
                  <a:lumOff val="15000"/>
                </a:schemeClr>
              </a:solidFill>
            </a:endParaRPr>
          </a:p>
          <a:p>
            <a:pPr lvl="1"/>
            <a:r>
              <a:rPr lang="en-US" sz="1000">
                <a:solidFill>
                  <a:schemeClr val="tx1">
                    <a:lumMod val="85000"/>
                    <a:lumOff val="15000"/>
                  </a:schemeClr>
                </a:solidFill>
              </a:rPr>
              <a:t>Lawrence Victor Harrison was a CIA deep cover spook, who ran comms for the Guadalajara cartel.</a:t>
            </a:r>
          </a:p>
          <a:p>
            <a:pPr marL="457200" lvl="1" indent="0">
              <a:buNone/>
            </a:pPr>
            <a:endParaRPr lang="en-US" sz="1000">
              <a:solidFill>
                <a:schemeClr val="tx1">
                  <a:lumMod val="85000"/>
                  <a:lumOff val="15000"/>
                </a:schemeClr>
              </a:solidFill>
            </a:endParaRPr>
          </a:p>
          <a:p>
            <a:pPr lvl="1"/>
            <a:r>
              <a:rPr lang="en-US" sz="1000">
                <a:solidFill>
                  <a:schemeClr val="tx1">
                    <a:lumMod val="85000"/>
                    <a:lumOff val="15000"/>
                  </a:schemeClr>
                </a:solidFill>
              </a:rPr>
              <a:t>Every layer of the Mexican government was involved including the Minister of the Interior, the state governor of Jalisco and the head of the army. </a:t>
            </a:r>
          </a:p>
          <a:p>
            <a:pPr lvl="1"/>
            <a:endParaRPr lang="en-US" sz="1000">
              <a:solidFill>
                <a:schemeClr val="tx1">
                  <a:lumMod val="85000"/>
                  <a:lumOff val="15000"/>
                </a:schemeClr>
              </a:solidFill>
            </a:endParaRPr>
          </a:p>
          <a:p>
            <a:pPr lvl="1"/>
            <a:r>
              <a:rPr lang="en-US" sz="1000">
                <a:solidFill>
                  <a:schemeClr val="tx1">
                    <a:lumMod val="85000"/>
                    <a:lumOff val="15000"/>
                  </a:schemeClr>
                </a:solidFill>
              </a:rPr>
              <a:t>The CIA was using the Guadalajara cartel to move cocaine on behalf of the Nicaraguan contras. They used the money from this to buy arms. </a:t>
            </a:r>
          </a:p>
          <a:p>
            <a:pPr lvl="1"/>
            <a:endParaRPr lang="en-US" sz="1000">
              <a:solidFill>
                <a:schemeClr val="tx1">
                  <a:lumMod val="85000"/>
                  <a:lumOff val="15000"/>
                </a:schemeClr>
              </a:solidFill>
            </a:endParaRPr>
          </a:p>
          <a:p>
            <a:pPr lvl="1"/>
            <a:r>
              <a:rPr lang="en-US" sz="1000">
                <a:solidFill>
                  <a:schemeClr val="tx1">
                    <a:lumMod val="85000"/>
                    <a:lumOff val="15000"/>
                  </a:schemeClr>
                </a:solidFill>
              </a:rPr>
              <a:t>The man in charge of this was legendary CIA agent, Felix Rodriguez.</a:t>
            </a:r>
          </a:p>
          <a:p>
            <a:pPr lvl="1"/>
            <a:endParaRPr lang="en-US" sz="1000">
              <a:solidFill>
                <a:schemeClr val="tx1">
                  <a:lumMod val="85000"/>
                  <a:lumOff val="15000"/>
                </a:schemeClr>
              </a:solidFill>
            </a:endParaRPr>
          </a:p>
          <a:p>
            <a:pPr lvl="1"/>
            <a:r>
              <a:rPr lang="en-US" sz="1000">
                <a:solidFill>
                  <a:schemeClr val="tx1">
                    <a:lumMod val="85000"/>
                    <a:lumOff val="15000"/>
                  </a:schemeClr>
                </a:solidFill>
              </a:rPr>
              <a:t>In 1990 they presented this evidence in an LA court. </a:t>
            </a:r>
          </a:p>
          <a:p>
            <a:pPr lvl="1"/>
            <a:endParaRPr lang="en-US" sz="1000">
              <a:solidFill>
                <a:schemeClr val="tx1">
                  <a:lumMod val="85000"/>
                  <a:lumOff val="15000"/>
                </a:schemeClr>
              </a:solidFill>
            </a:endParaRPr>
          </a:p>
          <a:p>
            <a:pPr lvl="1"/>
            <a:r>
              <a:rPr lang="en-US" sz="1000">
                <a:solidFill>
                  <a:schemeClr val="tx1">
                    <a:lumMod val="85000"/>
                    <a:lumOff val="15000"/>
                  </a:schemeClr>
                </a:solidFill>
              </a:rPr>
              <a:t>It became part of a largescale African American theory that the “CIA caused the crack epidemic”</a:t>
            </a:r>
          </a:p>
          <a:p>
            <a:pPr lvl="1"/>
            <a:endParaRPr lang="en-US" sz="1000">
              <a:solidFill>
                <a:schemeClr val="tx1">
                  <a:lumMod val="85000"/>
                  <a:lumOff val="15000"/>
                </a:schemeClr>
              </a:solidFill>
            </a:endParaRPr>
          </a:p>
          <a:p>
            <a:pPr lvl="1"/>
            <a:endParaRPr lang="en-US" sz="1000">
              <a:solidFill>
                <a:schemeClr val="tx1">
                  <a:lumMod val="85000"/>
                  <a:lumOff val="15000"/>
                </a:schemeClr>
              </a:solidFill>
            </a:endParaRPr>
          </a:p>
        </p:txBody>
      </p:sp>
      <p:pic>
        <p:nvPicPr>
          <p:cNvPr id="5" name="Picture 4">
            <a:extLst>
              <a:ext uri="{FF2B5EF4-FFF2-40B4-BE49-F238E27FC236}">
                <a16:creationId xmlns:a16="http://schemas.microsoft.com/office/drawing/2014/main" id="{50F57231-C0B2-8CE4-DA9B-609F8488A2CB}"/>
              </a:ext>
            </a:extLst>
          </p:cNvPr>
          <p:cNvPicPr>
            <a:picLocks noChangeAspect="1"/>
          </p:cNvPicPr>
          <p:nvPr/>
        </p:nvPicPr>
        <p:blipFill>
          <a:blip r:embed="rId3"/>
          <a:srcRect l="14992" r="14321"/>
          <a:stretch>
            <a:fillRect/>
          </a:stretch>
        </p:blipFill>
        <p:spPr>
          <a:xfrm>
            <a:off x="8580467" y="10"/>
            <a:ext cx="361153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spTree>
    <p:extLst>
      <p:ext uri="{BB962C8B-B14F-4D97-AF65-F5344CB8AC3E}">
        <p14:creationId xmlns:p14="http://schemas.microsoft.com/office/powerpoint/2010/main" val="2126655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8C29BF1-2887-7163-79D5-DCED691EB0FA}"/>
              </a:ext>
            </a:extLst>
          </p:cNvPr>
          <p:cNvPicPr>
            <a:picLocks noGrp="1" noChangeAspect="1"/>
          </p:cNvPicPr>
          <p:nvPr>
            <p:ph idx="1"/>
          </p:nvPr>
        </p:nvPicPr>
        <p:blipFill>
          <a:blip r:embed="rId2"/>
          <a:srcRect t="5713" r="-1" b="-1"/>
          <a:stretch>
            <a:fillRect/>
          </a:stretch>
        </p:blipFill>
        <p:spPr>
          <a:xfrm>
            <a:off x="-1" y="1376689"/>
            <a:ext cx="7574486" cy="5481312"/>
          </a:xfrm>
          <a:prstGeom prst="rect">
            <a:avLst/>
          </a:prstGeom>
        </p:spPr>
      </p:pic>
      <p:pic>
        <p:nvPicPr>
          <p:cNvPr id="7" name="Picture 6">
            <a:extLst>
              <a:ext uri="{FF2B5EF4-FFF2-40B4-BE49-F238E27FC236}">
                <a16:creationId xmlns:a16="http://schemas.microsoft.com/office/drawing/2014/main" id="{7A7343AB-2266-FB00-57B7-BED3E76F0DC8}"/>
              </a:ext>
            </a:extLst>
          </p:cNvPr>
          <p:cNvPicPr>
            <a:picLocks noChangeAspect="1"/>
          </p:cNvPicPr>
          <p:nvPr/>
        </p:nvPicPr>
        <p:blipFill>
          <a:blip r:embed="rId3"/>
          <a:srcRect t="10055" r="2" b="24657"/>
          <a:stretch>
            <a:fillRect/>
          </a:stretch>
        </p:blipFill>
        <p:spPr>
          <a:xfrm>
            <a:off x="7574491" y="1376689"/>
            <a:ext cx="4617509" cy="5481312"/>
          </a:xfrm>
          <a:prstGeom prst="rect">
            <a:avLst/>
          </a:prstGeom>
        </p:spPr>
      </p:pic>
      <p:sp>
        <p:nvSpPr>
          <p:cNvPr id="12" name="Rectangle 11">
            <a:extLst>
              <a:ext uri="{FF2B5EF4-FFF2-40B4-BE49-F238E27FC236}">
                <a16:creationId xmlns:a16="http://schemas.microsoft.com/office/drawing/2014/main" id="{6DB035F4-535B-5F8E-E737-42F576F748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1376687"/>
          </a:xfrm>
          <a:prstGeom prst="rect">
            <a:avLst/>
          </a:prstGeom>
          <a:solidFill>
            <a:schemeClr val="bg1"/>
          </a:solidFill>
          <a:ln>
            <a:noFill/>
          </a:ln>
          <a:effectLst>
            <a:outerShdw blurRad="254000" dist="127000" dir="5460000" sx="90000" sy="90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01DD98-C6D3-8377-0619-CA8B7764CE1D}"/>
              </a:ext>
            </a:extLst>
          </p:cNvPr>
          <p:cNvSpPr>
            <a:spLocks noGrp="1"/>
          </p:cNvSpPr>
          <p:nvPr>
            <p:ph type="title"/>
          </p:nvPr>
        </p:nvSpPr>
        <p:spPr>
          <a:xfrm>
            <a:off x="589557" y="229547"/>
            <a:ext cx="7004647" cy="917595"/>
          </a:xfrm>
        </p:spPr>
        <p:txBody>
          <a:bodyPr vert="horz" lIns="91440" tIns="45720" rIns="91440" bIns="45720" rtlCol="0" anchor="ctr">
            <a:normAutofit/>
          </a:bodyPr>
          <a:lstStyle/>
          <a:p>
            <a:r>
              <a:rPr lang="en-US" sz="3600" kern="1200">
                <a:solidFill>
                  <a:schemeClr val="tx1"/>
                </a:solidFill>
                <a:latin typeface="+mj-lt"/>
                <a:ea typeface="+mj-ea"/>
                <a:cs typeface="+mj-cs"/>
              </a:rPr>
              <a:t>The CIA and the Nicaraguan Contras </a:t>
            </a:r>
          </a:p>
        </p:txBody>
      </p:sp>
    </p:spTree>
    <p:extLst>
      <p:ext uri="{BB962C8B-B14F-4D97-AF65-F5344CB8AC3E}">
        <p14:creationId xmlns:p14="http://schemas.microsoft.com/office/powerpoint/2010/main" val="3279236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14E37F86-FB66-56C7-7CDD-056C9B311AA5}"/>
              </a:ext>
            </a:extLst>
          </p:cNvPr>
          <p:cNvSpPr>
            <a:spLocks noGrp="1"/>
          </p:cNvSpPr>
          <p:nvPr>
            <p:ph type="title"/>
          </p:nvPr>
        </p:nvSpPr>
        <p:spPr>
          <a:xfrm>
            <a:off x="838200" y="365125"/>
            <a:ext cx="5393361" cy="1325563"/>
          </a:xfrm>
        </p:spPr>
        <p:txBody>
          <a:bodyPr>
            <a:normAutofit/>
          </a:bodyPr>
          <a:lstStyle/>
          <a:p>
            <a:r>
              <a:rPr lang="en-US" sz="4100"/>
              <a:t>But there were massive holes in Berrellez’s case.</a:t>
            </a:r>
          </a:p>
        </p:txBody>
      </p:sp>
      <p:sp>
        <p:nvSpPr>
          <p:cNvPr id="3" name="Content Placeholder 2">
            <a:extLst>
              <a:ext uri="{FF2B5EF4-FFF2-40B4-BE49-F238E27FC236}">
                <a16:creationId xmlns:a16="http://schemas.microsoft.com/office/drawing/2014/main" id="{288A2B43-0979-2B56-B2D9-7A04A08C5CDE}"/>
              </a:ext>
            </a:extLst>
          </p:cNvPr>
          <p:cNvSpPr>
            <a:spLocks noGrp="1"/>
          </p:cNvSpPr>
          <p:nvPr>
            <p:ph idx="1"/>
          </p:nvPr>
        </p:nvSpPr>
        <p:spPr>
          <a:xfrm>
            <a:off x="838200" y="1825625"/>
            <a:ext cx="5393361" cy="4351338"/>
          </a:xfrm>
        </p:spPr>
        <p:txBody>
          <a:bodyPr>
            <a:normAutofit fontScale="70000" lnSpcReduction="20000"/>
          </a:bodyPr>
          <a:lstStyle/>
          <a:p>
            <a:endParaRPr lang="en-US" dirty="0"/>
          </a:p>
          <a:p>
            <a:r>
              <a:rPr lang="en-US" dirty="0"/>
              <a:t>The origins of his two witnesses</a:t>
            </a:r>
          </a:p>
          <a:p>
            <a:endParaRPr lang="en-US" dirty="0"/>
          </a:p>
          <a:p>
            <a:r>
              <a:rPr lang="en-US" dirty="0"/>
              <a:t>The origins of the other 20 witnesses that </a:t>
            </a:r>
            <a:r>
              <a:rPr lang="en-US" dirty="0" err="1"/>
              <a:t>Bellerrez</a:t>
            </a:r>
            <a:r>
              <a:rPr lang="en-US" dirty="0"/>
              <a:t> brought from Mexico.</a:t>
            </a:r>
          </a:p>
          <a:p>
            <a:endParaRPr lang="en-US" dirty="0"/>
          </a:p>
          <a:p>
            <a:r>
              <a:rPr lang="en-US" dirty="0"/>
              <a:t>His methods of bringing culprits from Mexico.</a:t>
            </a:r>
          </a:p>
          <a:p>
            <a:endParaRPr lang="en-US" dirty="0"/>
          </a:p>
          <a:p>
            <a:r>
              <a:rPr lang="en-US" dirty="0"/>
              <a:t>The stories of Mexican government complicity. Too neat. Unbelievable. </a:t>
            </a:r>
          </a:p>
          <a:p>
            <a:endParaRPr lang="en-US" dirty="0"/>
          </a:p>
          <a:p>
            <a:r>
              <a:rPr lang="en-US" dirty="0"/>
              <a:t>The story of CIA complicity was again too neat. </a:t>
            </a:r>
          </a:p>
          <a:p>
            <a:endParaRPr lang="en-US" dirty="0"/>
          </a:p>
          <a:p>
            <a:endParaRPr lang="en-US" dirty="0"/>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CA02B3BA-20B3-12FE-10F5-953A397AE131}"/>
              </a:ext>
            </a:extLst>
          </p:cNvPr>
          <p:cNvPicPr>
            <a:picLocks noChangeAspect="1"/>
          </p:cNvPicPr>
          <p:nvPr/>
        </p:nvPicPr>
        <p:blipFill>
          <a:blip r:embed="rId2"/>
          <a:srcRect l="14500" r="-2" b="-2"/>
          <a:stretch>
            <a:fillRect/>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2"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7849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3684CCF-CEBB-4D8E-A366-95E43D4C7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A70DBC-D827-720D-B3EF-D2544B083D61}"/>
              </a:ext>
            </a:extLst>
          </p:cNvPr>
          <p:cNvSpPr>
            <a:spLocks noGrp="1"/>
          </p:cNvSpPr>
          <p:nvPr>
            <p:ph type="title"/>
          </p:nvPr>
        </p:nvSpPr>
        <p:spPr>
          <a:xfrm>
            <a:off x="838201" y="345810"/>
            <a:ext cx="4960945" cy="1325563"/>
          </a:xfrm>
        </p:spPr>
        <p:txBody>
          <a:bodyPr>
            <a:normAutofit/>
          </a:bodyPr>
          <a:lstStyle/>
          <a:p>
            <a:r>
              <a:rPr lang="en-US"/>
              <a:t>What is a conspiracy theory?</a:t>
            </a:r>
          </a:p>
        </p:txBody>
      </p:sp>
      <p:sp>
        <p:nvSpPr>
          <p:cNvPr id="3" name="Content Placeholder 2">
            <a:extLst>
              <a:ext uri="{FF2B5EF4-FFF2-40B4-BE49-F238E27FC236}">
                <a16:creationId xmlns:a16="http://schemas.microsoft.com/office/drawing/2014/main" id="{F8A938B1-9E02-F771-A7A8-4F3243697050}"/>
              </a:ext>
            </a:extLst>
          </p:cNvPr>
          <p:cNvSpPr>
            <a:spLocks noGrp="1"/>
          </p:cNvSpPr>
          <p:nvPr>
            <p:ph idx="1"/>
          </p:nvPr>
        </p:nvSpPr>
        <p:spPr>
          <a:xfrm>
            <a:off x="838201" y="1825625"/>
            <a:ext cx="4933462" cy="4351338"/>
          </a:xfrm>
        </p:spPr>
        <p:txBody>
          <a:bodyPr>
            <a:normAutofit/>
          </a:bodyPr>
          <a:lstStyle/>
          <a:p>
            <a:r>
              <a:rPr lang="en-US" sz="1700"/>
              <a:t>The belief that a secret but powerful organization is responsible for a complex and tragic event or series of events.</a:t>
            </a:r>
          </a:p>
          <a:p>
            <a:endParaRPr lang="en-US" sz="1700"/>
          </a:p>
          <a:p>
            <a:r>
              <a:rPr lang="en-US" sz="1700"/>
              <a:t>It involves:</a:t>
            </a:r>
          </a:p>
          <a:p>
            <a:pPr lvl="1"/>
            <a:r>
              <a:rPr lang="en-US" sz="1700"/>
              <a:t>Careful planning</a:t>
            </a:r>
          </a:p>
          <a:p>
            <a:pPr lvl="1"/>
            <a:r>
              <a:rPr lang="en-US" sz="1700"/>
              <a:t>Rejection of coincidence</a:t>
            </a:r>
          </a:p>
          <a:p>
            <a:pPr lvl="1"/>
            <a:r>
              <a:rPr lang="en-US" sz="1700"/>
              <a:t>Argument that evidence is falsified</a:t>
            </a:r>
          </a:p>
          <a:p>
            <a:pPr lvl="1"/>
            <a:r>
              <a:rPr lang="en-US" sz="1700"/>
              <a:t>Scapegoating of </a:t>
            </a:r>
          </a:p>
        </p:txBody>
      </p:sp>
      <p:pic>
        <p:nvPicPr>
          <p:cNvPr id="5" name="Picture 4">
            <a:extLst>
              <a:ext uri="{FF2B5EF4-FFF2-40B4-BE49-F238E27FC236}">
                <a16:creationId xmlns:a16="http://schemas.microsoft.com/office/drawing/2014/main" id="{D922B74E-4E1A-1CEB-1CAB-583A4861CF10}"/>
              </a:ext>
            </a:extLst>
          </p:cNvPr>
          <p:cNvPicPr>
            <a:picLocks noChangeAspect="1"/>
          </p:cNvPicPr>
          <p:nvPr/>
        </p:nvPicPr>
        <p:blipFill>
          <a:blip r:embed="rId2"/>
          <a:srcRect l="23279" r="10870" b="-2"/>
          <a:stretch>
            <a:fillRect/>
          </a:stretch>
        </p:blipFill>
        <p:spPr>
          <a:xfrm>
            <a:off x="6863996" y="3154859"/>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sp>
        <p:nvSpPr>
          <p:cNvPr id="24" name="Arc 23">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10869" y="-729072"/>
            <a:ext cx="4083433" cy="408343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7" name="Picture 6">
            <a:extLst>
              <a:ext uri="{FF2B5EF4-FFF2-40B4-BE49-F238E27FC236}">
                <a16:creationId xmlns:a16="http://schemas.microsoft.com/office/drawing/2014/main" id="{EC35ACAC-72B0-AB4E-C4B8-58DB1F29830E}"/>
              </a:ext>
            </a:extLst>
          </p:cNvPr>
          <p:cNvPicPr>
            <a:picLocks noChangeAspect="1"/>
          </p:cNvPicPr>
          <p:nvPr/>
        </p:nvPicPr>
        <p:blipFill>
          <a:blip r:embed="rId3"/>
          <a:srcRect l="2722" r="17424"/>
          <a:stretch>
            <a:fillRect/>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9" name="Picture 8">
            <a:extLst>
              <a:ext uri="{FF2B5EF4-FFF2-40B4-BE49-F238E27FC236}">
                <a16:creationId xmlns:a16="http://schemas.microsoft.com/office/drawing/2014/main" id="{27396BB7-8CD3-537D-4B1D-D39CDE3178E4}"/>
              </a:ext>
            </a:extLst>
          </p:cNvPr>
          <p:cNvPicPr>
            <a:picLocks noChangeAspect="1"/>
          </p:cNvPicPr>
          <p:nvPr/>
        </p:nvPicPr>
        <p:blipFill>
          <a:blip r:embed="rId4"/>
          <a:srcRect l="4501" r="3752" b="4"/>
          <a:stretch>
            <a:fillRect/>
          </a:stretch>
        </p:blipFill>
        <p:spPr>
          <a:xfrm>
            <a:off x="9933462" y="372217"/>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3392107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A7B0D-B6C8-E1F7-30F5-469347ABA321}"/>
              </a:ext>
            </a:extLst>
          </p:cNvPr>
          <p:cNvSpPr>
            <a:spLocks noGrp="1"/>
          </p:cNvSpPr>
          <p:nvPr>
            <p:ph type="title"/>
          </p:nvPr>
        </p:nvSpPr>
        <p:spPr/>
        <p:txBody>
          <a:bodyPr/>
          <a:lstStyle/>
          <a:p>
            <a:r>
              <a:rPr lang="en-US" dirty="0"/>
              <a:t>So, what to make of the story?</a:t>
            </a:r>
          </a:p>
        </p:txBody>
      </p:sp>
      <p:sp>
        <p:nvSpPr>
          <p:cNvPr id="3" name="Content Placeholder 2">
            <a:extLst>
              <a:ext uri="{FF2B5EF4-FFF2-40B4-BE49-F238E27FC236}">
                <a16:creationId xmlns:a16="http://schemas.microsoft.com/office/drawing/2014/main" id="{37BF1579-5578-E11A-DE42-79FF772D7666}"/>
              </a:ext>
            </a:extLst>
          </p:cNvPr>
          <p:cNvSpPr>
            <a:spLocks noGrp="1"/>
          </p:cNvSpPr>
          <p:nvPr>
            <p:ph idx="1"/>
          </p:nvPr>
        </p:nvSpPr>
        <p:spPr/>
        <p:txBody>
          <a:bodyPr>
            <a:normAutofit fontScale="92500" lnSpcReduction="10000"/>
          </a:bodyPr>
          <a:lstStyle/>
          <a:p>
            <a:endParaRPr lang="en-US" dirty="0"/>
          </a:p>
          <a:p>
            <a:r>
              <a:rPr lang="en-US" dirty="0"/>
              <a:t>Berrellez was lying. And he got his witnesses to lie. It is unlikely all the Mexican government met on four occasions in a house they later used to kill a DEA agent. And it is unlikely that the only well-known Latino CIA agent fronted its connections to the Guadalajara cartel. </a:t>
            </a:r>
          </a:p>
          <a:p>
            <a:endParaRPr lang="en-US" dirty="0"/>
          </a:p>
          <a:p>
            <a:r>
              <a:rPr lang="en-US" dirty="0"/>
              <a:t>Furthermore, the inference that the “CIA caused the crack epidemic” seems overstated. </a:t>
            </a:r>
          </a:p>
          <a:p>
            <a:pPr lvl="1"/>
            <a:r>
              <a:rPr lang="en-US" dirty="0"/>
              <a:t>No evidence of CIA intentionality. </a:t>
            </a:r>
          </a:p>
          <a:p>
            <a:pPr lvl="1"/>
            <a:r>
              <a:rPr lang="en-US" dirty="0"/>
              <a:t>Plenty of evidence of vulnerability of African American neighborhoods to largescale drug use. </a:t>
            </a:r>
          </a:p>
          <a:p>
            <a:pPr marL="0" indent="0">
              <a:buNone/>
            </a:pPr>
            <a:endParaRPr lang="en-US" dirty="0"/>
          </a:p>
        </p:txBody>
      </p:sp>
    </p:spTree>
    <p:extLst>
      <p:ext uri="{BB962C8B-B14F-4D97-AF65-F5344CB8AC3E}">
        <p14:creationId xmlns:p14="http://schemas.microsoft.com/office/powerpoint/2010/main" val="30458336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27F4AA9A-883B-FB0C-4EA4-54FA860C8667}"/>
              </a:ext>
            </a:extLst>
          </p:cNvPr>
          <p:cNvSpPr>
            <a:spLocks noGrp="1"/>
          </p:cNvSpPr>
          <p:nvPr>
            <p:ph type="title"/>
          </p:nvPr>
        </p:nvSpPr>
        <p:spPr>
          <a:xfrm>
            <a:off x="838200" y="365125"/>
            <a:ext cx="5393361" cy="1325563"/>
          </a:xfrm>
        </p:spPr>
        <p:txBody>
          <a:bodyPr>
            <a:normAutofit/>
          </a:bodyPr>
          <a:lstStyle/>
          <a:p>
            <a:r>
              <a:rPr lang="en-US" dirty="0"/>
              <a:t>BUT</a:t>
            </a:r>
          </a:p>
        </p:txBody>
      </p:sp>
      <p:sp>
        <p:nvSpPr>
          <p:cNvPr id="3" name="Content Placeholder 2">
            <a:extLst>
              <a:ext uri="{FF2B5EF4-FFF2-40B4-BE49-F238E27FC236}">
                <a16:creationId xmlns:a16="http://schemas.microsoft.com/office/drawing/2014/main" id="{8CDCADFC-A60F-725F-76D4-C43C756E7689}"/>
              </a:ext>
            </a:extLst>
          </p:cNvPr>
          <p:cNvSpPr>
            <a:spLocks noGrp="1"/>
          </p:cNvSpPr>
          <p:nvPr>
            <p:ph idx="1"/>
          </p:nvPr>
        </p:nvSpPr>
        <p:spPr>
          <a:xfrm>
            <a:off x="838200" y="1825625"/>
            <a:ext cx="5393361" cy="4351338"/>
          </a:xfrm>
        </p:spPr>
        <p:txBody>
          <a:bodyPr>
            <a:normAutofit fontScale="77500" lnSpcReduction="20000"/>
          </a:bodyPr>
          <a:lstStyle/>
          <a:p>
            <a:r>
              <a:rPr lang="en-US" dirty="0"/>
              <a:t>Who was Lawrence Victor Harrison?</a:t>
            </a:r>
          </a:p>
          <a:p>
            <a:endParaRPr lang="en-US" dirty="0"/>
          </a:p>
          <a:p>
            <a:r>
              <a:rPr lang="en-US" dirty="0"/>
              <a:t>Was the CIA really ignorant that its closet secret service ally, the DFS, was protecting drug dealers?</a:t>
            </a:r>
          </a:p>
          <a:p>
            <a:endParaRPr lang="en-US" dirty="0"/>
          </a:p>
          <a:p>
            <a:r>
              <a:rPr lang="en-US" dirty="0"/>
              <a:t>If the CIA was willing to allow Nicaraguan drug dealers to bring cocaine to the USA, why not Mexican ones?</a:t>
            </a:r>
          </a:p>
          <a:p>
            <a:endParaRPr lang="en-US" dirty="0"/>
          </a:p>
          <a:p>
            <a:r>
              <a:rPr lang="en-US" dirty="0"/>
              <a:t>Why were the Guadalajara cartel so confident they could get away with Buendia and Camarena’s murders?</a:t>
            </a:r>
          </a:p>
          <a:p>
            <a:endParaRPr lang="en-US" dirty="0"/>
          </a:p>
        </p:txBody>
      </p:sp>
      <p:pic>
        <p:nvPicPr>
          <p:cNvPr id="5" name="Picture 4">
            <a:extLst>
              <a:ext uri="{FF2B5EF4-FFF2-40B4-BE49-F238E27FC236}">
                <a16:creationId xmlns:a16="http://schemas.microsoft.com/office/drawing/2014/main" id="{EBA18D3E-262C-6126-BD34-65B5D63AAE7A}"/>
              </a:ext>
            </a:extLst>
          </p:cNvPr>
          <p:cNvPicPr>
            <a:picLocks noChangeAspect="1"/>
          </p:cNvPicPr>
          <p:nvPr/>
        </p:nvPicPr>
        <p:blipFill>
          <a:blip r:embed="rId2"/>
          <a:srcRect l="14625" r="30375"/>
          <a:stretch>
            <a:fillRect/>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2"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0361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7CC5F-5064-ACE5-6AD5-7927FF0F4F87}"/>
              </a:ext>
            </a:extLst>
          </p:cNvPr>
          <p:cNvSpPr>
            <a:spLocks noGrp="1"/>
          </p:cNvSpPr>
          <p:nvPr>
            <p:ph type="title"/>
          </p:nvPr>
        </p:nvSpPr>
        <p:spPr>
          <a:xfrm>
            <a:off x="762000" y="1138265"/>
            <a:ext cx="5791199" cy="1401183"/>
          </a:xfrm>
        </p:spPr>
        <p:txBody>
          <a:bodyPr anchor="t">
            <a:normAutofit/>
          </a:bodyPr>
          <a:lstStyle/>
          <a:p>
            <a:r>
              <a:rPr lang="en-US" sz="3200"/>
              <a:t>SO?</a:t>
            </a:r>
          </a:p>
        </p:txBody>
      </p:sp>
      <p:cxnSp>
        <p:nvCxnSpPr>
          <p:cNvPr id="10" name="Straight Connector 9">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DF96DCC-6334-81A8-5766-E7A3A4D0E166}"/>
              </a:ext>
            </a:extLst>
          </p:cNvPr>
          <p:cNvSpPr>
            <a:spLocks noGrp="1"/>
          </p:cNvSpPr>
          <p:nvPr>
            <p:ph idx="1"/>
          </p:nvPr>
        </p:nvSpPr>
        <p:spPr>
          <a:xfrm>
            <a:off x="762000" y="2551176"/>
            <a:ext cx="5791199" cy="3602935"/>
          </a:xfrm>
        </p:spPr>
        <p:txBody>
          <a:bodyPr>
            <a:normAutofit/>
          </a:bodyPr>
          <a:lstStyle/>
          <a:p>
            <a:endParaRPr lang="en-US" sz="1700"/>
          </a:p>
          <a:p>
            <a:r>
              <a:rPr lang="en-US" sz="1700"/>
              <a:t>DFS used money from organized crime. </a:t>
            </a:r>
          </a:p>
          <a:p>
            <a:r>
              <a:rPr lang="en-US" sz="1700"/>
              <a:t>DFS used assassins from organized crime. </a:t>
            </a:r>
          </a:p>
          <a:p>
            <a:r>
              <a:rPr lang="en-US" sz="1700"/>
              <a:t>High-up politicians knew about this and sanctioned it. </a:t>
            </a:r>
          </a:p>
          <a:p>
            <a:r>
              <a:rPr lang="en-US" sz="1700"/>
              <a:t>High-up CIA agents knew about this and sanctioned it.</a:t>
            </a:r>
          </a:p>
          <a:p>
            <a:r>
              <a:rPr lang="en-US" sz="1700"/>
              <a:t>They had an agent (Lawrence Victor Harrison) in the Guadalajara cartel to monitor this arrangement. </a:t>
            </a:r>
          </a:p>
          <a:p>
            <a:r>
              <a:rPr lang="en-US" sz="1700"/>
              <a:t> The crack epidemic was not intentional but was caused by a sudden massive, state sanctioned influx of cocaine, the dropping of the price, the proliferation of crack technology, and the search for a market among the poor. </a:t>
            </a:r>
          </a:p>
          <a:p>
            <a:endParaRPr lang="en-US" sz="1700"/>
          </a:p>
        </p:txBody>
      </p:sp>
      <p:sp>
        <p:nvSpPr>
          <p:cNvPr id="12" name="Rectangle 11">
            <a:extLst>
              <a:ext uri="{FF2B5EF4-FFF2-40B4-BE49-F238E27FC236}">
                <a16:creationId xmlns:a16="http://schemas.microsoft.com/office/drawing/2014/main" id="{DF8BC164-E230-753F-2C7E-B4EE7BA77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8086" y="0"/>
            <a:ext cx="4803913" cy="6858000"/>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343266F-7BBE-43C1-82EE-A3165F808D0D}"/>
              </a:ext>
            </a:extLst>
          </p:cNvPr>
          <p:cNvPicPr>
            <a:picLocks noChangeAspect="1"/>
          </p:cNvPicPr>
          <p:nvPr/>
        </p:nvPicPr>
        <p:blipFill>
          <a:blip r:embed="rId2"/>
          <a:stretch>
            <a:fillRect/>
          </a:stretch>
        </p:blipFill>
        <p:spPr>
          <a:xfrm>
            <a:off x="8058082" y="842824"/>
            <a:ext cx="3384409" cy="5167037"/>
          </a:xfrm>
          <a:prstGeom prst="rect">
            <a:avLst/>
          </a:prstGeom>
        </p:spPr>
      </p:pic>
    </p:spTree>
    <p:extLst>
      <p:ext uri="{BB962C8B-B14F-4D97-AF65-F5344CB8AC3E}">
        <p14:creationId xmlns:p14="http://schemas.microsoft.com/office/powerpoint/2010/main" val="2798753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AD96FDFD-4E42-4A06-B8B5-768A1DB9C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9FACBF-7ED9-BDD5-7403-E9BB28856B9A}"/>
              </a:ext>
            </a:extLst>
          </p:cNvPr>
          <p:cNvSpPr>
            <a:spLocks noGrp="1"/>
          </p:cNvSpPr>
          <p:nvPr>
            <p:ph type="title"/>
          </p:nvPr>
        </p:nvSpPr>
        <p:spPr>
          <a:xfrm>
            <a:off x="971368" y="371719"/>
            <a:ext cx="6125964" cy="1906863"/>
          </a:xfrm>
        </p:spPr>
        <p:txBody>
          <a:bodyPr anchor="b">
            <a:normAutofit/>
          </a:bodyPr>
          <a:lstStyle/>
          <a:p>
            <a:r>
              <a:rPr lang="en-US" dirty="0"/>
              <a:t>There are many connected to organized crime</a:t>
            </a:r>
          </a:p>
        </p:txBody>
      </p:sp>
      <p:sp>
        <p:nvSpPr>
          <p:cNvPr id="14" name="Content Placeholder 13">
            <a:extLst>
              <a:ext uri="{FF2B5EF4-FFF2-40B4-BE49-F238E27FC236}">
                <a16:creationId xmlns:a16="http://schemas.microsoft.com/office/drawing/2014/main" id="{D4B8C83C-0097-8932-39D0-15F7B441C696}"/>
              </a:ext>
            </a:extLst>
          </p:cNvPr>
          <p:cNvSpPr>
            <a:spLocks noGrp="1"/>
          </p:cNvSpPr>
          <p:nvPr>
            <p:ph idx="1"/>
          </p:nvPr>
        </p:nvSpPr>
        <p:spPr>
          <a:xfrm>
            <a:off x="971368" y="2711395"/>
            <a:ext cx="4114801" cy="3465568"/>
          </a:xfrm>
        </p:spPr>
        <p:txBody>
          <a:bodyPr>
            <a:normAutofit/>
          </a:bodyPr>
          <a:lstStyle/>
          <a:p>
            <a:r>
              <a:rPr lang="en-US" sz="2000" dirty="0"/>
              <a:t>They have often, but not always, been linked to surges in drug use. </a:t>
            </a:r>
          </a:p>
        </p:txBody>
      </p:sp>
      <p:pic>
        <p:nvPicPr>
          <p:cNvPr id="6" name="Content Placeholder 5">
            <a:extLst>
              <a:ext uri="{FF2B5EF4-FFF2-40B4-BE49-F238E27FC236}">
                <a16:creationId xmlns:a16="http://schemas.microsoft.com/office/drawing/2014/main" id="{D9A0A714-B868-5250-7D92-FF64E036EFE0}"/>
              </a:ext>
            </a:extLst>
          </p:cNvPr>
          <p:cNvPicPr>
            <a:picLocks noChangeAspect="1"/>
          </p:cNvPicPr>
          <p:nvPr/>
        </p:nvPicPr>
        <p:blipFill>
          <a:blip r:embed="rId2"/>
          <a:srcRect l="15667" r="9411" b="-1"/>
          <a:stretch>
            <a:fillRect/>
          </a:stretch>
        </p:blipFill>
        <p:spPr>
          <a:xfrm>
            <a:off x="8452968" y="3681465"/>
            <a:ext cx="3747932" cy="3176541"/>
          </a:xfrm>
          <a:custGeom>
            <a:avLst/>
            <a:gdLst/>
            <a:ahLst/>
            <a:cxnLst/>
            <a:rect l="l" t="t" r="r" b="b"/>
            <a:pathLst>
              <a:path w="3747932" h="3176541">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p:spPr>
      </p:pic>
      <p:pic>
        <p:nvPicPr>
          <p:cNvPr id="10" name="Picture 9">
            <a:extLst>
              <a:ext uri="{FF2B5EF4-FFF2-40B4-BE49-F238E27FC236}">
                <a16:creationId xmlns:a16="http://schemas.microsoft.com/office/drawing/2014/main" id="{70C6388C-E2E3-B938-A794-7FF85B2F62AC}"/>
              </a:ext>
            </a:extLst>
          </p:cNvPr>
          <p:cNvPicPr>
            <a:picLocks noChangeAspect="1"/>
          </p:cNvPicPr>
          <p:nvPr/>
        </p:nvPicPr>
        <p:blipFill>
          <a:blip r:embed="rId3"/>
          <a:srcRect l="18535" r="28240" b="-1"/>
          <a:stretch>
            <a:fillRect/>
          </a:stretch>
        </p:blipFill>
        <p:spPr>
          <a:xfrm>
            <a:off x="5398276" y="2457970"/>
            <a:ext cx="3458367" cy="3476265"/>
          </a:xfrm>
          <a:custGeom>
            <a:avLst/>
            <a:gdLst/>
            <a:ahLst/>
            <a:cxnLst/>
            <a:rect l="l" t="t" r="r" b="b"/>
            <a:pathLst>
              <a:path w="3458367" h="3476265">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p:spPr>
      </p:pic>
      <p:pic>
        <p:nvPicPr>
          <p:cNvPr id="8" name="Picture 7">
            <a:extLst>
              <a:ext uri="{FF2B5EF4-FFF2-40B4-BE49-F238E27FC236}">
                <a16:creationId xmlns:a16="http://schemas.microsoft.com/office/drawing/2014/main" id="{D288BB11-6F5B-3E2D-EA18-66EEEEDD37C5}"/>
              </a:ext>
            </a:extLst>
          </p:cNvPr>
          <p:cNvPicPr>
            <a:picLocks noChangeAspect="1"/>
          </p:cNvPicPr>
          <p:nvPr/>
        </p:nvPicPr>
        <p:blipFill>
          <a:blip r:embed="rId4"/>
          <a:srcRect r="3" b="9689"/>
          <a:stretch>
            <a:fillRect/>
          </a:stretch>
        </p:blipFill>
        <p:spPr>
          <a:xfrm>
            <a:off x="7621024" y="-5"/>
            <a:ext cx="4579876" cy="3536502"/>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p:spPr>
      </p:pic>
    </p:spTree>
    <p:extLst>
      <p:ext uri="{BB962C8B-B14F-4D97-AF65-F5344CB8AC3E}">
        <p14:creationId xmlns:p14="http://schemas.microsoft.com/office/powerpoint/2010/main" val="1597908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8D0FD7-92CC-4D74-637B-2CFF993A05C4}"/>
              </a:ext>
            </a:extLst>
          </p:cNvPr>
          <p:cNvSpPr>
            <a:spLocks noGrp="1"/>
          </p:cNvSpPr>
          <p:nvPr>
            <p:ph type="title"/>
          </p:nvPr>
        </p:nvSpPr>
        <p:spPr>
          <a:xfrm>
            <a:off x="5297762" y="640080"/>
            <a:ext cx="6251110" cy="3566160"/>
          </a:xfrm>
        </p:spPr>
        <p:txBody>
          <a:bodyPr vert="horz" lIns="91440" tIns="45720" rIns="91440" bIns="45720" rtlCol="0" anchor="b">
            <a:normAutofit/>
          </a:bodyPr>
          <a:lstStyle/>
          <a:p>
            <a:r>
              <a:rPr lang="en-US" sz="4200"/>
              <a:t>Academics, whether historians, sociologists or criminologists have tended to avoid any history that smacks of conspiracy theories</a:t>
            </a:r>
          </a:p>
        </p:txBody>
      </p:sp>
      <p:pic>
        <p:nvPicPr>
          <p:cNvPr id="5" name="Content Placeholder 4">
            <a:extLst>
              <a:ext uri="{FF2B5EF4-FFF2-40B4-BE49-F238E27FC236}">
                <a16:creationId xmlns:a16="http://schemas.microsoft.com/office/drawing/2014/main" id="{D99610A5-A039-2DFB-B5FC-F4CDC4F6A95C}"/>
              </a:ext>
            </a:extLst>
          </p:cNvPr>
          <p:cNvPicPr>
            <a:picLocks noGrp="1" noChangeAspect="1"/>
          </p:cNvPicPr>
          <p:nvPr>
            <p:ph idx="1"/>
          </p:nvPr>
        </p:nvPicPr>
        <p:blipFill>
          <a:blip r:embed="rId2"/>
          <a:srcRect r="1" b="2447"/>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367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C6EBC-48C0-FC37-4BB1-86DB22C72AA7}"/>
              </a:ext>
            </a:extLst>
          </p:cNvPr>
          <p:cNvSpPr>
            <a:spLocks noGrp="1"/>
          </p:cNvSpPr>
          <p:nvPr>
            <p:ph type="title"/>
          </p:nvPr>
        </p:nvSpPr>
        <p:spPr/>
        <p:txBody>
          <a:bodyPr/>
          <a:lstStyle/>
          <a:p>
            <a:r>
              <a:rPr lang="en-US" dirty="0"/>
              <a:t>How to avoid conspiracy theories</a:t>
            </a:r>
          </a:p>
        </p:txBody>
      </p:sp>
      <p:sp>
        <p:nvSpPr>
          <p:cNvPr id="3" name="Content Placeholder 2">
            <a:extLst>
              <a:ext uri="{FF2B5EF4-FFF2-40B4-BE49-F238E27FC236}">
                <a16:creationId xmlns:a16="http://schemas.microsoft.com/office/drawing/2014/main" id="{C4753519-7CC0-FAA0-42CE-DBAFDA7AE26F}"/>
              </a:ext>
            </a:extLst>
          </p:cNvPr>
          <p:cNvSpPr>
            <a:spLocks noGrp="1"/>
          </p:cNvSpPr>
          <p:nvPr>
            <p:ph idx="1"/>
          </p:nvPr>
        </p:nvSpPr>
        <p:spPr/>
        <p:txBody>
          <a:bodyPr>
            <a:normAutofit fontScale="85000" lnSpcReduction="10000"/>
          </a:bodyPr>
          <a:lstStyle/>
          <a:p>
            <a:pPr marL="0" indent="0">
              <a:buNone/>
            </a:pPr>
            <a:endParaRPr lang="en-US" dirty="0"/>
          </a:p>
          <a:p>
            <a:endParaRPr lang="en-US" dirty="0"/>
          </a:p>
          <a:p>
            <a:r>
              <a:rPr lang="en-US" dirty="0"/>
              <a:t>Plausibility of sources. </a:t>
            </a:r>
          </a:p>
          <a:p>
            <a:endParaRPr lang="en-US" dirty="0"/>
          </a:p>
          <a:p>
            <a:r>
              <a:rPr lang="en-US" dirty="0"/>
              <a:t>Multiple sources. </a:t>
            </a:r>
          </a:p>
          <a:p>
            <a:endParaRPr lang="en-US" dirty="0"/>
          </a:p>
          <a:p>
            <a:r>
              <a:rPr lang="en-US" dirty="0"/>
              <a:t>Triangulation of these sources</a:t>
            </a:r>
          </a:p>
          <a:p>
            <a:endParaRPr lang="en-US" dirty="0"/>
          </a:p>
          <a:p>
            <a:r>
              <a:rPr lang="en-US" dirty="0"/>
              <a:t>Use of Occam’s razor: </a:t>
            </a:r>
            <a:r>
              <a:rPr lang="en-GB" dirty="0"/>
              <a:t>A problem-solving principle which states that when presented with competing explanations for the same phenomenon, you should prefer the one that requires the fewest assumptions. </a:t>
            </a:r>
            <a:endParaRPr lang="en-US" dirty="0"/>
          </a:p>
        </p:txBody>
      </p:sp>
    </p:spTree>
    <p:extLst>
      <p:ext uri="{BB962C8B-B14F-4D97-AF65-F5344CB8AC3E}">
        <p14:creationId xmlns:p14="http://schemas.microsoft.com/office/powerpoint/2010/main" val="2687570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A796E2-EC50-9D9D-2806-2A098DECAD07}"/>
              </a:ext>
            </a:extLst>
          </p:cNvPr>
          <p:cNvSpPr>
            <a:spLocks noGrp="1"/>
          </p:cNvSpPr>
          <p:nvPr>
            <p:ph type="title"/>
          </p:nvPr>
        </p:nvSpPr>
        <p:spPr>
          <a:xfrm>
            <a:off x="838201" y="345810"/>
            <a:ext cx="5120561" cy="1325563"/>
          </a:xfrm>
        </p:spPr>
        <p:txBody>
          <a:bodyPr>
            <a:normAutofit/>
          </a:bodyPr>
          <a:lstStyle/>
          <a:p>
            <a:r>
              <a:rPr lang="en-US" dirty="0"/>
              <a:t>Alfredo McCoy</a:t>
            </a:r>
          </a:p>
        </p:txBody>
      </p:sp>
      <p:sp>
        <p:nvSpPr>
          <p:cNvPr id="11" name="Content Placeholder 10">
            <a:extLst>
              <a:ext uri="{FF2B5EF4-FFF2-40B4-BE49-F238E27FC236}">
                <a16:creationId xmlns:a16="http://schemas.microsoft.com/office/drawing/2014/main" id="{BC0DE154-59A7-444D-06ED-93D9AFEB6B32}"/>
              </a:ext>
            </a:extLst>
          </p:cNvPr>
          <p:cNvSpPr>
            <a:spLocks noGrp="1"/>
          </p:cNvSpPr>
          <p:nvPr>
            <p:ph idx="1"/>
          </p:nvPr>
        </p:nvSpPr>
        <p:spPr>
          <a:xfrm>
            <a:off x="838201" y="1825625"/>
            <a:ext cx="5092194" cy="4351338"/>
          </a:xfrm>
        </p:spPr>
        <p:txBody>
          <a:bodyPr>
            <a:normAutofit fontScale="62500" lnSpcReduction="20000"/>
          </a:bodyPr>
          <a:lstStyle/>
          <a:p>
            <a:r>
              <a:rPr lang="en-US" dirty="0"/>
              <a:t>McCoy spent 18 months in Laos in 1969-1970. Interviewed 250 Laotian, Nationalist Chinese, CIA, French Intelligence and South Vietnamese. </a:t>
            </a:r>
          </a:p>
          <a:p>
            <a:endParaRPr lang="en-US" dirty="0"/>
          </a:p>
          <a:p>
            <a:r>
              <a:rPr lang="en-US" dirty="0"/>
              <a:t>He found that anti-communist forces (mostly nationalist Chinese) were growing opium and producing heroin. </a:t>
            </a:r>
          </a:p>
          <a:p>
            <a:endParaRPr lang="en-US" dirty="0"/>
          </a:p>
          <a:p>
            <a:r>
              <a:rPr lang="en-US" dirty="0"/>
              <a:t>"We have to continue to fight the evil of Communism, and to fight you must have an army, and an army must have guns, and to buy guns you must have money. In these mountains the only money is opium." General Tuan </a:t>
            </a:r>
            <a:r>
              <a:rPr lang="en-US" dirty="0" err="1"/>
              <a:t>Shiwen</a:t>
            </a:r>
            <a:r>
              <a:rPr lang="en-US" dirty="0"/>
              <a:t>, commander of the Kuomintang Fifth Army </a:t>
            </a:r>
          </a:p>
          <a:p>
            <a:endParaRPr lang="en-US" dirty="0"/>
          </a:p>
          <a:p>
            <a:r>
              <a:rPr lang="en-US" dirty="0"/>
              <a:t>This heroin was a) known about by CIA b) being flown out in Air America planes c) was causing heroin crisis in Vietnam among U.S. troops. </a:t>
            </a:r>
          </a:p>
        </p:txBody>
      </p:sp>
      <p:sp>
        <p:nvSpPr>
          <p:cNvPr id="16" name="Oval 15">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Content Placeholder 4">
            <a:extLst>
              <a:ext uri="{FF2B5EF4-FFF2-40B4-BE49-F238E27FC236}">
                <a16:creationId xmlns:a16="http://schemas.microsoft.com/office/drawing/2014/main" id="{80FF546B-C0DD-A40D-7C7B-1EC0EB79ACFD}"/>
              </a:ext>
            </a:extLst>
          </p:cNvPr>
          <p:cNvPicPr>
            <a:picLocks noChangeAspect="1"/>
          </p:cNvPicPr>
          <p:nvPr/>
        </p:nvPicPr>
        <p:blipFill>
          <a:blip r:embed="rId2"/>
          <a:srcRect r="3" b="4946"/>
          <a:stretch>
            <a:fillRect/>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18" name="Arc 17">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7" name="Picture 6">
            <a:extLst>
              <a:ext uri="{FF2B5EF4-FFF2-40B4-BE49-F238E27FC236}">
                <a16:creationId xmlns:a16="http://schemas.microsoft.com/office/drawing/2014/main" id="{8F5B786C-191A-3052-16B0-2A3C0DA7642A}"/>
              </a:ext>
            </a:extLst>
          </p:cNvPr>
          <p:cNvPicPr>
            <a:picLocks noChangeAspect="1"/>
          </p:cNvPicPr>
          <p:nvPr/>
        </p:nvPicPr>
        <p:blipFill>
          <a:blip r:embed="rId3"/>
          <a:srcRect t="10461" r="-2" b="35052"/>
          <a:stretch>
            <a:fillRect/>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588533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82B06-3DE9-B154-929C-927310D677D8}"/>
              </a:ext>
            </a:extLst>
          </p:cNvPr>
          <p:cNvSpPr>
            <a:spLocks noGrp="1"/>
          </p:cNvSpPr>
          <p:nvPr>
            <p:ph type="title"/>
          </p:nvPr>
        </p:nvSpPr>
        <p:spPr/>
        <p:txBody>
          <a:bodyPr/>
          <a:lstStyle/>
          <a:p>
            <a:r>
              <a:rPr lang="en-US" dirty="0"/>
              <a:t>What are covert netherworlds?</a:t>
            </a:r>
          </a:p>
        </p:txBody>
      </p:sp>
      <p:sp>
        <p:nvSpPr>
          <p:cNvPr id="3" name="Content Placeholder 2">
            <a:extLst>
              <a:ext uri="{FF2B5EF4-FFF2-40B4-BE49-F238E27FC236}">
                <a16:creationId xmlns:a16="http://schemas.microsoft.com/office/drawing/2014/main" id="{EAE2914C-75BC-F21A-5FD2-525E5E552B1A}"/>
              </a:ext>
            </a:extLst>
          </p:cNvPr>
          <p:cNvSpPr>
            <a:spLocks noGrp="1"/>
          </p:cNvSpPr>
          <p:nvPr>
            <p:ph idx="1"/>
          </p:nvPr>
        </p:nvSpPr>
        <p:spPr/>
        <p:txBody>
          <a:bodyPr/>
          <a:lstStyle/>
          <a:p>
            <a:endParaRPr lang="en-US" dirty="0"/>
          </a:p>
          <a:p>
            <a:r>
              <a:rPr lang="en-US" dirty="0"/>
              <a:t>“The </a:t>
            </a:r>
            <a:r>
              <a:rPr lang="en-GB" dirty="0"/>
              <a:t>invisible interstice in the world where secret services and criminal syndicates play significant roles”.</a:t>
            </a:r>
          </a:p>
          <a:p>
            <a:endParaRPr lang="en-GB" dirty="0"/>
          </a:p>
          <a:p>
            <a:r>
              <a:rPr lang="en-GB" dirty="0"/>
              <a:t>Also called grey zones, deep state, shadow government, shadow state, dark state, fourth branch, cryptocracy. </a:t>
            </a:r>
            <a:endParaRPr lang="en-US" dirty="0"/>
          </a:p>
        </p:txBody>
      </p:sp>
    </p:spTree>
    <p:extLst>
      <p:ext uri="{BB962C8B-B14F-4D97-AF65-F5344CB8AC3E}">
        <p14:creationId xmlns:p14="http://schemas.microsoft.com/office/powerpoint/2010/main" val="2675699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EDC5E-251F-4D0F-4D68-6CC76FAB587B}"/>
              </a:ext>
            </a:extLst>
          </p:cNvPr>
          <p:cNvSpPr>
            <a:spLocks noGrp="1"/>
          </p:cNvSpPr>
          <p:nvPr>
            <p:ph type="title"/>
          </p:nvPr>
        </p:nvSpPr>
        <p:spPr/>
        <p:txBody>
          <a:bodyPr/>
          <a:lstStyle/>
          <a:p>
            <a:r>
              <a:rPr lang="en-US" dirty="0"/>
              <a:t>Some problems with the model</a:t>
            </a:r>
          </a:p>
        </p:txBody>
      </p:sp>
      <p:sp>
        <p:nvSpPr>
          <p:cNvPr id="3" name="Content Placeholder 2">
            <a:extLst>
              <a:ext uri="{FF2B5EF4-FFF2-40B4-BE49-F238E27FC236}">
                <a16:creationId xmlns:a16="http://schemas.microsoft.com/office/drawing/2014/main" id="{CCA6A630-5494-7E07-4F15-03FC0FAA974F}"/>
              </a:ext>
            </a:extLst>
          </p:cNvPr>
          <p:cNvSpPr>
            <a:spLocks noGrp="1"/>
          </p:cNvSpPr>
          <p:nvPr>
            <p:ph idx="1"/>
          </p:nvPr>
        </p:nvSpPr>
        <p:spPr/>
        <p:txBody>
          <a:bodyPr/>
          <a:lstStyle/>
          <a:p>
            <a:endParaRPr lang="en-US" dirty="0"/>
          </a:p>
          <a:p>
            <a:endParaRPr lang="en-US" dirty="0"/>
          </a:p>
          <a:p>
            <a:r>
              <a:rPr lang="en-US" dirty="0"/>
              <a:t>Extremely static</a:t>
            </a:r>
          </a:p>
          <a:p>
            <a:endParaRPr lang="en-US" dirty="0"/>
          </a:p>
          <a:p>
            <a:r>
              <a:rPr lang="en-US" dirty="0"/>
              <a:t>Plays down the state’s ability to “do dirty work” deniably. </a:t>
            </a:r>
          </a:p>
          <a:p>
            <a:endParaRPr lang="en-US" dirty="0"/>
          </a:p>
          <a:p>
            <a:r>
              <a:rPr lang="en-US" dirty="0"/>
              <a:t>Plays down the agency of organized crime groups. </a:t>
            </a:r>
          </a:p>
        </p:txBody>
      </p:sp>
    </p:spTree>
    <p:extLst>
      <p:ext uri="{BB962C8B-B14F-4D97-AF65-F5344CB8AC3E}">
        <p14:creationId xmlns:p14="http://schemas.microsoft.com/office/powerpoint/2010/main" val="2238026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1B920-608B-6267-3A2F-36F2BF731ADE}"/>
              </a:ext>
            </a:extLst>
          </p:cNvPr>
          <p:cNvSpPr>
            <a:spLocks noGrp="1"/>
          </p:cNvSpPr>
          <p:nvPr>
            <p:ph type="title"/>
          </p:nvPr>
        </p:nvSpPr>
        <p:spPr/>
        <p:txBody>
          <a:bodyPr/>
          <a:lstStyle/>
          <a:p>
            <a:r>
              <a:rPr lang="en-US" dirty="0"/>
              <a:t>Another way of viewing state-organized crime relations</a:t>
            </a:r>
          </a:p>
        </p:txBody>
      </p:sp>
      <p:pic>
        <p:nvPicPr>
          <p:cNvPr id="5" name="Content Placeholder 4">
            <a:extLst>
              <a:ext uri="{FF2B5EF4-FFF2-40B4-BE49-F238E27FC236}">
                <a16:creationId xmlns:a16="http://schemas.microsoft.com/office/drawing/2014/main" id="{F8FF1896-51D8-5C10-A544-37651B076965}"/>
              </a:ext>
            </a:extLst>
          </p:cNvPr>
          <p:cNvPicPr>
            <a:picLocks noGrp="1" noChangeAspect="1"/>
          </p:cNvPicPr>
          <p:nvPr>
            <p:ph idx="1"/>
          </p:nvPr>
        </p:nvPicPr>
        <p:blipFill>
          <a:blip r:embed="rId2"/>
          <a:stretch>
            <a:fillRect/>
          </a:stretch>
        </p:blipFill>
        <p:spPr>
          <a:xfrm>
            <a:off x="2102540" y="1825625"/>
            <a:ext cx="7986920" cy="4351338"/>
          </a:xfrm>
          <a:prstGeom prst="rect">
            <a:avLst/>
          </a:prstGeom>
        </p:spPr>
      </p:pic>
    </p:spTree>
    <p:extLst>
      <p:ext uri="{BB962C8B-B14F-4D97-AF65-F5344CB8AC3E}">
        <p14:creationId xmlns:p14="http://schemas.microsoft.com/office/powerpoint/2010/main" val="17957495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251</TotalTime>
  <Words>1024</Words>
  <Application>Microsoft Macintosh PowerPoint</Application>
  <PresentationFormat>Widescreen</PresentationFormat>
  <Paragraphs>118</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Aptos</vt:lpstr>
      <vt:lpstr>Aptos Display</vt:lpstr>
      <vt:lpstr>Arial</vt:lpstr>
      <vt:lpstr>Calibri</vt:lpstr>
      <vt:lpstr>Office Theme</vt:lpstr>
      <vt:lpstr>Covert Netherworlds: Conspiracy or Reality?</vt:lpstr>
      <vt:lpstr>What is a conspiracy theory?</vt:lpstr>
      <vt:lpstr>There are many connected to organized crime</vt:lpstr>
      <vt:lpstr>Academics, whether historians, sociologists or criminologists have tended to avoid any history that smacks of conspiracy theories</vt:lpstr>
      <vt:lpstr>How to avoid conspiracy theories</vt:lpstr>
      <vt:lpstr>Alfredo McCoy</vt:lpstr>
      <vt:lpstr>What are covert netherworlds?</vt:lpstr>
      <vt:lpstr>Some problems with the model</vt:lpstr>
      <vt:lpstr>Another way of viewing state-organized crime relations</vt:lpstr>
      <vt:lpstr>So, do states use organized criminals to “do their dirty work”? A case study. </vt:lpstr>
      <vt:lpstr>The facts</vt:lpstr>
      <vt:lpstr>Initially, the U.S. authorities blamed the Mexican drug traffickers: The Guadalajara cartel</vt:lpstr>
      <vt:lpstr>By late 1985 they also claimed that the Mexican secret service, the Dirección Federal de Seguridad (DFS) had protected the Guadalajara cartel. </vt:lpstr>
      <vt:lpstr>PowerPoint Presentation</vt:lpstr>
      <vt:lpstr>1988</vt:lpstr>
      <vt:lpstr>Over the next two years Berrellez discovered two major witnesses: Lawrence Victor Harrison and Antonio Garate Bustamante</vt:lpstr>
      <vt:lpstr>PowerPoint Presentation</vt:lpstr>
      <vt:lpstr>The CIA and the Nicaraguan Contras </vt:lpstr>
      <vt:lpstr>But there were massive holes in Berrellez’s case.</vt:lpstr>
      <vt:lpstr>So, what to make of the story?</vt:lpstr>
      <vt:lpstr>BUT</vt:lpstr>
      <vt:lpstr>SO?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Smith, Benjamin</dc:creator>
  <cp:lastModifiedBy>Smith, Benjamin</cp:lastModifiedBy>
  <cp:revision>1</cp:revision>
  <dcterms:created xsi:type="dcterms:W3CDTF">2026-06-21T08:51:34Z</dcterms:created>
  <dcterms:modified xsi:type="dcterms:W3CDTF">2026-06-21T13:03:02Z</dcterms:modified>
</cp:coreProperties>
</file>