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6" r:id="rId8"/>
    <p:sldId id="262" r:id="rId9"/>
    <p:sldId id="265" r:id="rId10"/>
    <p:sldId id="264" r:id="rId11"/>
    <p:sldId id="269" r:id="rId12"/>
    <p:sldId id="263" r:id="rId13"/>
    <p:sldId id="270" r:id="rId14"/>
    <p:sldId id="271" r:id="rId15"/>
    <p:sldId id="26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32"/>
    <p:restoredTop sz="94669"/>
  </p:normalViewPr>
  <p:slideViewPr>
    <p:cSldViewPr snapToGrid="0">
      <p:cViewPr varScale="1">
        <p:scale>
          <a:sx n="114" d="100"/>
          <a:sy n="114" d="100"/>
        </p:scale>
        <p:origin x="40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F0337-2238-1846-B2A9-DF608D1C807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A81021B-D1C7-DFE5-97A3-8C5478D699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02F9325-1F24-903B-14AA-E3B46EF5DE7B}"/>
              </a:ext>
            </a:extLst>
          </p:cNvPr>
          <p:cNvSpPr>
            <a:spLocks noGrp="1"/>
          </p:cNvSpPr>
          <p:nvPr>
            <p:ph type="dt" sz="half" idx="10"/>
          </p:nvPr>
        </p:nvSpPr>
        <p:spPr/>
        <p:txBody>
          <a:bodyPr/>
          <a:lstStyle/>
          <a:p>
            <a:fld id="{FA13B2BE-FE73-9143-8E2C-20E83A52A2F8}" type="datetimeFigureOut">
              <a:rPr lang="en-US" smtClean="0"/>
              <a:t>6/22/26</a:t>
            </a:fld>
            <a:endParaRPr lang="en-US"/>
          </a:p>
        </p:txBody>
      </p:sp>
      <p:sp>
        <p:nvSpPr>
          <p:cNvPr id="5" name="Footer Placeholder 4">
            <a:extLst>
              <a:ext uri="{FF2B5EF4-FFF2-40B4-BE49-F238E27FC236}">
                <a16:creationId xmlns:a16="http://schemas.microsoft.com/office/drawing/2014/main" id="{CE98EEE7-4DD7-142F-DFBC-B5B6FC137D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BD393-BCD6-4DEF-3075-1E7008C96CE4}"/>
              </a:ext>
            </a:extLst>
          </p:cNvPr>
          <p:cNvSpPr>
            <a:spLocks noGrp="1"/>
          </p:cNvSpPr>
          <p:nvPr>
            <p:ph type="sldNum" sz="quarter" idx="12"/>
          </p:nvPr>
        </p:nvSpPr>
        <p:spPr/>
        <p:txBody>
          <a:bodyPr/>
          <a:lstStyle/>
          <a:p>
            <a:fld id="{7BDFCB0A-DC89-2D45-A1E4-34DD3B023316}" type="slidenum">
              <a:rPr lang="en-US" smtClean="0"/>
              <a:t>‹#›</a:t>
            </a:fld>
            <a:endParaRPr lang="en-US"/>
          </a:p>
        </p:txBody>
      </p:sp>
    </p:spTree>
    <p:extLst>
      <p:ext uri="{BB962C8B-B14F-4D97-AF65-F5344CB8AC3E}">
        <p14:creationId xmlns:p14="http://schemas.microsoft.com/office/powerpoint/2010/main" val="2167576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82259-66FC-BECD-480E-03FAD556A14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FA9F018-AE81-8B2E-BDB3-0E4DEE038ED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F70853-F277-B34E-FCCF-9DCBA1BE1B92}"/>
              </a:ext>
            </a:extLst>
          </p:cNvPr>
          <p:cNvSpPr>
            <a:spLocks noGrp="1"/>
          </p:cNvSpPr>
          <p:nvPr>
            <p:ph type="dt" sz="half" idx="10"/>
          </p:nvPr>
        </p:nvSpPr>
        <p:spPr/>
        <p:txBody>
          <a:bodyPr/>
          <a:lstStyle/>
          <a:p>
            <a:fld id="{FA13B2BE-FE73-9143-8E2C-20E83A52A2F8}" type="datetimeFigureOut">
              <a:rPr lang="en-US" smtClean="0"/>
              <a:t>6/22/26</a:t>
            </a:fld>
            <a:endParaRPr lang="en-US"/>
          </a:p>
        </p:txBody>
      </p:sp>
      <p:sp>
        <p:nvSpPr>
          <p:cNvPr id="5" name="Footer Placeholder 4">
            <a:extLst>
              <a:ext uri="{FF2B5EF4-FFF2-40B4-BE49-F238E27FC236}">
                <a16:creationId xmlns:a16="http://schemas.microsoft.com/office/drawing/2014/main" id="{3756D963-F42E-170C-DEA3-FB30DB58AC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D8B939-8BF2-4E93-FD15-C5238D6BBF55}"/>
              </a:ext>
            </a:extLst>
          </p:cNvPr>
          <p:cNvSpPr>
            <a:spLocks noGrp="1"/>
          </p:cNvSpPr>
          <p:nvPr>
            <p:ph type="sldNum" sz="quarter" idx="12"/>
          </p:nvPr>
        </p:nvSpPr>
        <p:spPr/>
        <p:txBody>
          <a:bodyPr/>
          <a:lstStyle/>
          <a:p>
            <a:fld id="{7BDFCB0A-DC89-2D45-A1E4-34DD3B023316}" type="slidenum">
              <a:rPr lang="en-US" smtClean="0"/>
              <a:t>‹#›</a:t>
            </a:fld>
            <a:endParaRPr lang="en-US"/>
          </a:p>
        </p:txBody>
      </p:sp>
    </p:spTree>
    <p:extLst>
      <p:ext uri="{BB962C8B-B14F-4D97-AF65-F5344CB8AC3E}">
        <p14:creationId xmlns:p14="http://schemas.microsoft.com/office/powerpoint/2010/main" val="3114986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357214-CDF9-0D34-13B6-DEDA874F37C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A7DBED6-0D51-27B3-C129-F914FBAC53D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2437A7-D185-9F4F-B31B-D2E63C27E87A}"/>
              </a:ext>
            </a:extLst>
          </p:cNvPr>
          <p:cNvSpPr>
            <a:spLocks noGrp="1"/>
          </p:cNvSpPr>
          <p:nvPr>
            <p:ph type="dt" sz="half" idx="10"/>
          </p:nvPr>
        </p:nvSpPr>
        <p:spPr/>
        <p:txBody>
          <a:bodyPr/>
          <a:lstStyle/>
          <a:p>
            <a:fld id="{FA13B2BE-FE73-9143-8E2C-20E83A52A2F8}" type="datetimeFigureOut">
              <a:rPr lang="en-US" smtClean="0"/>
              <a:t>6/22/26</a:t>
            </a:fld>
            <a:endParaRPr lang="en-US"/>
          </a:p>
        </p:txBody>
      </p:sp>
      <p:sp>
        <p:nvSpPr>
          <p:cNvPr id="5" name="Footer Placeholder 4">
            <a:extLst>
              <a:ext uri="{FF2B5EF4-FFF2-40B4-BE49-F238E27FC236}">
                <a16:creationId xmlns:a16="http://schemas.microsoft.com/office/drawing/2014/main" id="{4CA08D26-2DE1-81A1-845A-8246C78045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46B8FD-75B7-40A0-7F31-42F6999D2665}"/>
              </a:ext>
            </a:extLst>
          </p:cNvPr>
          <p:cNvSpPr>
            <a:spLocks noGrp="1"/>
          </p:cNvSpPr>
          <p:nvPr>
            <p:ph type="sldNum" sz="quarter" idx="12"/>
          </p:nvPr>
        </p:nvSpPr>
        <p:spPr/>
        <p:txBody>
          <a:bodyPr/>
          <a:lstStyle/>
          <a:p>
            <a:fld id="{7BDFCB0A-DC89-2D45-A1E4-34DD3B023316}" type="slidenum">
              <a:rPr lang="en-US" smtClean="0"/>
              <a:t>‹#›</a:t>
            </a:fld>
            <a:endParaRPr lang="en-US"/>
          </a:p>
        </p:txBody>
      </p:sp>
    </p:spTree>
    <p:extLst>
      <p:ext uri="{BB962C8B-B14F-4D97-AF65-F5344CB8AC3E}">
        <p14:creationId xmlns:p14="http://schemas.microsoft.com/office/powerpoint/2010/main" val="2287967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E4BF5-08E0-46C6-4C37-008E7D146FA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72854E1-E9A0-0982-03B1-EBE6140FC0E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068D104-0443-5D5C-D4FB-8AE810AB1004}"/>
              </a:ext>
            </a:extLst>
          </p:cNvPr>
          <p:cNvSpPr>
            <a:spLocks noGrp="1"/>
          </p:cNvSpPr>
          <p:nvPr>
            <p:ph type="dt" sz="half" idx="10"/>
          </p:nvPr>
        </p:nvSpPr>
        <p:spPr/>
        <p:txBody>
          <a:bodyPr/>
          <a:lstStyle/>
          <a:p>
            <a:fld id="{FA13B2BE-FE73-9143-8E2C-20E83A52A2F8}" type="datetimeFigureOut">
              <a:rPr lang="en-US" smtClean="0"/>
              <a:t>6/22/26</a:t>
            </a:fld>
            <a:endParaRPr lang="en-US"/>
          </a:p>
        </p:txBody>
      </p:sp>
      <p:sp>
        <p:nvSpPr>
          <p:cNvPr id="5" name="Footer Placeholder 4">
            <a:extLst>
              <a:ext uri="{FF2B5EF4-FFF2-40B4-BE49-F238E27FC236}">
                <a16:creationId xmlns:a16="http://schemas.microsoft.com/office/drawing/2014/main" id="{FE70AA08-E40B-7844-5CB6-9BF7D2D78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BA6C5C-149F-3A19-7B67-D89B1D0A3ADF}"/>
              </a:ext>
            </a:extLst>
          </p:cNvPr>
          <p:cNvSpPr>
            <a:spLocks noGrp="1"/>
          </p:cNvSpPr>
          <p:nvPr>
            <p:ph type="sldNum" sz="quarter" idx="12"/>
          </p:nvPr>
        </p:nvSpPr>
        <p:spPr/>
        <p:txBody>
          <a:bodyPr/>
          <a:lstStyle/>
          <a:p>
            <a:fld id="{7BDFCB0A-DC89-2D45-A1E4-34DD3B023316}" type="slidenum">
              <a:rPr lang="en-US" smtClean="0"/>
              <a:t>‹#›</a:t>
            </a:fld>
            <a:endParaRPr lang="en-US"/>
          </a:p>
        </p:txBody>
      </p:sp>
    </p:spTree>
    <p:extLst>
      <p:ext uri="{BB962C8B-B14F-4D97-AF65-F5344CB8AC3E}">
        <p14:creationId xmlns:p14="http://schemas.microsoft.com/office/powerpoint/2010/main" val="2601826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36E9A-81FF-6087-3393-C758ED8FF36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581DD52-8AC4-97BE-E107-505457A026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3FEA926-CB29-DAAF-B995-5167E5AB0169}"/>
              </a:ext>
            </a:extLst>
          </p:cNvPr>
          <p:cNvSpPr>
            <a:spLocks noGrp="1"/>
          </p:cNvSpPr>
          <p:nvPr>
            <p:ph type="dt" sz="half" idx="10"/>
          </p:nvPr>
        </p:nvSpPr>
        <p:spPr/>
        <p:txBody>
          <a:bodyPr/>
          <a:lstStyle/>
          <a:p>
            <a:fld id="{FA13B2BE-FE73-9143-8E2C-20E83A52A2F8}" type="datetimeFigureOut">
              <a:rPr lang="en-US" smtClean="0"/>
              <a:t>6/22/26</a:t>
            </a:fld>
            <a:endParaRPr lang="en-US"/>
          </a:p>
        </p:txBody>
      </p:sp>
      <p:sp>
        <p:nvSpPr>
          <p:cNvPr id="5" name="Footer Placeholder 4">
            <a:extLst>
              <a:ext uri="{FF2B5EF4-FFF2-40B4-BE49-F238E27FC236}">
                <a16:creationId xmlns:a16="http://schemas.microsoft.com/office/drawing/2014/main" id="{479F5B46-C1E8-ED10-A578-D67F9C3A8E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56EF10-09A6-E27F-6117-2F56B02B69E2}"/>
              </a:ext>
            </a:extLst>
          </p:cNvPr>
          <p:cNvSpPr>
            <a:spLocks noGrp="1"/>
          </p:cNvSpPr>
          <p:nvPr>
            <p:ph type="sldNum" sz="quarter" idx="12"/>
          </p:nvPr>
        </p:nvSpPr>
        <p:spPr/>
        <p:txBody>
          <a:bodyPr/>
          <a:lstStyle/>
          <a:p>
            <a:fld id="{7BDFCB0A-DC89-2D45-A1E4-34DD3B023316}" type="slidenum">
              <a:rPr lang="en-US" smtClean="0"/>
              <a:t>‹#›</a:t>
            </a:fld>
            <a:endParaRPr lang="en-US"/>
          </a:p>
        </p:txBody>
      </p:sp>
    </p:spTree>
    <p:extLst>
      <p:ext uri="{BB962C8B-B14F-4D97-AF65-F5344CB8AC3E}">
        <p14:creationId xmlns:p14="http://schemas.microsoft.com/office/powerpoint/2010/main" val="4208341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EE11D-DE87-2B7E-2D7C-C23D7A5FF62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73371B0-4696-48BA-7E93-C2093A6719D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2D1A9AC-1BD7-0DF9-FF8B-AF566DC0348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9639BC5-005D-F1F4-2083-94CB8CD41CA6}"/>
              </a:ext>
            </a:extLst>
          </p:cNvPr>
          <p:cNvSpPr>
            <a:spLocks noGrp="1"/>
          </p:cNvSpPr>
          <p:nvPr>
            <p:ph type="dt" sz="half" idx="10"/>
          </p:nvPr>
        </p:nvSpPr>
        <p:spPr/>
        <p:txBody>
          <a:bodyPr/>
          <a:lstStyle/>
          <a:p>
            <a:fld id="{FA13B2BE-FE73-9143-8E2C-20E83A52A2F8}" type="datetimeFigureOut">
              <a:rPr lang="en-US" smtClean="0"/>
              <a:t>6/22/26</a:t>
            </a:fld>
            <a:endParaRPr lang="en-US"/>
          </a:p>
        </p:txBody>
      </p:sp>
      <p:sp>
        <p:nvSpPr>
          <p:cNvPr id="6" name="Footer Placeholder 5">
            <a:extLst>
              <a:ext uri="{FF2B5EF4-FFF2-40B4-BE49-F238E27FC236}">
                <a16:creationId xmlns:a16="http://schemas.microsoft.com/office/drawing/2014/main" id="{A381067C-D6F4-AD7C-2D80-2F3D6CA179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2C3866-AF4E-2518-D372-C4180BA3008F}"/>
              </a:ext>
            </a:extLst>
          </p:cNvPr>
          <p:cNvSpPr>
            <a:spLocks noGrp="1"/>
          </p:cNvSpPr>
          <p:nvPr>
            <p:ph type="sldNum" sz="quarter" idx="12"/>
          </p:nvPr>
        </p:nvSpPr>
        <p:spPr/>
        <p:txBody>
          <a:bodyPr/>
          <a:lstStyle/>
          <a:p>
            <a:fld id="{7BDFCB0A-DC89-2D45-A1E4-34DD3B023316}" type="slidenum">
              <a:rPr lang="en-US" smtClean="0"/>
              <a:t>‹#›</a:t>
            </a:fld>
            <a:endParaRPr lang="en-US"/>
          </a:p>
        </p:txBody>
      </p:sp>
    </p:spTree>
    <p:extLst>
      <p:ext uri="{BB962C8B-B14F-4D97-AF65-F5344CB8AC3E}">
        <p14:creationId xmlns:p14="http://schemas.microsoft.com/office/powerpoint/2010/main" val="432264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17AFB-5A61-4BC5-0C14-69344945386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7F07797-9094-0D3E-B425-6323D3C801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B72D7C1-79C0-A286-D695-D1D25D31D9F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DDC6735-74CF-A840-969F-33EF9E3D2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D6B7292-62CC-B4A4-01AA-244B980D29A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1EFBDD1-936F-2BCE-F6A3-2565069125B6}"/>
              </a:ext>
            </a:extLst>
          </p:cNvPr>
          <p:cNvSpPr>
            <a:spLocks noGrp="1"/>
          </p:cNvSpPr>
          <p:nvPr>
            <p:ph type="dt" sz="half" idx="10"/>
          </p:nvPr>
        </p:nvSpPr>
        <p:spPr/>
        <p:txBody>
          <a:bodyPr/>
          <a:lstStyle/>
          <a:p>
            <a:fld id="{FA13B2BE-FE73-9143-8E2C-20E83A52A2F8}" type="datetimeFigureOut">
              <a:rPr lang="en-US" smtClean="0"/>
              <a:t>6/22/26</a:t>
            </a:fld>
            <a:endParaRPr lang="en-US"/>
          </a:p>
        </p:txBody>
      </p:sp>
      <p:sp>
        <p:nvSpPr>
          <p:cNvPr id="8" name="Footer Placeholder 7">
            <a:extLst>
              <a:ext uri="{FF2B5EF4-FFF2-40B4-BE49-F238E27FC236}">
                <a16:creationId xmlns:a16="http://schemas.microsoft.com/office/drawing/2014/main" id="{7989CC2A-6D0E-A435-48B4-33795C4F890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8C8E0F-0024-E332-5AD8-BB5A7BC032B4}"/>
              </a:ext>
            </a:extLst>
          </p:cNvPr>
          <p:cNvSpPr>
            <a:spLocks noGrp="1"/>
          </p:cNvSpPr>
          <p:nvPr>
            <p:ph type="sldNum" sz="quarter" idx="12"/>
          </p:nvPr>
        </p:nvSpPr>
        <p:spPr/>
        <p:txBody>
          <a:bodyPr/>
          <a:lstStyle/>
          <a:p>
            <a:fld id="{7BDFCB0A-DC89-2D45-A1E4-34DD3B023316}" type="slidenum">
              <a:rPr lang="en-US" smtClean="0"/>
              <a:t>‹#›</a:t>
            </a:fld>
            <a:endParaRPr lang="en-US"/>
          </a:p>
        </p:txBody>
      </p:sp>
    </p:spTree>
    <p:extLst>
      <p:ext uri="{BB962C8B-B14F-4D97-AF65-F5344CB8AC3E}">
        <p14:creationId xmlns:p14="http://schemas.microsoft.com/office/powerpoint/2010/main" val="2569853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E551A-B1C3-C930-F837-A7F19EAF69A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BEB8641-58CD-17B8-390F-44CE8424B5F3}"/>
              </a:ext>
            </a:extLst>
          </p:cNvPr>
          <p:cNvSpPr>
            <a:spLocks noGrp="1"/>
          </p:cNvSpPr>
          <p:nvPr>
            <p:ph type="dt" sz="half" idx="10"/>
          </p:nvPr>
        </p:nvSpPr>
        <p:spPr/>
        <p:txBody>
          <a:bodyPr/>
          <a:lstStyle/>
          <a:p>
            <a:fld id="{FA13B2BE-FE73-9143-8E2C-20E83A52A2F8}" type="datetimeFigureOut">
              <a:rPr lang="en-US" smtClean="0"/>
              <a:t>6/22/26</a:t>
            </a:fld>
            <a:endParaRPr lang="en-US"/>
          </a:p>
        </p:txBody>
      </p:sp>
      <p:sp>
        <p:nvSpPr>
          <p:cNvPr id="4" name="Footer Placeholder 3">
            <a:extLst>
              <a:ext uri="{FF2B5EF4-FFF2-40B4-BE49-F238E27FC236}">
                <a16:creationId xmlns:a16="http://schemas.microsoft.com/office/drawing/2014/main" id="{0E02038A-699F-DA46-CA9C-256A506DA0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16C3214-D251-629E-034A-258ACE7F6FF3}"/>
              </a:ext>
            </a:extLst>
          </p:cNvPr>
          <p:cNvSpPr>
            <a:spLocks noGrp="1"/>
          </p:cNvSpPr>
          <p:nvPr>
            <p:ph type="sldNum" sz="quarter" idx="12"/>
          </p:nvPr>
        </p:nvSpPr>
        <p:spPr/>
        <p:txBody>
          <a:bodyPr/>
          <a:lstStyle/>
          <a:p>
            <a:fld id="{7BDFCB0A-DC89-2D45-A1E4-34DD3B023316}" type="slidenum">
              <a:rPr lang="en-US" smtClean="0"/>
              <a:t>‹#›</a:t>
            </a:fld>
            <a:endParaRPr lang="en-US"/>
          </a:p>
        </p:txBody>
      </p:sp>
    </p:spTree>
    <p:extLst>
      <p:ext uri="{BB962C8B-B14F-4D97-AF65-F5344CB8AC3E}">
        <p14:creationId xmlns:p14="http://schemas.microsoft.com/office/powerpoint/2010/main" val="2219873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E3EAB1-A581-29D4-9831-3FEED11B7956}"/>
              </a:ext>
            </a:extLst>
          </p:cNvPr>
          <p:cNvSpPr>
            <a:spLocks noGrp="1"/>
          </p:cNvSpPr>
          <p:nvPr>
            <p:ph type="dt" sz="half" idx="10"/>
          </p:nvPr>
        </p:nvSpPr>
        <p:spPr/>
        <p:txBody>
          <a:bodyPr/>
          <a:lstStyle/>
          <a:p>
            <a:fld id="{FA13B2BE-FE73-9143-8E2C-20E83A52A2F8}" type="datetimeFigureOut">
              <a:rPr lang="en-US" smtClean="0"/>
              <a:t>6/22/26</a:t>
            </a:fld>
            <a:endParaRPr lang="en-US"/>
          </a:p>
        </p:txBody>
      </p:sp>
      <p:sp>
        <p:nvSpPr>
          <p:cNvPr id="3" name="Footer Placeholder 2">
            <a:extLst>
              <a:ext uri="{FF2B5EF4-FFF2-40B4-BE49-F238E27FC236}">
                <a16:creationId xmlns:a16="http://schemas.microsoft.com/office/drawing/2014/main" id="{3C967D1A-DAC7-ABED-6BA5-FC5FA3BB35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D36E94E-C6B8-B37E-4F92-095B9EF147AA}"/>
              </a:ext>
            </a:extLst>
          </p:cNvPr>
          <p:cNvSpPr>
            <a:spLocks noGrp="1"/>
          </p:cNvSpPr>
          <p:nvPr>
            <p:ph type="sldNum" sz="quarter" idx="12"/>
          </p:nvPr>
        </p:nvSpPr>
        <p:spPr/>
        <p:txBody>
          <a:bodyPr/>
          <a:lstStyle/>
          <a:p>
            <a:fld id="{7BDFCB0A-DC89-2D45-A1E4-34DD3B023316}" type="slidenum">
              <a:rPr lang="en-US" smtClean="0"/>
              <a:t>‹#›</a:t>
            </a:fld>
            <a:endParaRPr lang="en-US"/>
          </a:p>
        </p:txBody>
      </p:sp>
    </p:spTree>
    <p:extLst>
      <p:ext uri="{BB962C8B-B14F-4D97-AF65-F5344CB8AC3E}">
        <p14:creationId xmlns:p14="http://schemas.microsoft.com/office/powerpoint/2010/main" val="2807425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51AB6-9824-8EE4-9EB3-AACE4B106F0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B188ACD-4EB7-0BDC-AFD8-1E7940A94D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20D5BFA-80B8-ABE9-D36A-7BD44F17DC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FAF520D-C820-B82B-B0A5-EC80B6731036}"/>
              </a:ext>
            </a:extLst>
          </p:cNvPr>
          <p:cNvSpPr>
            <a:spLocks noGrp="1"/>
          </p:cNvSpPr>
          <p:nvPr>
            <p:ph type="dt" sz="half" idx="10"/>
          </p:nvPr>
        </p:nvSpPr>
        <p:spPr/>
        <p:txBody>
          <a:bodyPr/>
          <a:lstStyle/>
          <a:p>
            <a:fld id="{FA13B2BE-FE73-9143-8E2C-20E83A52A2F8}" type="datetimeFigureOut">
              <a:rPr lang="en-US" smtClean="0"/>
              <a:t>6/22/26</a:t>
            </a:fld>
            <a:endParaRPr lang="en-US"/>
          </a:p>
        </p:txBody>
      </p:sp>
      <p:sp>
        <p:nvSpPr>
          <p:cNvPr id="6" name="Footer Placeholder 5">
            <a:extLst>
              <a:ext uri="{FF2B5EF4-FFF2-40B4-BE49-F238E27FC236}">
                <a16:creationId xmlns:a16="http://schemas.microsoft.com/office/drawing/2014/main" id="{35C3079F-630B-8617-C540-B8617D94DF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EF8246-D782-C38A-66FC-C7AAFBB16E0E}"/>
              </a:ext>
            </a:extLst>
          </p:cNvPr>
          <p:cNvSpPr>
            <a:spLocks noGrp="1"/>
          </p:cNvSpPr>
          <p:nvPr>
            <p:ph type="sldNum" sz="quarter" idx="12"/>
          </p:nvPr>
        </p:nvSpPr>
        <p:spPr/>
        <p:txBody>
          <a:bodyPr/>
          <a:lstStyle/>
          <a:p>
            <a:fld id="{7BDFCB0A-DC89-2D45-A1E4-34DD3B023316}" type="slidenum">
              <a:rPr lang="en-US" smtClean="0"/>
              <a:t>‹#›</a:t>
            </a:fld>
            <a:endParaRPr lang="en-US"/>
          </a:p>
        </p:txBody>
      </p:sp>
    </p:spTree>
    <p:extLst>
      <p:ext uri="{BB962C8B-B14F-4D97-AF65-F5344CB8AC3E}">
        <p14:creationId xmlns:p14="http://schemas.microsoft.com/office/powerpoint/2010/main" val="3973467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ED423-E586-C868-6146-B55BA979821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A512A54-A291-4DCC-3E50-CE5C4E1E75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3EBEC5-76E5-BE4C-AA47-A29E6C362B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B890BF7-D220-B896-15E5-1B6D059F20B6}"/>
              </a:ext>
            </a:extLst>
          </p:cNvPr>
          <p:cNvSpPr>
            <a:spLocks noGrp="1"/>
          </p:cNvSpPr>
          <p:nvPr>
            <p:ph type="dt" sz="half" idx="10"/>
          </p:nvPr>
        </p:nvSpPr>
        <p:spPr/>
        <p:txBody>
          <a:bodyPr/>
          <a:lstStyle/>
          <a:p>
            <a:fld id="{FA13B2BE-FE73-9143-8E2C-20E83A52A2F8}" type="datetimeFigureOut">
              <a:rPr lang="en-US" smtClean="0"/>
              <a:t>6/22/26</a:t>
            </a:fld>
            <a:endParaRPr lang="en-US"/>
          </a:p>
        </p:txBody>
      </p:sp>
      <p:sp>
        <p:nvSpPr>
          <p:cNvPr id="6" name="Footer Placeholder 5">
            <a:extLst>
              <a:ext uri="{FF2B5EF4-FFF2-40B4-BE49-F238E27FC236}">
                <a16:creationId xmlns:a16="http://schemas.microsoft.com/office/drawing/2014/main" id="{11F7488D-CD07-1A9C-AC51-C6A8362EAE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387275-1108-1C6B-63FA-7AECAC86C562}"/>
              </a:ext>
            </a:extLst>
          </p:cNvPr>
          <p:cNvSpPr>
            <a:spLocks noGrp="1"/>
          </p:cNvSpPr>
          <p:nvPr>
            <p:ph type="sldNum" sz="quarter" idx="12"/>
          </p:nvPr>
        </p:nvSpPr>
        <p:spPr/>
        <p:txBody>
          <a:bodyPr/>
          <a:lstStyle/>
          <a:p>
            <a:fld id="{7BDFCB0A-DC89-2D45-A1E4-34DD3B023316}" type="slidenum">
              <a:rPr lang="en-US" smtClean="0"/>
              <a:t>‹#›</a:t>
            </a:fld>
            <a:endParaRPr lang="en-US"/>
          </a:p>
        </p:txBody>
      </p:sp>
    </p:spTree>
    <p:extLst>
      <p:ext uri="{BB962C8B-B14F-4D97-AF65-F5344CB8AC3E}">
        <p14:creationId xmlns:p14="http://schemas.microsoft.com/office/powerpoint/2010/main" val="4063612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6225B7-B7DE-C223-FF8F-AC492F208B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59F5CF1-6253-388B-6679-992BADE90A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9F5BEC9-F316-7697-3859-145DC2DC89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A13B2BE-FE73-9143-8E2C-20E83A52A2F8}" type="datetimeFigureOut">
              <a:rPr lang="en-US" smtClean="0"/>
              <a:t>6/22/26</a:t>
            </a:fld>
            <a:endParaRPr lang="en-US"/>
          </a:p>
        </p:txBody>
      </p:sp>
      <p:sp>
        <p:nvSpPr>
          <p:cNvPr id="5" name="Footer Placeholder 4">
            <a:extLst>
              <a:ext uri="{FF2B5EF4-FFF2-40B4-BE49-F238E27FC236}">
                <a16:creationId xmlns:a16="http://schemas.microsoft.com/office/drawing/2014/main" id="{320E2FD1-58BA-812A-0369-5B6041BA7E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D1D6AD6-2AC5-D356-7195-B0A1DA1DEB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DFCB0A-DC89-2D45-A1E4-34DD3B023316}" type="slidenum">
              <a:rPr lang="en-US" smtClean="0"/>
              <a:t>‹#›</a:t>
            </a:fld>
            <a:endParaRPr lang="en-US"/>
          </a:p>
        </p:txBody>
      </p:sp>
    </p:spTree>
    <p:extLst>
      <p:ext uri="{BB962C8B-B14F-4D97-AF65-F5344CB8AC3E}">
        <p14:creationId xmlns:p14="http://schemas.microsoft.com/office/powerpoint/2010/main" val="2847960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video" Target="https://www.youtube.com/embed/NAVzjKNa6ro?feature=oembed"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video" Target="https://www.youtube.com/embed/GlWZ5x15qEU?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FFD8F-5FE6-0D50-0161-0336F7A27208}"/>
              </a:ext>
            </a:extLst>
          </p:cNvPr>
          <p:cNvSpPr>
            <a:spLocks noGrp="1"/>
          </p:cNvSpPr>
          <p:nvPr>
            <p:ph type="ctrTitle"/>
          </p:nvPr>
        </p:nvSpPr>
        <p:spPr/>
        <p:txBody>
          <a:bodyPr/>
          <a:lstStyle/>
          <a:p>
            <a:r>
              <a:rPr lang="en-US" dirty="0"/>
              <a:t>Culture and Organized Crime</a:t>
            </a:r>
          </a:p>
        </p:txBody>
      </p:sp>
      <p:sp>
        <p:nvSpPr>
          <p:cNvPr id="3" name="Subtitle 2">
            <a:extLst>
              <a:ext uri="{FF2B5EF4-FFF2-40B4-BE49-F238E27FC236}">
                <a16:creationId xmlns:a16="http://schemas.microsoft.com/office/drawing/2014/main" id="{F4647022-CA07-0BA4-889B-F7E8CFC2096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07876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0AA61-E097-A93D-F498-0BF5CEBB1AC1}"/>
              </a:ext>
            </a:extLst>
          </p:cNvPr>
          <p:cNvSpPr>
            <a:spLocks noGrp="1"/>
          </p:cNvSpPr>
          <p:nvPr>
            <p:ph type="title"/>
          </p:nvPr>
        </p:nvSpPr>
        <p:spPr/>
        <p:txBody>
          <a:bodyPr/>
          <a:lstStyle/>
          <a:p>
            <a:r>
              <a:rPr lang="en-US" dirty="0"/>
              <a:t>Is it the voice of the state?</a:t>
            </a:r>
          </a:p>
        </p:txBody>
      </p:sp>
      <p:sp>
        <p:nvSpPr>
          <p:cNvPr id="3" name="Content Placeholder 2">
            <a:extLst>
              <a:ext uri="{FF2B5EF4-FFF2-40B4-BE49-F238E27FC236}">
                <a16:creationId xmlns:a16="http://schemas.microsoft.com/office/drawing/2014/main" id="{A9A3BEB3-29B3-6B41-F635-4C10194A1168}"/>
              </a:ext>
            </a:extLst>
          </p:cNvPr>
          <p:cNvSpPr>
            <a:spLocks noGrp="1"/>
          </p:cNvSpPr>
          <p:nvPr>
            <p:ph idx="1"/>
          </p:nvPr>
        </p:nvSpPr>
        <p:spPr/>
        <p:txBody>
          <a:bodyPr/>
          <a:lstStyle/>
          <a:p>
            <a:r>
              <a:rPr lang="en-US" dirty="0"/>
              <a:t>Other theorists argue that much of the language, media coverage, and high cultural forms that deal with the mafia emerges from the state. </a:t>
            </a:r>
          </a:p>
          <a:p>
            <a:endParaRPr lang="en-US" dirty="0"/>
          </a:p>
          <a:p>
            <a:r>
              <a:rPr lang="en-US" dirty="0"/>
              <a:t>They argue that this language: </a:t>
            </a:r>
          </a:p>
          <a:p>
            <a:pPr lvl="1"/>
            <a:r>
              <a:rPr lang="en-US" dirty="0"/>
              <a:t>Exculpates state involvement</a:t>
            </a:r>
          </a:p>
          <a:p>
            <a:pPr lvl="1"/>
            <a:r>
              <a:rPr lang="en-US" dirty="0"/>
              <a:t>Simplifies complex phenomena</a:t>
            </a:r>
          </a:p>
          <a:p>
            <a:pPr lvl="1"/>
            <a:r>
              <a:rPr lang="en-US" dirty="0"/>
              <a:t>Creates an enemy</a:t>
            </a:r>
          </a:p>
          <a:p>
            <a:pPr lvl="1"/>
            <a:r>
              <a:rPr lang="en-US" dirty="0"/>
              <a:t>Makes a war winnable. </a:t>
            </a:r>
          </a:p>
        </p:txBody>
      </p:sp>
    </p:spTree>
    <p:extLst>
      <p:ext uri="{BB962C8B-B14F-4D97-AF65-F5344CB8AC3E}">
        <p14:creationId xmlns:p14="http://schemas.microsoft.com/office/powerpoint/2010/main" val="2034609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DB74BAD7-F0FC-4719-A31F-1ABDB621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BAFAC39-2237-3AF0-3531-DB0F97A131C8}"/>
              </a:ext>
            </a:extLst>
          </p:cNvPr>
          <p:cNvSpPr>
            <a:spLocks noGrp="1"/>
          </p:cNvSpPr>
          <p:nvPr>
            <p:ph type="title"/>
          </p:nvPr>
        </p:nvSpPr>
        <p:spPr>
          <a:xfrm>
            <a:off x="1137034" y="609599"/>
            <a:ext cx="6836927" cy="1322888"/>
          </a:xfrm>
        </p:spPr>
        <p:txBody>
          <a:bodyPr vert="horz" lIns="91440" tIns="45720" rIns="91440" bIns="45720" rtlCol="0">
            <a:normAutofit/>
          </a:bodyPr>
          <a:lstStyle/>
          <a:p>
            <a:r>
              <a:rPr lang="en-US" kern="1200">
                <a:latin typeface="+mj-lt"/>
                <a:ea typeface="+mj-ea"/>
                <a:cs typeface="+mj-cs"/>
              </a:rPr>
              <a:t>e.g. The term “cartel”</a:t>
            </a:r>
          </a:p>
        </p:txBody>
      </p:sp>
      <p:sp>
        <p:nvSpPr>
          <p:cNvPr id="9" name="Content Placeholder 8">
            <a:extLst>
              <a:ext uri="{FF2B5EF4-FFF2-40B4-BE49-F238E27FC236}">
                <a16:creationId xmlns:a16="http://schemas.microsoft.com/office/drawing/2014/main" id="{47C03632-E177-B4D3-48B3-22F860019F51}"/>
              </a:ext>
            </a:extLst>
          </p:cNvPr>
          <p:cNvSpPr>
            <a:spLocks noGrp="1"/>
          </p:cNvSpPr>
          <p:nvPr>
            <p:ph idx="1"/>
          </p:nvPr>
        </p:nvSpPr>
        <p:spPr>
          <a:xfrm>
            <a:off x="1137034" y="2194101"/>
            <a:ext cx="6433805" cy="3908585"/>
          </a:xfrm>
        </p:spPr>
        <p:txBody>
          <a:bodyPr vert="horz" lIns="91440" tIns="45720" rIns="91440" bIns="45720" rtlCol="0">
            <a:normAutofit/>
          </a:bodyPr>
          <a:lstStyle/>
          <a:p>
            <a:pPr>
              <a:buFontTx/>
              <a:buChar char="-"/>
            </a:pPr>
            <a:r>
              <a:rPr lang="en-US" sz="1700" kern="1200" dirty="0">
                <a:latin typeface="+mn-lt"/>
                <a:ea typeface="+mn-ea"/>
                <a:cs typeface="+mn-cs"/>
              </a:rPr>
              <a:t>Originally used to describe group of companies which got together to fix prices.</a:t>
            </a:r>
          </a:p>
          <a:p>
            <a:pPr>
              <a:buFontTx/>
              <a:buChar char="-"/>
            </a:pPr>
            <a:r>
              <a:rPr lang="en-US" sz="1700" dirty="0"/>
              <a:t>In 1970s, used to describe oil-producing countries. The OPEC cartel. They were monopolists, bad capitalists. </a:t>
            </a:r>
          </a:p>
          <a:p>
            <a:pPr>
              <a:buFontTx/>
              <a:buChar char="-"/>
            </a:pPr>
            <a:r>
              <a:rPr lang="en-US" sz="1700" kern="1200" dirty="0">
                <a:latin typeface="+mn-lt"/>
                <a:ea typeface="+mn-ea"/>
                <a:cs typeface="+mn-cs"/>
              </a:rPr>
              <a:t>End of the 1970s, first used by DEA to describe drug organizations. </a:t>
            </a:r>
          </a:p>
          <a:p>
            <a:pPr>
              <a:buFontTx/>
              <a:buChar char="-"/>
            </a:pPr>
            <a:r>
              <a:rPr lang="en-US" sz="1700" dirty="0"/>
              <a:t>1985-1990. DEA pushes this idea of the cartel in its press releases to describe both Colombian and Mexican traffickers. </a:t>
            </a:r>
          </a:p>
          <a:p>
            <a:pPr>
              <a:buFontTx/>
              <a:buChar char="-"/>
            </a:pPr>
            <a:r>
              <a:rPr lang="en-US" sz="1700" kern="1200" dirty="0">
                <a:latin typeface="+mn-lt"/>
                <a:ea typeface="+mn-ea"/>
                <a:cs typeface="+mn-cs"/>
              </a:rPr>
              <a:t>1990-1995. They solidify this idea, by creating the “kingpin”, the leader of a cartel. </a:t>
            </a:r>
          </a:p>
          <a:p>
            <a:pPr marL="0" indent="0">
              <a:buNone/>
            </a:pPr>
            <a:r>
              <a:rPr lang="en-US" sz="1700" kern="1200" dirty="0">
                <a:latin typeface="+mn-lt"/>
                <a:ea typeface="+mn-ea"/>
                <a:cs typeface="+mn-cs"/>
              </a:rPr>
              <a:t> </a:t>
            </a:r>
          </a:p>
          <a:p>
            <a:pPr marL="0" indent="0">
              <a:buNone/>
            </a:pPr>
            <a:endParaRPr lang="en-US" sz="1700" kern="1200" dirty="0">
              <a:latin typeface="+mn-lt"/>
              <a:ea typeface="+mn-ea"/>
              <a:cs typeface="+mn-cs"/>
            </a:endParaRPr>
          </a:p>
        </p:txBody>
      </p:sp>
      <p:pic>
        <p:nvPicPr>
          <p:cNvPr id="5" name="Content Placeholder 4">
            <a:extLst>
              <a:ext uri="{FF2B5EF4-FFF2-40B4-BE49-F238E27FC236}">
                <a16:creationId xmlns:a16="http://schemas.microsoft.com/office/drawing/2014/main" id="{28B3CCBC-FD7F-201F-3686-78598A3F139F}"/>
              </a:ext>
            </a:extLst>
          </p:cNvPr>
          <p:cNvPicPr>
            <a:picLocks noChangeAspect="1"/>
          </p:cNvPicPr>
          <p:nvPr/>
        </p:nvPicPr>
        <p:blipFill>
          <a:blip r:embed="rId2"/>
          <a:srcRect r="6328"/>
          <a:stretch>
            <a:fillRect/>
          </a:stretch>
        </p:blipFill>
        <p:spPr>
          <a:xfrm>
            <a:off x="9476755" y="751030"/>
            <a:ext cx="1547140" cy="2512028"/>
          </a:xfrm>
          <a:prstGeom prst="rect">
            <a:avLst/>
          </a:prstGeom>
        </p:spPr>
      </p:pic>
      <p:pic>
        <p:nvPicPr>
          <p:cNvPr id="7" name="Picture 6">
            <a:extLst>
              <a:ext uri="{FF2B5EF4-FFF2-40B4-BE49-F238E27FC236}">
                <a16:creationId xmlns:a16="http://schemas.microsoft.com/office/drawing/2014/main" id="{864A8A12-7F87-A755-32E0-A337ABF264D9}"/>
              </a:ext>
            </a:extLst>
          </p:cNvPr>
          <p:cNvPicPr>
            <a:picLocks noChangeAspect="1"/>
          </p:cNvPicPr>
          <p:nvPr/>
        </p:nvPicPr>
        <p:blipFill>
          <a:blip r:embed="rId3"/>
          <a:stretch>
            <a:fillRect/>
          </a:stretch>
        </p:blipFill>
        <p:spPr>
          <a:xfrm>
            <a:off x="9421356" y="3584791"/>
            <a:ext cx="1657938" cy="2512028"/>
          </a:xfrm>
          <a:prstGeom prst="rect">
            <a:avLst/>
          </a:prstGeom>
        </p:spPr>
      </p:pic>
    </p:spTree>
    <p:extLst>
      <p:ext uri="{BB962C8B-B14F-4D97-AF65-F5344CB8AC3E}">
        <p14:creationId xmlns:p14="http://schemas.microsoft.com/office/powerpoint/2010/main" val="3641383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896F8-4CEF-4EF3-608A-02D8FD7CF5DC}"/>
              </a:ext>
            </a:extLst>
          </p:cNvPr>
          <p:cNvSpPr>
            <a:spLocks noGrp="1"/>
          </p:cNvSpPr>
          <p:nvPr>
            <p:ph type="title"/>
          </p:nvPr>
        </p:nvSpPr>
        <p:spPr/>
        <p:txBody>
          <a:bodyPr/>
          <a:lstStyle/>
          <a:p>
            <a:r>
              <a:rPr lang="en-US" dirty="0"/>
              <a:t>Is it the voice of organized crime?</a:t>
            </a:r>
          </a:p>
        </p:txBody>
      </p:sp>
      <p:pic>
        <p:nvPicPr>
          <p:cNvPr id="4" name="Online Media 3" descr="El Belicon - Peso Pluma &amp; Raúl Vega (Video Oficial)">
            <a:hlinkClick r:id="" action="ppaction://media"/>
            <a:extLst>
              <a:ext uri="{FF2B5EF4-FFF2-40B4-BE49-F238E27FC236}">
                <a16:creationId xmlns:a16="http://schemas.microsoft.com/office/drawing/2014/main" id="{0C6DF0D7-3A85-9D59-2D5E-463EB216492A}"/>
              </a:ext>
            </a:extLst>
          </p:cNvPr>
          <p:cNvPicPr>
            <a:picLocks noGrp="1" noRot="1" noChangeAspect="1"/>
          </p:cNvPicPr>
          <p:nvPr>
            <p:ph idx="1"/>
            <a:videoFile r:link="rId1"/>
          </p:nvPr>
        </p:nvPicPr>
        <p:blipFill>
          <a:blip r:embed="rId3"/>
          <a:stretch>
            <a:fillRect/>
          </a:stretch>
        </p:blipFill>
        <p:spPr>
          <a:xfrm>
            <a:off x="2246313" y="1825625"/>
            <a:ext cx="7700962" cy="4351338"/>
          </a:xfrm>
          <a:prstGeom prst="rect">
            <a:avLst/>
          </a:prstGeom>
        </p:spPr>
      </p:pic>
    </p:spTree>
    <p:extLst>
      <p:ext uri="{BB962C8B-B14F-4D97-AF65-F5344CB8AC3E}">
        <p14:creationId xmlns:p14="http://schemas.microsoft.com/office/powerpoint/2010/main" val="324531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8A50C-743F-B3A8-85E9-8AC4B8FD0EAC}"/>
              </a:ext>
            </a:extLst>
          </p:cNvPr>
          <p:cNvSpPr>
            <a:spLocks noGrp="1"/>
          </p:cNvSpPr>
          <p:nvPr>
            <p:ph type="title"/>
          </p:nvPr>
        </p:nvSpPr>
        <p:spPr/>
        <p:txBody>
          <a:bodyPr/>
          <a:lstStyle/>
          <a:p>
            <a:r>
              <a:rPr lang="en-US" dirty="0"/>
              <a:t>What are the problems with these visions of mafia culture?</a:t>
            </a:r>
          </a:p>
        </p:txBody>
      </p:sp>
      <p:sp>
        <p:nvSpPr>
          <p:cNvPr id="3" name="Content Placeholder 2">
            <a:extLst>
              <a:ext uri="{FF2B5EF4-FFF2-40B4-BE49-F238E27FC236}">
                <a16:creationId xmlns:a16="http://schemas.microsoft.com/office/drawing/2014/main" id="{92902683-EBC3-B1EF-061A-8E5E9115494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322541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8BC803E-13F3-4DAB-B17C-BEB007616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9D85F1B-3302-4DB9-81B1-038ADCE4D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C2834B-ED7B-B03A-32D8-E9CDED74B633}"/>
              </a:ext>
            </a:extLst>
          </p:cNvPr>
          <p:cNvSpPr>
            <a:spLocks noGrp="1"/>
          </p:cNvSpPr>
          <p:nvPr>
            <p:ph type="title"/>
          </p:nvPr>
        </p:nvSpPr>
        <p:spPr>
          <a:xfrm>
            <a:off x="781915" y="3874590"/>
            <a:ext cx="4390586" cy="2094640"/>
          </a:xfrm>
        </p:spPr>
        <p:txBody>
          <a:bodyPr vert="horz" lIns="91440" tIns="45720" rIns="91440" bIns="45720" rtlCol="0">
            <a:normAutofit/>
          </a:bodyPr>
          <a:lstStyle/>
          <a:p>
            <a:r>
              <a:rPr lang="en-US" kern="1200">
                <a:solidFill>
                  <a:schemeClr val="tx1">
                    <a:lumMod val="85000"/>
                    <a:lumOff val="15000"/>
                  </a:schemeClr>
                </a:solidFill>
                <a:latin typeface="+mj-lt"/>
                <a:ea typeface="+mj-ea"/>
                <a:cs typeface="+mj-cs"/>
              </a:rPr>
              <a:t>The mafia public sphere?</a:t>
            </a:r>
          </a:p>
        </p:txBody>
      </p:sp>
      <p:pic>
        <p:nvPicPr>
          <p:cNvPr id="5" name="Picture 4">
            <a:extLst>
              <a:ext uri="{FF2B5EF4-FFF2-40B4-BE49-F238E27FC236}">
                <a16:creationId xmlns:a16="http://schemas.microsoft.com/office/drawing/2014/main" id="{9D02BB3A-ADC1-B872-1557-771CD0553D88}"/>
              </a:ext>
            </a:extLst>
          </p:cNvPr>
          <p:cNvPicPr>
            <a:picLocks noChangeAspect="1"/>
          </p:cNvPicPr>
          <p:nvPr/>
        </p:nvPicPr>
        <p:blipFill>
          <a:blip r:embed="rId2"/>
          <a:srcRect b="11322"/>
          <a:stretch>
            <a:fillRect/>
          </a:stretch>
        </p:blipFill>
        <p:spPr>
          <a:xfrm>
            <a:off x="20" y="10"/>
            <a:ext cx="6095980" cy="3175906"/>
          </a:xfrm>
          <a:custGeom>
            <a:avLst/>
            <a:gdLst/>
            <a:ahLst/>
            <a:cxnLst/>
            <a:rect l="l" t="t" r="r" b="b"/>
            <a:pathLst>
              <a:path w="6096000" h="3175916">
                <a:moveTo>
                  <a:pt x="0" y="0"/>
                </a:moveTo>
                <a:lnTo>
                  <a:pt x="6096000" y="0"/>
                </a:lnTo>
                <a:lnTo>
                  <a:pt x="6096000" y="3175916"/>
                </a:lnTo>
                <a:lnTo>
                  <a:pt x="6074953" y="3168556"/>
                </a:lnTo>
                <a:cubicBezTo>
                  <a:pt x="6065180" y="3165138"/>
                  <a:pt x="6054705" y="3162334"/>
                  <a:pt x="6041425" y="3161984"/>
                </a:cubicBezTo>
                <a:lnTo>
                  <a:pt x="5978335" y="3173176"/>
                </a:lnTo>
                <a:cubicBezTo>
                  <a:pt x="5953369" y="3176890"/>
                  <a:pt x="5845857" y="3169112"/>
                  <a:pt x="5827638" y="3169738"/>
                </a:cubicBezTo>
                <a:cubicBezTo>
                  <a:pt x="5821882" y="3178743"/>
                  <a:pt x="5799256" y="3174685"/>
                  <a:pt x="5761310" y="3170760"/>
                </a:cubicBezTo>
                <a:cubicBezTo>
                  <a:pt x="5731057" y="3170684"/>
                  <a:pt x="5713719" y="3171961"/>
                  <a:pt x="5696588" y="3173023"/>
                </a:cubicBezTo>
                <a:lnTo>
                  <a:pt x="5682596" y="3173661"/>
                </a:lnTo>
                <a:lnTo>
                  <a:pt x="5575844" y="3148218"/>
                </a:lnTo>
                <a:cubicBezTo>
                  <a:pt x="5455823" y="3136706"/>
                  <a:pt x="5377668" y="3144388"/>
                  <a:pt x="5287401" y="3135195"/>
                </a:cubicBezTo>
                <a:cubicBezTo>
                  <a:pt x="5197135" y="3126002"/>
                  <a:pt x="5202548" y="3115782"/>
                  <a:pt x="5034243" y="3093057"/>
                </a:cubicBezTo>
                <a:cubicBezTo>
                  <a:pt x="4879585" y="3031690"/>
                  <a:pt x="4724928" y="3048859"/>
                  <a:pt x="4570270" y="3026761"/>
                </a:cubicBezTo>
                <a:cubicBezTo>
                  <a:pt x="4488718" y="3050631"/>
                  <a:pt x="4344263" y="2990436"/>
                  <a:pt x="4232462" y="2981221"/>
                </a:cubicBezTo>
                <a:cubicBezTo>
                  <a:pt x="4120662" y="2972005"/>
                  <a:pt x="3986179" y="2970108"/>
                  <a:pt x="3899469" y="2971466"/>
                </a:cubicBezTo>
                <a:cubicBezTo>
                  <a:pt x="3892272" y="2982518"/>
                  <a:pt x="3768985" y="2995342"/>
                  <a:pt x="3710933" y="2958642"/>
                </a:cubicBezTo>
                <a:cubicBezTo>
                  <a:pt x="3583105" y="2956402"/>
                  <a:pt x="3623640" y="2964712"/>
                  <a:pt x="3495164" y="2941478"/>
                </a:cubicBezTo>
                <a:cubicBezTo>
                  <a:pt x="3419432" y="2942273"/>
                  <a:pt x="3339383" y="2952386"/>
                  <a:pt x="3282944" y="2951628"/>
                </a:cubicBezTo>
                <a:cubicBezTo>
                  <a:pt x="3281769" y="2953455"/>
                  <a:pt x="3129759" y="2929645"/>
                  <a:pt x="3085959" y="2922940"/>
                </a:cubicBezTo>
                <a:cubicBezTo>
                  <a:pt x="3042159" y="2916235"/>
                  <a:pt x="3054740" y="2920103"/>
                  <a:pt x="3020146" y="2911397"/>
                </a:cubicBezTo>
                <a:cubicBezTo>
                  <a:pt x="2871334" y="2883584"/>
                  <a:pt x="2762563" y="2883465"/>
                  <a:pt x="2653542" y="2876899"/>
                </a:cubicBezTo>
                <a:cubicBezTo>
                  <a:pt x="2533423" y="2872448"/>
                  <a:pt x="2683271" y="2915174"/>
                  <a:pt x="2510424" y="2888407"/>
                </a:cubicBezTo>
                <a:cubicBezTo>
                  <a:pt x="2506340" y="2898923"/>
                  <a:pt x="2449170" y="2888049"/>
                  <a:pt x="2412523" y="2882673"/>
                </a:cubicBezTo>
                <a:cubicBezTo>
                  <a:pt x="2355021" y="2881306"/>
                  <a:pt x="2382991" y="2891314"/>
                  <a:pt x="2308292" y="2874695"/>
                </a:cubicBezTo>
                <a:lnTo>
                  <a:pt x="2233764" y="2908195"/>
                </a:lnTo>
                <a:cubicBezTo>
                  <a:pt x="2234416" y="2903929"/>
                  <a:pt x="2112578" y="2949704"/>
                  <a:pt x="2089169" y="2948983"/>
                </a:cubicBezTo>
                <a:lnTo>
                  <a:pt x="1901626" y="2945454"/>
                </a:lnTo>
                <a:cubicBezTo>
                  <a:pt x="1851336" y="2959106"/>
                  <a:pt x="1870664" y="2971169"/>
                  <a:pt x="1825089" y="2978820"/>
                </a:cubicBezTo>
                <a:cubicBezTo>
                  <a:pt x="1779514" y="2986471"/>
                  <a:pt x="1746268" y="2976574"/>
                  <a:pt x="1628175" y="2991359"/>
                </a:cubicBezTo>
                <a:cubicBezTo>
                  <a:pt x="1580792" y="3002760"/>
                  <a:pt x="1459893" y="2977867"/>
                  <a:pt x="1367439" y="2991184"/>
                </a:cubicBezTo>
                <a:cubicBezTo>
                  <a:pt x="1369407" y="3003218"/>
                  <a:pt x="1303810" y="3002393"/>
                  <a:pt x="1260431" y="2993313"/>
                </a:cubicBezTo>
                <a:lnTo>
                  <a:pt x="1131986" y="3017812"/>
                </a:lnTo>
                <a:cubicBezTo>
                  <a:pt x="1134074" y="3034431"/>
                  <a:pt x="1115111" y="3023292"/>
                  <a:pt x="1062297" y="3034267"/>
                </a:cubicBezTo>
                <a:cubicBezTo>
                  <a:pt x="1046148" y="3044857"/>
                  <a:pt x="1019464" y="3043729"/>
                  <a:pt x="979009" y="3052795"/>
                </a:cubicBezTo>
                <a:cubicBezTo>
                  <a:pt x="963885" y="3062784"/>
                  <a:pt x="844270" y="3032960"/>
                  <a:pt x="809514" y="3039765"/>
                </a:cubicBezTo>
                <a:cubicBezTo>
                  <a:pt x="773761" y="3042869"/>
                  <a:pt x="775984" y="3025792"/>
                  <a:pt x="686053" y="3027101"/>
                </a:cubicBezTo>
                <a:cubicBezTo>
                  <a:pt x="600190" y="3024844"/>
                  <a:pt x="595882" y="3019147"/>
                  <a:pt x="504370" y="3015625"/>
                </a:cubicBezTo>
                <a:cubicBezTo>
                  <a:pt x="442615" y="3013617"/>
                  <a:pt x="455531" y="3005845"/>
                  <a:pt x="421644" y="3004997"/>
                </a:cubicBezTo>
                <a:cubicBezTo>
                  <a:pt x="377193" y="3017912"/>
                  <a:pt x="307611" y="2981496"/>
                  <a:pt x="274973" y="2996304"/>
                </a:cubicBezTo>
                <a:lnTo>
                  <a:pt x="116340" y="2982098"/>
                </a:lnTo>
                <a:lnTo>
                  <a:pt x="35300" y="2993836"/>
                </a:lnTo>
                <a:cubicBezTo>
                  <a:pt x="29001" y="2994370"/>
                  <a:pt x="18688" y="2993580"/>
                  <a:pt x="6479" y="2992085"/>
                </a:cubicBezTo>
                <a:lnTo>
                  <a:pt x="0" y="2991123"/>
                </a:lnTo>
                <a:close/>
              </a:path>
            </a:pathLst>
          </a:custGeom>
        </p:spPr>
      </p:pic>
      <p:pic>
        <p:nvPicPr>
          <p:cNvPr id="7" name="Picture 6">
            <a:extLst>
              <a:ext uri="{FF2B5EF4-FFF2-40B4-BE49-F238E27FC236}">
                <a16:creationId xmlns:a16="http://schemas.microsoft.com/office/drawing/2014/main" id="{1D912A07-8A80-3F97-FBAA-5FE49082A28C}"/>
              </a:ext>
            </a:extLst>
          </p:cNvPr>
          <p:cNvPicPr>
            <a:picLocks noChangeAspect="1"/>
          </p:cNvPicPr>
          <p:nvPr/>
        </p:nvPicPr>
        <p:blipFill>
          <a:blip r:embed="rId3"/>
          <a:srcRect t="26630" b="36567"/>
          <a:stretch>
            <a:fillRect/>
          </a:stretch>
        </p:blipFill>
        <p:spPr>
          <a:xfrm>
            <a:off x="6096000" y="10"/>
            <a:ext cx="6096000" cy="3182262"/>
          </a:xfrm>
          <a:custGeom>
            <a:avLst/>
            <a:gdLst/>
            <a:ahLst/>
            <a:cxnLst/>
            <a:rect l="l" t="t" r="r" b="b"/>
            <a:pathLst>
              <a:path w="6096000" h="3182272">
                <a:moveTo>
                  <a:pt x="0" y="0"/>
                </a:moveTo>
                <a:lnTo>
                  <a:pt x="6096000" y="0"/>
                </a:lnTo>
                <a:lnTo>
                  <a:pt x="6096000" y="2977881"/>
                </a:lnTo>
                <a:lnTo>
                  <a:pt x="6089100" y="2979305"/>
                </a:lnTo>
                <a:cubicBezTo>
                  <a:pt x="6033641" y="2989882"/>
                  <a:pt x="5988719" y="2996128"/>
                  <a:pt x="5963104" y="2993636"/>
                </a:cubicBezTo>
                <a:cubicBezTo>
                  <a:pt x="5792949" y="3029182"/>
                  <a:pt x="5730547" y="3002240"/>
                  <a:pt x="5622676" y="2993454"/>
                </a:cubicBezTo>
                <a:cubicBezTo>
                  <a:pt x="5358705" y="2975083"/>
                  <a:pt x="5242862" y="2994654"/>
                  <a:pt x="5115732" y="2989671"/>
                </a:cubicBezTo>
                <a:cubicBezTo>
                  <a:pt x="4988602" y="2984687"/>
                  <a:pt x="5029567" y="2975639"/>
                  <a:pt x="4859897" y="2963549"/>
                </a:cubicBezTo>
                <a:lnTo>
                  <a:pt x="4391870" y="2926580"/>
                </a:lnTo>
                <a:cubicBezTo>
                  <a:pt x="4327296" y="2956949"/>
                  <a:pt x="4071930" y="2902434"/>
                  <a:pt x="4051327" y="2902384"/>
                </a:cubicBezTo>
                <a:cubicBezTo>
                  <a:pt x="3968352" y="2908170"/>
                  <a:pt x="3882315" y="2886803"/>
                  <a:pt x="3767876" y="2899218"/>
                </a:cubicBezTo>
                <a:cubicBezTo>
                  <a:pt x="3761563" y="2910695"/>
                  <a:pt x="3759706" y="2886579"/>
                  <a:pt x="3607318" y="2887826"/>
                </a:cubicBezTo>
                <a:cubicBezTo>
                  <a:pt x="3517854" y="2911862"/>
                  <a:pt x="3239059" y="2908898"/>
                  <a:pt x="3200813" y="2916134"/>
                </a:cubicBezTo>
                <a:cubicBezTo>
                  <a:pt x="3125330" y="2921689"/>
                  <a:pt x="3104585" y="2900825"/>
                  <a:pt x="3048226" y="2903616"/>
                </a:cubicBezTo>
                <a:cubicBezTo>
                  <a:pt x="3047198" y="2905512"/>
                  <a:pt x="2972947" y="2922104"/>
                  <a:pt x="2930185" y="2925795"/>
                </a:cubicBezTo>
                <a:cubicBezTo>
                  <a:pt x="2887423" y="2929486"/>
                  <a:pt x="2826842" y="2932273"/>
                  <a:pt x="2791651" y="2925762"/>
                </a:cubicBezTo>
                <a:cubicBezTo>
                  <a:pt x="2641026" y="2907373"/>
                  <a:pt x="2577392" y="2897262"/>
                  <a:pt x="2468125" y="2897565"/>
                </a:cubicBezTo>
                <a:cubicBezTo>
                  <a:pt x="2347953" y="2900676"/>
                  <a:pt x="2483169" y="2941985"/>
                  <a:pt x="2308652" y="2926146"/>
                </a:cubicBezTo>
                <a:cubicBezTo>
                  <a:pt x="2305401" y="2936895"/>
                  <a:pt x="2265130" y="2921533"/>
                  <a:pt x="2228153" y="2918475"/>
                </a:cubicBezTo>
                <a:cubicBezTo>
                  <a:pt x="2170686" y="2920724"/>
                  <a:pt x="2206286" y="2945386"/>
                  <a:pt x="2130469" y="2933502"/>
                </a:cubicBezTo>
                <a:lnTo>
                  <a:pt x="2051835" y="2955169"/>
                </a:lnTo>
                <a:cubicBezTo>
                  <a:pt x="2052153" y="2950872"/>
                  <a:pt x="1934201" y="3004193"/>
                  <a:pt x="1910793" y="3004946"/>
                </a:cubicBezTo>
                <a:lnTo>
                  <a:pt x="1758332" y="3027886"/>
                </a:lnTo>
                <a:cubicBezTo>
                  <a:pt x="1709235" y="3044665"/>
                  <a:pt x="1700383" y="3043257"/>
                  <a:pt x="1649704" y="3051307"/>
                </a:cubicBezTo>
                <a:cubicBezTo>
                  <a:pt x="1599024" y="3059359"/>
                  <a:pt x="1520412" y="3098900"/>
                  <a:pt x="1454257" y="3076192"/>
                </a:cubicBezTo>
                <a:cubicBezTo>
                  <a:pt x="1407884" y="3090545"/>
                  <a:pt x="1414359" y="3062092"/>
                  <a:pt x="1323176" y="3081187"/>
                </a:cubicBezTo>
                <a:cubicBezTo>
                  <a:pt x="1269270" y="3084300"/>
                  <a:pt x="1246499" y="3082073"/>
                  <a:pt x="1231798" y="3083652"/>
                </a:cubicBezTo>
                <a:lnTo>
                  <a:pt x="1128386" y="3096270"/>
                </a:lnTo>
                <a:lnTo>
                  <a:pt x="1087572" y="3101257"/>
                </a:lnTo>
                <a:lnTo>
                  <a:pt x="1075937" y="3104255"/>
                </a:lnTo>
                <a:lnTo>
                  <a:pt x="992872" y="3105385"/>
                </a:lnTo>
                <a:cubicBezTo>
                  <a:pt x="955021" y="3105296"/>
                  <a:pt x="904630" y="3125038"/>
                  <a:pt x="891882" y="3122691"/>
                </a:cubicBezTo>
                <a:cubicBezTo>
                  <a:pt x="784087" y="3112356"/>
                  <a:pt x="829281" y="3133000"/>
                  <a:pt x="715888" y="3127380"/>
                </a:cubicBezTo>
                <a:cubicBezTo>
                  <a:pt x="637116" y="3116268"/>
                  <a:pt x="537472" y="3131012"/>
                  <a:pt x="399964" y="3152096"/>
                </a:cubicBezTo>
                <a:lnTo>
                  <a:pt x="310170" y="3146040"/>
                </a:lnTo>
                <a:lnTo>
                  <a:pt x="251771" y="3165636"/>
                </a:lnTo>
                <a:cubicBezTo>
                  <a:pt x="208442" y="3181313"/>
                  <a:pt x="136178" y="3149360"/>
                  <a:pt x="104780" y="3166182"/>
                </a:cubicBezTo>
                <a:cubicBezTo>
                  <a:pt x="55782" y="3185117"/>
                  <a:pt x="29223" y="3184417"/>
                  <a:pt x="8274" y="3178809"/>
                </a:cubicBezTo>
                <a:lnTo>
                  <a:pt x="0" y="3175916"/>
                </a:lnTo>
                <a:close/>
              </a:path>
            </a:pathLst>
          </a:custGeom>
        </p:spPr>
      </p:pic>
      <p:sp>
        <p:nvSpPr>
          <p:cNvPr id="3" name="Content Placeholder 2">
            <a:extLst>
              <a:ext uri="{FF2B5EF4-FFF2-40B4-BE49-F238E27FC236}">
                <a16:creationId xmlns:a16="http://schemas.microsoft.com/office/drawing/2014/main" id="{AF23798C-A389-4DD9-F8D5-00753B6EEA1A}"/>
              </a:ext>
            </a:extLst>
          </p:cNvPr>
          <p:cNvSpPr>
            <a:spLocks noGrp="1"/>
          </p:cNvSpPr>
          <p:nvPr>
            <p:ph idx="1"/>
          </p:nvPr>
        </p:nvSpPr>
        <p:spPr>
          <a:xfrm>
            <a:off x="5745707" y="3493827"/>
            <a:ext cx="5813948" cy="2856166"/>
          </a:xfrm>
        </p:spPr>
        <p:txBody>
          <a:bodyPr vert="horz" lIns="91440" tIns="45720" rIns="91440" bIns="45720" rtlCol="0" anchor="ctr">
            <a:normAutofit fontScale="92500" lnSpcReduction="10000"/>
          </a:bodyPr>
          <a:lstStyle/>
          <a:p>
            <a:pPr marL="0" indent="0">
              <a:buNone/>
            </a:pPr>
            <a:endParaRPr lang="en-US" sz="2000" kern="1200" dirty="0">
              <a:solidFill>
                <a:schemeClr val="tx1">
                  <a:lumMod val="85000"/>
                  <a:lumOff val="15000"/>
                </a:schemeClr>
              </a:solidFill>
              <a:latin typeface="+mn-lt"/>
              <a:ea typeface="+mn-ea"/>
              <a:cs typeface="+mn-cs"/>
            </a:endParaRPr>
          </a:p>
          <a:p>
            <a:pPr marL="0" indent="0">
              <a:buNone/>
            </a:pPr>
            <a:r>
              <a:rPr lang="en-US" sz="2000" dirty="0">
                <a:solidFill>
                  <a:schemeClr val="tx1">
                    <a:lumMod val="85000"/>
                    <a:lumOff val="15000"/>
                  </a:schemeClr>
                </a:solidFill>
              </a:rPr>
              <a:t>Should we embrace all the definitions?</a:t>
            </a:r>
          </a:p>
          <a:p>
            <a:pPr marL="0" indent="0">
              <a:buNone/>
            </a:pPr>
            <a:endParaRPr lang="en-US" sz="2000" dirty="0">
              <a:solidFill>
                <a:schemeClr val="tx1">
                  <a:lumMod val="85000"/>
                  <a:lumOff val="15000"/>
                </a:schemeClr>
              </a:solidFill>
            </a:endParaRPr>
          </a:p>
          <a:p>
            <a:pPr marL="0" indent="0">
              <a:buNone/>
            </a:pPr>
            <a:r>
              <a:rPr lang="en-US" sz="2000" kern="1200" dirty="0">
                <a:solidFill>
                  <a:schemeClr val="tx1">
                    <a:lumMod val="85000"/>
                    <a:lumOff val="15000"/>
                  </a:schemeClr>
                </a:solidFill>
                <a:latin typeface="+mn-lt"/>
                <a:ea typeface="+mn-ea"/>
                <a:cs typeface="+mn-cs"/>
              </a:rPr>
              <a:t>Should we see mafia culture as the intersection of mafia,  the state, and  civil society’s discussions about the otherwise </a:t>
            </a:r>
            <a:r>
              <a:rPr lang="en-US" sz="2000" dirty="0">
                <a:solidFill>
                  <a:schemeClr val="tx1">
                    <a:lumMod val="85000"/>
                    <a:lumOff val="15000"/>
                  </a:schemeClr>
                </a:solidFill>
              </a:rPr>
              <a:t>undiscussed sections of society and politics? (Paul Eiss, </a:t>
            </a:r>
            <a:r>
              <a:rPr lang="en-US" sz="2000" dirty="0" err="1">
                <a:solidFill>
                  <a:schemeClr val="tx1">
                    <a:lumMod val="85000"/>
                    <a:lumOff val="15000"/>
                  </a:schemeClr>
                </a:solidFill>
              </a:rPr>
              <a:t>Shaylih</a:t>
            </a:r>
            <a:r>
              <a:rPr lang="en-US" sz="2000" dirty="0">
                <a:solidFill>
                  <a:schemeClr val="tx1">
                    <a:lumMod val="85000"/>
                    <a:lumOff val="15000"/>
                  </a:schemeClr>
                </a:solidFill>
              </a:rPr>
              <a:t> </a:t>
            </a:r>
            <a:r>
              <a:rPr lang="en-US" sz="2000" dirty="0" err="1">
                <a:solidFill>
                  <a:schemeClr val="tx1">
                    <a:lumMod val="85000"/>
                    <a:lumOff val="15000"/>
                  </a:schemeClr>
                </a:solidFill>
              </a:rPr>
              <a:t>Muehlmann</a:t>
            </a:r>
            <a:r>
              <a:rPr lang="en-US" sz="2000" dirty="0">
                <a:solidFill>
                  <a:schemeClr val="tx1">
                    <a:lumMod val="85000"/>
                    <a:lumOff val="15000"/>
                  </a:schemeClr>
                </a:solidFill>
              </a:rPr>
              <a:t>).</a:t>
            </a:r>
          </a:p>
          <a:p>
            <a:pPr marL="0" indent="0">
              <a:buNone/>
            </a:pPr>
            <a:endParaRPr lang="en-US" sz="2000" dirty="0">
              <a:solidFill>
                <a:schemeClr val="tx1">
                  <a:lumMod val="85000"/>
                  <a:lumOff val="15000"/>
                </a:schemeClr>
              </a:solidFill>
            </a:endParaRPr>
          </a:p>
          <a:p>
            <a:pPr marL="0" indent="0">
              <a:buNone/>
            </a:pPr>
            <a:r>
              <a:rPr lang="en-US" sz="2000" dirty="0">
                <a:solidFill>
                  <a:schemeClr val="tx1">
                    <a:lumMod val="85000"/>
                    <a:lumOff val="15000"/>
                  </a:schemeClr>
                </a:solidFill>
              </a:rPr>
              <a:t>Should we talk about a mafia public sphere?</a:t>
            </a:r>
          </a:p>
          <a:p>
            <a:pPr marL="0" indent="0">
              <a:buNone/>
            </a:pPr>
            <a:endParaRPr lang="en-US" sz="2000" kern="1200" dirty="0">
              <a:solidFill>
                <a:schemeClr val="tx1">
                  <a:lumMod val="85000"/>
                  <a:lumOff val="15000"/>
                </a:schemeClr>
              </a:solidFill>
              <a:latin typeface="+mn-lt"/>
              <a:ea typeface="+mn-ea"/>
              <a:cs typeface="+mn-cs"/>
            </a:endParaRPr>
          </a:p>
          <a:p>
            <a:pPr marL="0" indent="0">
              <a:buNone/>
            </a:pPr>
            <a:endParaRPr lang="en-US" sz="2000" kern="1200" dirty="0">
              <a:solidFill>
                <a:schemeClr val="tx1">
                  <a:lumMod val="85000"/>
                  <a:lumOff val="15000"/>
                </a:schemeClr>
              </a:solidFill>
              <a:latin typeface="+mn-lt"/>
              <a:ea typeface="+mn-ea"/>
              <a:cs typeface="+mn-cs"/>
            </a:endParaRPr>
          </a:p>
        </p:txBody>
      </p:sp>
    </p:spTree>
    <p:extLst>
      <p:ext uri="{BB962C8B-B14F-4D97-AF65-F5344CB8AC3E}">
        <p14:creationId xmlns:p14="http://schemas.microsoft.com/office/powerpoint/2010/main" val="4200772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31EB3-CAC3-613F-1466-1B133990E0C3}"/>
              </a:ext>
            </a:extLst>
          </p:cNvPr>
          <p:cNvSpPr>
            <a:spLocks noGrp="1"/>
          </p:cNvSpPr>
          <p:nvPr>
            <p:ph type="title"/>
          </p:nvPr>
        </p:nvSpPr>
        <p:spPr/>
        <p:txBody>
          <a:bodyPr>
            <a:normAutofit fontScale="90000"/>
          </a:bodyPr>
          <a:lstStyle/>
          <a:p>
            <a:r>
              <a:rPr lang="en-US" dirty="0"/>
              <a:t>Can we use mafia cultural forms as historical sources? What can they tell us?</a:t>
            </a:r>
            <a:br>
              <a:rPr lang="en-US" dirty="0"/>
            </a:br>
            <a:endParaRPr lang="en-US" dirty="0"/>
          </a:p>
        </p:txBody>
      </p:sp>
      <p:sp>
        <p:nvSpPr>
          <p:cNvPr id="3" name="Content Placeholder 2">
            <a:extLst>
              <a:ext uri="{FF2B5EF4-FFF2-40B4-BE49-F238E27FC236}">
                <a16:creationId xmlns:a16="http://schemas.microsoft.com/office/drawing/2014/main" id="{6C3CBC8C-8A44-270E-7643-1C3D67790538}"/>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27681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2E11D-D831-CC21-9C34-7BB8C2EBD9B5}"/>
              </a:ext>
            </a:extLst>
          </p:cNvPr>
          <p:cNvSpPr>
            <a:spLocks noGrp="1"/>
          </p:cNvSpPr>
          <p:nvPr>
            <p:ph type="title"/>
          </p:nvPr>
        </p:nvSpPr>
        <p:spPr>
          <a:xfrm>
            <a:off x="913872" y="1271531"/>
            <a:ext cx="4426755" cy="761271"/>
          </a:xfrm>
        </p:spPr>
        <p:txBody>
          <a:bodyPr>
            <a:normAutofit/>
          </a:bodyPr>
          <a:lstStyle/>
          <a:p>
            <a:r>
              <a:rPr lang="en-US" sz="2000"/>
              <a:t>Podcasts, films, series, books, and songs about organized crime fill the airwaves</a:t>
            </a:r>
          </a:p>
        </p:txBody>
      </p:sp>
      <p:sp>
        <p:nvSpPr>
          <p:cNvPr id="19" name="Content Placeholder 18">
            <a:extLst>
              <a:ext uri="{FF2B5EF4-FFF2-40B4-BE49-F238E27FC236}">
                <a16:creationId xmlns:a16="http://schemas.microsoft.com/office/drawing/2014/main" id="{B2BD2A86-DE62-A76E-030B-DA18F2D29F0A}"/>
              </a:ext>
            </a:extLst>
          </p:cNvPr>
          <p:cNvSpPr>
            <a:spLocks noGrp="1"/>
          </p:cNvSpPr>
          <p:nvPr>
            <p:ph idx="1"/>
          </p:nvPr>
        </p:nvSpPr>
        <p:spPr>
          <a:xfrm>
            <a:off x="913872" y="2110721"/>
            <a:ext cx="4426757" cy="2020825"/>
          </a:xfrm>
        </p:spPr>
        <p:txBody>
          <a:bodyPr anchor="t">
            <a:normAutofit/>
          </a:bodyPr>
          <a:lstStyle/>
          <a:p>
            <a:endParaRPr lang="en-US" sz="1800"/>
          </a:p>
        </p:txBody>
      </p:sp>
      <p:sp>
        <p:nvSpPr>
          <p:cNvPr id="22" name="Oval 21">
            <a:extLst>
              <a:ext uri="{FF2B5EF4-FFF2-40B4-BE49-F238E27FC236}">
                <a16:creationId xmlns:a16="http://schemas.microsoft.com/office/drawing/2014/main" id="{07977D39-626F-40D7-B00F-16E02602D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7383" y="197110"/>
            <a:ext cx="2020824" cy="2020824"/>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a:extLst>
              <a:ext uri="{FF2B5EF4-FFF2-40B4-BE49-F238E27FC236}">
                <a16:creationId xmlns:a16="http://schemas.microsoft.com/office/drawing/2014/main" id="{BDB52DB1-F6B2-3B0D-CED5-04DA719C220E}"/>
              </a:ext>
            </a:extLst>
          </p:cNvPr>
          <p:cNvPicPr>
            <a:picLocks noChangeAspect="1"/>
          </p:cNvPicPr>
          <p:nvPr/>
        </p:nvPicPr>
        <p:blipFill>
          <a:blip r:embed="rId2"/>
          <a:srcRect t="2871" r="-4" b="29127"/>
          <a:stretch>
            <a:fillRect/>
          </a:stretch>
        </p:blipFill>
        <p:spPr>
          <a:xfrm>
            <a:off x="5761975" y="361702"/>
            <a:ext cx="1691640" cy="1691640"/>
          </a:xfrm>
          <a:custGeom>
            <a:avLst/>
            <a:gdLst/>
            <a:ahLst/>
            <a:cxnLst/>
            <a:rect l="l" t="t" r="r" b="b"/>
            <a:pathLst>
              <a:path w="1956816" h="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p:spPr>
      </p:pic>
      <p:sp>
        <p:nvSpPr>
          <p:cNvPr id="24" name="Freeform: Shape 23">
            <a:extLst>
              <a:ext uri="{FF2B5EF4-FFF2-40B4-BE49-F238E27FC236}">
                <a16:creationId xmlns:a16="http://schemas.microsoft.com/office/drawing/2014/main" id="{B905CDE4-B751-4B3E-B625-6E59F8903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4932" y="1"/>
            <a:ext cx="4077068" cy="3445261"/>
          </a:xfrm>
          <a:custGeom>
            <a:avLst/>
            <a:gdLst>
              <a:gd name="connsiteX0" fmla="*/ 250035 w 4077068"/>
              <a:gd name="connsiteY0" fmla="*/ 0 h 3445261"/>
              <a:gd name="connsiteX1" fmla="*/ 4077068 w 4077068"/>
              <a:gd name="connsiteY1" fmla="*/ 0 h 3445261"/>
              <a:gd name="connsiteX2" fmla="*/ 4077068 w 4077068"/>
              <a:gd name="connsiteY2" fmla="*/ 2743040 h 3445261"/>
              <a:gd name="connsiteX3" fmla="*/ 4074154 w 4077068"/>
              <a:gd name="connsiteY3" fmla="*/ 2746247 h 3445261"/>
              <a:gd name="connsiteX4" fmla="*/ 2386584 w 4077068"/>
              <a:gd name="connsiteY4" fmla="*/ 3445261 h 3445261"/>
              <a:gd name="connsiteX5" fmla="*/ 0 w 4077068"/>
              <a:gd name="connsiteY5" fmla="*/ 1058677 h 3445261"/>
              <a:gd name="connsiteX6" fmla="*/ 187550 w 4077068"/>
              <a:gd name="connsiteY6" fmla="*/ 129711 h 344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7068" h="3445261">
                <a:moveTo>
                  <a:pt x="250035" y="0"/>
                </a:moveTo>
                <a:lnTo>
                  <a:pt x="4077068" y="0"/>
                </a:lnTo>
                <a:lnTo>
                  <a:pt x="4077068" y="2743040"/>
                </a:lnTo>
                <a:lnTo>
                  <a:pt x="4074154" y="2746247"/>
                </a:lnTo>
                <a:cubicBezTo>
                  <a:pt x="3642267" y="3178134"/>
                  <a:pt x="3045621" y="3445261"/>
                  <a:pt x="2386584" y="3445261"/>
                </a:cubicBezTo>
                <a:cubicBezTo>
                  <a:pt x="1068510" y="3445261"/>
                  <a:pt x="0" y="2376751"/>
                  <a:pt x="0" y="1058677"/>
                </a:cubicBezTo>
                <a:cubicBezTo>
                  <a:pt x="0" y="729159"/>
                  <a:pt x="66782" y="415238"/>
                  <a:pt x="187550" y="129711"/>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Oval 25">
            <a:extLst>
              <a:ext uri="{FF2B5EF4-FFF2-40B4-BE49-F238E27FC236}">
                <a16:creationId xmlns:a16="http://schemas.microsoft.com/office/drawing/2014/main" id="{08108C16-F4C0-44AA-999D-17BD39219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9196" y="2550745"/>
            <a:ext cx="3072384" cy="3072384"/>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E08C2D2C-F5C6-DFF9-7C36-63889D427360}"/>
              </a:ext>
            </a:extLst>
          </p:cNvPr>
          <p:cNvPicPr>
            <a:picLocks noChangeAspect="1"/>
          </p:cNvPicPr>
          <p:nvPr/>
        </p:nvPicPr>
        <p:blipFill>
          <a:blip r:embed="rId3"/>
          <a:srcRect r="-5" b="7996"/>
          <a:stretch>
            <a:fillRect/>
          </a:stretch>
        </p:blipFill>
        <p:spPr>
          <a:xfrm>
            <a:off x="5933788" y="2715337"/>
            <a:ext cx="2743200" cy="2743200"/>
          </a:xfrm>
          <a:custGeom>
            <a:avLst/>
            <a:gdLst/>
            <a:ahLst/>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p:spPr>
      </p:pic>
      <p:pic>
        <p:nvPicPr>
          <p:cNvPr id="13" name="Picture 12">
            <a:extLst>
              <a:ext uri="{FF2B5EF4-FFF2-40B4-BE49-F238E27FC236}">
                <a16:creationId xmlns:a16="http://schemas.microsoft.com/office/drawing/2014/main" id="{D2CEBA2F-65C0-B69C-28DC-AE697E5F5595}"/>
              </a:ext>
            </a:extLst>
          </p:cNvPr>
          <p:cNvPicPr>
            <a:picLocks noChangeAspect="1"/>
          </p:cNvPicPr>
          <p:nvPr/>
        </p:nvPicPr>
        <p:blipFill>
          <a:blip r:embed="rId4"/>
          <a:srcRect l="4299"/>
          <a:stretch>
            <a:fillRect/>
          </a:stretch>
        </p:blipFill>
        <p:spPr>
          <a:xfrm>
            <a:off x="8278624" y="2"/>
            <a:ext cx="3913376" cy="3281569"/>
          </a:xfrm>
          <a:custGeom>
            <a:avLst/>
            <a:gdLst/>
            <a:ahLst/>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p:spPr>
      </p:pic>
      <p:sp>
        <p:nvSpPr>
          <p:cNvPr id="28" name="Freeform: Shape 27">
            <a:extLst>
              <a:ext uri="{FF2B5EF4-FFF2-40B4-BE49-F238E27FC236}">
                <a16:creationId xmlns:a16="http://schemas.microsoft.com/office/drawing/2014/main" id="{CDC29AC1-2821-4FCC-B597-88DAF39C3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0930" y="4604085"/>
            <a:ext cx="4281112" cy="2253913"/>
          </a:xfrm>
          <a:custGeom>
            <a:avLst/>
            <a:gdLst>
              <a:gd name="connsiteX0" fmla="*/ 2140556 w 4281112"/>
              <a:gd name="connsiteY0" fmla="*/ 0 h 2253913"/>
              <a:gd name="connsiteX1" fmla="*/ 4281112 w 4281112"/>
              <a:gd name="connsiteY1" fmla="*/ 2140556 h 2253913"/>
              <a:gd name="connsiteX2" fmla="*/ 4275388 w 4281112"/>
              <a:gd name="connsiteY2" fmla="*/ 2253913 h 2253913"/>
              <a:gd name="connsiteX3" fmla="*/ 5724 w 4281112"/>
              <a:gd name="connsiteY3" fmla="*/ 2253913 h 2253913"/>
              <a:gd name="connsiteX4" fmla="*/ 0 w 4281112"/>
              <a:gd name="connsiteY4" fmla="*/ 2140556 h 2253913"/>
              <a:gd name="connsiteX5" fmla="*/ 2140556 w 4281112"/>
              <a:gd name="connsiteY5" fmla="*/ 0 h 225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1112" h="2253913">
                <a:moveTo>
                  <a:pt x="2140556" y="0"/>
                </a:moveTo>
                <a:cubicBezTo>
                  <a:pt x="3322752" y="0"/>
                  <a:pt x="4281112" y="958360"/>
                  <a:pt x="4281112" y="2140556"/>
                </a:cubicBezTo>
                <a:lnTo>
                  <a:pt x="4275388" y="2253913"/>
                </a:lnTo>
                <a:lnTo>
                  <a:pt x="5724" y="2253913"/>
                </a:lnTo>
                <a:lnTo>
                  <a:pt x="0" y="2140556"/>
                </a:lnTo>
                <a:cubicBezTo>
                  <a:pt x="0" y="958360"/>
                  <a:pt x="958360" y="0"/>
                  <a:pt x="2140556"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0640CCAE-325C-4DD0-BB26-38BF690F3B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50935"/>
            <a:ext cx="1732108" cy="2175118"/>
          </a:xfrm>
          <a:custGeom>
            <a:avLst/>
            <a:gdLst>
              <a:gd name="connsiteX0" fmla="*/ 644549 w 1732108"/>
              <a:gd name="connsiteY0" fmla="*/ 0 h 2175118"/>
              <a:gd name="connsiteX1" fmla="*/ 1732108 w 1732108"/>
              <a:gd name="connsiteY1" fmla="*/ 1087559 h 2175118"/>
              <a:gd name="connsiteX2" fmla="*/ 644549 w 1732108"/>
              <a:gd name="connsiteY2" fmla="*/ 2175118 h 2175118"/>
              <a:gd name="connsiteX3" fmla="*/ 36485 w 1732108"/>
              <a:gd name="connsiteY3" fmla="*/ 1989380 h 2175118"/>
              <a:gd name="connsiteX4" fmla="*/ 0 w 1732108"/>
              <a:gd name="connsiteY4" fmla="*/ 1959278 h 2175118"/>
              <a:gd name="connsiteX5" fmla="*/ 0 w 1732108"/>
              <a:gd name="connsiteY5" fmla="*/ 215841 h 2175118"/>
              <a:gd name="connsiteX6" fmla="*/ 36485 w 1732108"/>
              <a:gd name="connsiteY6" fmla="*/ 185738 h 2175118"/>
              <a:gd name="connsiteX7" fmla="*/ 644549 w 1732108"/>
              <a:gd name="connsiteY7" fmla="*/ 0 h 217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2108" h="2175118">
                <a:moveTo>
                  <a:pt x="644549" y="0"/>
                </a:moveTo>
                <a:cubicBezTo>
                  <a:pt x="1245191" y="0"/>
                  <a:pt x="1732108" y="486917"/>
                  <a:pt x="1732108" y="1087559"/>
                </a:cubicBezTo>
                <a:cubicBezTo>
                  <a:pt x="1732108" y="1688201"/>
                  <a:pt x="1245191" y="2175118"/>
                  <a:pt x="644549" y="2175118"/>
                </a:cubicBezTo>
                <a:cubicBezTo>
                  <a:pt x="419308" y="2175118"/>
                  <a:pt x="210060" y="2106646"/>
                  <a:pt x="36485" y="1989380"/>
                </a:cubicBezTo>
                <a:lnTo>
                  <a:pt x="0" y="1959278"/>
                </a:lnTo>
                <a:lnTo>
                  <a:pt x="0" y="215841"/>
                </a:lnTo>
                <a:lnTo>
                  <a:pt x="36485" y="185738"/>
                </a:lnTo>
                <a:cubicBezTo>
                  <a:pt x="210060" y="68473"/>
                  <a:pt x="419308" y="0"/>
                  <a:pt x="644549"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4464C105-5205-963C-4FC1-1C584E54CE40}"/>
              </a:ext>
            </a:extLst>
          </p:cNvPr>
          <p:cNvPicPr>
            <a:picLocks noChangeAspect="1"/>
          </p:cNvPicPr>
          <p:nvPr/>
        </p:nvPicPr>
        <p:blipFill>
          <a:blip r:embed="rId5"/>
          <a:srcRect l="14745" r="1004" b="8"/>
          <a:stretch>
            <a:fillRect/>
          </a:stretch>
        </p:blipFill>
        <p:spPr>
          <a:xfrm>
            <a:off x="20" y="4414950"/>
            <a:ext cx="1568072" cy="1847088"/>
          </a:xfrm>
          <a:custGeom>
            <a:avLst/>
            <a:gdLst/>
            <a:ahLst/>
            <a:cxnLst/>
            <a:rect l="l" t="t" r="r" b="b"/>
            <a:pathLst>
              <a:path w="1568092" h="1847088">
                <a:moveTo>
                  <a:pt x="644548" y="0"/>
                </a:moveTo>
                <a:cubicBezTo>
                  <a:pt x="1154607" y="0"/>
                  <a:pt x="1568092" y="413485"/>
                  <a:pt x="1568092" y="923544"/>
                </a:cubicBezTo>
                <a:cubicBezTo>
                  <a:pt x="1568092" y="1433603"/>
                  <a:pt x="1154607" y="1847088"/>
                  <a:pt x="644548" y="1847088"/>
                </a:cubicBezTo>
                <a:cubicBezTo>
                  <a:pt x="453276" y="1847088"/>
                  <a:pt x="275584" y="1788942"/>
                  <a:pt x="128186" y="1689361"/>
                </a:cubicBezTo>
                <a:lnTo>
                  <a:pt x="0" y="1583598"/>
                </a:lnTo>
                <a:lnTo>
                  <a:pt x="0" y="263490"/>
                </a:lnTo>
                <a:lnTo>
                  <a:pt x="128186" y="157727"/>
                </a:lnTo>
                <a:cubicBezTo>
                  <a:pt x="275584" y="58147"/>
                  <a:pt x="453276" y="0"/>
                  <a:pt x="644548" y="0"/>
                </a:cubicBezTo>
                <a:close/>
              </a:path>
            </a:pathLst>
          </a:custGeom>
        </p:spPr>
      </p:pic>
      <p:pic>
        <p:nvPicPr>
          <p:cNvPr id="15" name="Picture 14">
            <a:extLst>
              <a:ext uri="{FF2B5EF4-FFF2-40B4-BE49-F238E27FC236}">
                <a16:creationId xmlns:a16="http://schemas.microsoft.com/office/drawing/2014/main" id="{2E340D29-3C8C-655D-2260-8541BA4CCCB1}"/>
              </a:ext>
            </a:extLst>
          </p:cNvPr>
          <p:cNvPicPr>
            <a:picLocks noChangeAspect="1"/>
          </p:cNvPicPr>
          <p:nvPr/>
        </p:nvPicPr>
        <p:blipFill>
          <a:blip r:embed="rId6"/>
          <a:srcRect t="11312" r="1" b="53398"/>
          <a:stretch>
            <a:fillRect/>
          </a:stretch>
        </p:blipFill>
        <p:spPr>
          <a:xfrm>
            <a:off x="1866382" y="4769536"/>
            <a:ext cx="3950208" cy="2088462"/>
          </a:xfrm>
          <a:custGeom>
            <a:avLst/>
            <a:gdLst/>
            <a:ahLst/>
            <a:cxnLst/>
            <a:rect l="l" t="t" r="r" b="b"/>
            <a:pathLst>
              <a:path w="3950208" h="2088462">
                <a:moveTo>
                  <a:pt x="1975104" y="0"/>
                </a:moveTo>
                <a:cubicBezTo>
                  <a:pt x="3065924" y="0"/>
                  <a:pt x="3950208" y="884284"/>
                  <a:pt x="3950208" y="1975104"/>
                </a:cubicBezTo>
                <a:lnTo>
                  <a:pt x="3944484" y="2088462"/>
                </a:lnTo>
                <a:lnTo>
                  <a:pt x="5724" y="2088462"/>
                </a:lnTo>
                <a:lnTo>
                  <a:pt x="0" y="1975104"/>
                </a:lnTo>
                <a:cubicBezTo>
                  <a:pt x="0" y="884284"/>
                  <a:pt x="884284" y="0"/>
                  <a:pt x="1975104" y="0"/>
                </a:cubicBezTo>
                <a:close/>
              </a:path>
            </a:pathLst>
          </a:custGeom>
        </p:spPr>
      </p:pic>
      <p:sp>
        <p:nvSpPr>
          <p:cNvPr id="32" name="Freeform: Shape 31">
            <a:extLst>
              <a:ext uri="{FF2B5EF4-FFF2-40B4-BE49-F238E27FC236}">
                <a16:creationId xmlns:a16="http://schemas.microsoft.com/office/drawing/2014/main" id="{C8F10CB3-3B5E-4C7A-98CF-B87454DD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8370" y="3966828"/>
            <a:ext cx="3339958" cy="2891173"/>
          </a:xfrm>
          <a:custGeom>
            <a:avLst/>
            <a:gdLst>
              <a:gd name="connsiteX0" fmla="*/ 2002536 w 3339958"/>
              <a:gd name="connsiteY0" fmla="*/ 0 h 2891173"/>
              <a:gd name="connsiteX1" fmla="*/ 3276335 w 3339958"/>
              <a:gd name="connsiteY1" fmla="*/ 457282 h 2891173"/>
              <a:gd name="connsiteX2" fmla="*/ 3339958 w 3339958"/>
              <a:gd name="connsiteY2" fmla="*/ 515107 h 2891173"/>
              <a:gd name="connsiteX3" fmla="*/ 3339958 w 3339958"/>
              <a:gd name="connsiteY3" fmla="*/ 2891173 h 2891173"/>
              <a:gd name="connsiteX4" fmla="*/ 209954 w 3339958"/>
              <a:gd name="connsiteY4" fmla="*/ 2891173 h 2891173"/>
              <a:gd name="connsiteX5" fmla="*/ 157369 w 3339958"/>
              <a:gd name="connsiteY5" fmla="*/ 2782014 h 2891173"/>
              <a:gd name="connsiteX6" fmla="*/ 0 w 3339958"/>
              <a:gd name="connsiteY6" fmla="*/ 2002536 h 2891173"/>
              <a:gd name="connsiteX7" fmla="*/ 2002536 w 3339958"/>
              <a:gd name="connsiteY7" fmla="*/ 0 h 28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9958" h="2891173">
                <a:moveTo>
                  <a:pt x="2002536" y="0"/>
                </a:moveTo>
                <a:cubicBezTo>
                  <a:pt x="2486398" y="0"/>
                  <a:pt x="2930179" y="171609"/>
                  <a:pt x="3276335" y="457282"/>
                </a:cubicBezTo>
                <a:lnTo>
                  <a:pt x="3339958" y="515107"/>
                </a:lnTo>
                <a:lnTo>
                  <a:pt x="3339958" y="2891173"/>
                </a:lnTo>
                <a:lnTo>
                  <a:pt x="209954" y="2891173"/>
                </a:lnTo>
                <a:lnTo>
                  <a:pt x="157369" y="2782014"/>
                </a:lnTo>
                <a:cubicBezTo>
                  <a:pt x="56036" y="2542434"/>
                  <a:pt x="0" y="2279029"/>
                  <a:pt x="0" y="2002536"/>
                </a:cubicBezTo>
                <a:cubicBezTo>
                  <a:pt x="0" y="896566"/>
                  <a:pt x="896566" y="0"/>
                  <a:pt x="2002536"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E4179569-5563-6B6D-1A67-7AAA620AEAE1}"/>
              </a:ext>
            </a:extLst>
          </p:cNvPr>
          <p:cNvPicPr>
            <a:picLocks noChangeAspect="1"/>
          </p:cNvPicPr>
          <p:nvPr/>
        </p:nvPicPr>
        <p:blipFill>
          <a:blip r:embed="rId7"/>
          <a:srcRect t="7817" r="-4" b="4885"/>
          <a:stretch>
            <a:fillRect/>
          </a:stretch>
        </p:blipFill>
        <p:spPr>
          <a:xfrm>
            <a:off x="9009416" y="4131546"/>
            <a:ext cx="3178912" cy="2726454"/>
          </a:xfrm>
          <a:custGeom>
            <a:avLst/>
            <a:gdLst/>
            <a:ahLst/>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p:spPr>
      </p:pic>
    </p:spTree>
    <p:extLst>
      <p:ext uri="{BB962C8B-B14F-4D97-AF65-F5344CB8AC3E}">
        <p14:creationId xmlns:p14="http://schemas.microsoft.com/office/powerpoint/2010/main" val="1804008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75ED5-B0B2-DED3-6CA8-5F6FFF2F92E2}"/>
              </a:ext>
            </a:extLst>
          </p:cNvPr>
          <p:cNvSpPr>
            <a:spLocks noGrp="1"/>
          </p:cNvSpPr>
          <p:nvPr>
            <p:ph type="title"/>
          </p:nvPr>
        </p:nvSpPr>
        <p:spPr>
          <a:xfrm>
            <a:off x="913872" y="1271531"/>
            <a:ext cx="4426755" cy="761271"/>
          </a:xfrm>
        </p:spPr>
        <p:txBody>
          <a:bodyPr>
            <a:normAutofit/>
          </a:bodyPr>
          <a:lstStyle/>
          <a:p>
            <a:endParaRPr lang="en-US" sz="3200" dirty="0"/>
          </a:p>
        </p:txBody>
      </p:sp>
      <p:pic>
        <p:nvPicPr>
          <p:cNvPr id="19" name="Content Placeholder 18">
            <a:extLst>
              <a:ext uri="{FF2B5EF4-FFF2-40B4-BE49-F238E27FC236}">
                <a16:creationId xmlns:a16="http://schemas.microsoft.com/office/drawing/2014/main" id="{C0BDD252-6BB7-0D2B-6FFE-713E7BE6CADB}"/>
              </a:ext>
            </a:extLst>
          </p:cNvPr>
          <p:cNvPicPr>
            <a:picLocks noGrp="1" noChangeAspect="1"/>
          </p:cNvPicPr>
          <p:nvPr>
            <p:ph idx="1"/>
          </p:nvPr>
        </p:nvPicPr>
        <p:blipFill>
          <a:blip r:embed="rId2"/>
          <a:stretch>
            <a:fillRect/>
          </a:stretch>
        </p:blipFill>
        <p:spPr>
          <a:xfrm>
            <a:off x="657115" y="1136878"/>
            <a:ext cx="1732107" cy="2523734"/>
          </a:xfrm>
          <a:prstGeom prst="rect">
            <a:avLst/>
          </a:prstGeom>
        </p:spPr>
      </p:pic>
      <p:sp>
        <p:nvSpPr>
          <p:cNvPr id="24" name="Oval 23">
            <a:extLst>
              <a:ext uri="{FF2B5EF4-FFF2-40B4-BE49-F238E27FC236}">
                <a16:creationId xmlns:a16="http://schemas.microsoft.com/office/drawing/2014/main" id="{07977D39-626F-40D7-B00F-16E02602D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7383" y="197110"/>
            <a:ext cx="2020824" cy="2020824"/>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8226308D-62DC-0AE7-4754-2B7DA0071E11}"/>
              </a:ext>
            </a:extLst>
          </p:cNvPr>
          <p:cNvPicPr>
            <a:picLocks noChangeAspect="1"/>
          </p:cNvPicPr>
          <p:nvPr/>
        </p:nvPicPr>
        <p:blipFill>
          <a:blip r:embed="rId3"/>
          <a:srcRect t="9688" r="-4" b="18560"/>
          <a:stretch>
            <a:fillRect/>
          </a:stretch>
        </p:blipFill>
        <p:spPr>
          <a:xfrm>
            <a:off x="5761975" y="361702"/>
            <a:ext cx="1691640" cy="1691640"/>
          </a:xfrm>
          <a:custGeom>
            <a:avLst/>
            <a:gdLst/>
            <a:ahLst/>
            <a:cxnLst/>
            <a:rect l="l" t="t" r="r" b="b"/>
            <a:pathLst>
              <a:path w="1956816" h="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p:spPr>
      </p:pic>
      <p:sp>
        <p:nvSpPr>
          <p:cNvPr id="26" name="Freeform: Shape 25">
            <a:extLst>
              <a:ext uri="{FF2B5EF4-FFF2-40B4-BE49-F238E27FC236}">
                <a16:creationId xmlns:a16="http://schemas.microsoft.com/office/drawing/2014/main" id="{B905CDE4-B751-4B3E-B625-6E59F8903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4932" y="1"/>
            <a:ext cx="4077068" cy="3445261"/>
          </a:xfrm>
          <a:custGeom>
            <a:avLst/>
            <a:gdLst>
              <a:gd name="connsiteX0" fmla="*/ 250035 w 4077068"/>
              <a:gd name="connsiteY0" fmla="*/ 0 h 3445261"/>
              <a:gd name="connsiteX1" fmla="*/ 4077068 w 4077068"/>
              <a:gd name="connsiteY1" fmla="*/ 0 h 3445261"/>
              <a:gd name="connsiteX2" fmla="*/ 4077068 w 4077068"/>
              <a:gd name="connsiteY2" fmla="*/ 2743040 h 3445261"/>
              <a:gd name="connsiteX3" fmla="*/ 4074154 w 4077068"/>
              <a:gd name="connsiteY3" fmla="*/ 2746247 h 3445261"/>
              <a:gd name="connsiteX4" fmla="*/ 2386584 w 4077068"/>
              <a:gd name="connsiteY4" fmla="*/ 3445261 h 3445261"/>
              <a:gd name="connsiteX5" fmla="*/ 0 w 4077068"/>
              <a:gd name="connsiteY5" fmla="*/ 1058677 h 3445261"/>
              <a:gd name="connsiteX6" fmla="*/ 187550 w 4077068"/>
              <a:gd name="connsiteY6" fmla="*/ 129711 h 344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7068" h="3445261">
                <a:moveTo>
                  <a:pt x="250035" y="0"/>
                </a:moveTo>
                <a:lnTo>
                  <a:pt x="4077068" y="0"/>
                </a:lnTo>
                <a:lnTo>
                  <a:pt x="4077068" y="2743040"/>
                </a:lnTo>
                <a:lnTo>
                  <a:pt x="4074154" y="2746247"/>
                </a:lnTo>
                <a:cubicBezTo>
                  <a:pt x="3642267" y="3178134"/>
                  <a:pt x="3045621" y="3445261"/>
                  <a:pt x="2386584" y="3445261"/>
                </a:cubicBezTo>
                <a:cubicBezTo>
                  <a:pt x="1068510" y="3445261"/>
                  <a:pt x="0" y="2376751"/>
                  <a:pt x="0" y="1058677"/>
                </a:cubicBezTo>
                <a:cubicBezTo>
                  <a:pt x="0" y="729159"/>
                  <a:pt x="66782" y="415238"/>
                  <a:pt x="187550" y="129711"/>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08108C16-F4C0-44AA-999D-17BD39219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9196" y="2550745"/>
            <a:ext cx="3072384" cy="3072384"/>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688F0946-3B32-05B1-B7A1-4A86030A3A2A}"/>
              </a:ext>
            </a:extLst>
          </p:cNvPr>
          <p:cNvPicPr>
            <a:picLocks noChangeAspect="1"/>
          </p:cNvPicPr>
          <p:nvPr/>
        </p:nvPicPr>
        <p:blipFill>
          <a:blip r:embed="rId4"/>
          <a:srcRect r="5" b="27004"/>
          <a:stretch>
            <a:fillRect/>
          </a:stretch>
        </p:blipFill>
        <p:spPr>
          <a:xfrm>
            <a:off x="5933788" y="2715337"/>
            <a:ext cx="2743200" cy="2743200"/>
          </a:xfrm>
          <a:custGeom>
            <a:avLst/>
            <a:gdLst/>
            <a:ahLst/>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p:spPr>
      </p:pic>
      <p:pic>
        <p:nvPicPr>
          <p:cNvPr id="5" name="Content Placeholder 4">
            <a:extLst>
              <a:ext uri="{FF2B5EF4-FFF2-40B4-BE49-F238E27FC236}">
                <a16:creationId xmlns:a16="http://schemas.microsoft.com/office/drawing/2014/main" id="{A92AFC16-7132-3824-B111-E84C1F7FC000}"/>
              </a:ext>
            </a:extLst>
          </p:cNvPr>
          <p:cNvPicPr>
            <a:picLocks noChangeAspect="1"/>
          </p:cNvPicPr>
          <p:nvPr/>
        </p:nvPicPr>
        <p:blipFill>
          <a:blip r:embed="rId5"/>
          <a:srcRect r="-2" b="33334"/>
          <a:stretch>
            <a:fillRect/>
          </a:stretch>
        </p:blipFill>
        <p:spPr>
          <a:xfrm>
            <a:off x="8278624" y="2"/>
            <a:ext cx="3913376" cy="3281569"/>
          </a:xfrm>
          <a:custGeom>
            <a:avLst/>
            <a:gdLst/>
            <a:ahLst/>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p:spPr>
      </p:pic>
      <p:sp>
        <p:nvSpPr>
          <p:cNvPr id="30" name="Freeform: Shape 29">
            <a:extLst>
              <a:ext uri="{FF2B5EF4-FFF2-40B4-BE49-F238E27FC236}">
                <a16:creationId xmlns:a16="http://schemas.microsoft.com/office/drawing/2014/main" id="{CDC29AC1-2821-4FCC-B597-88DAF39C3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0930" y="4604085"/>
            <a:ext cx="4281112" cy="2253913"/>
          </a:xfrm>
          <a:custGeom>
            <a:avLst/>
            <a:gdLst>
              <a:gd name="connsiteX0" fmla="*/ 2140556 w 4281112"/>
              <a:gd name="connsiteY0" fmla="*/ 0 h 2253913"/>
              <a:gd name="connsiteX1" fmla="*/ 4281112 w 4281112"/>
              <a:gd name="connsiteY1" fmla="*/ 2140556 h 2253913"/>
              <a:gd name="connsiteX2" fmla="*/ 4275388 w 4281112"/>
              <a:gd name="connsiteY2" fmla="*/ 2253913 h 2253913"/>
              <a:gd name="connsiteX3" fmla="*/ 5724 w 4281112"/>
              <a:gd name="connsiteY3" fmla="*/ 2253913 h 2253913"/>
              <a:gd name="connsiteX4" fmla="*/ 0 w 4281112"/>
              <a:gd name="connsiteY4" fmla="*/ 2140556 h 2253913"/>
              <a:gd name="connsiteX5" fmla="*/ 2140556 w 4281112"/>
              <a:gd name="connsiteY5" fmla="*/ 0 h 225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1112" h="2253913">
                <a:moveTo>
                  <a:pt x="2140556" y="0"/>
                </a:moveTo>
                <a:cubicBezTo>
                  <a:pt x="3322752" y="0"/>
                  <a:pt x="4281112" y="958360"/>
                  <a:pt x="4281112" y="2140556"/>
                </a:cubicBezTo>
                <a:lnTo>
                  <a:pt x="4275388" y="2253913"/>
                </a:lnTo>
                <a:lnTo>
                  <a:pt x="5724" y="2253913"/>
                </a:lnTo>
                <a:lnTo>
                  <a:pt x="0" y="2140556"/>
                </a:lnTo>
                <a:cubicBezTo>
                  <a:pt x="0" y="958360"/>
                  <a:pt x="958360" y="0"/>
                  <a:pt x="2140556"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640CCAE-325C-4DD0-BB26-38BF690F3B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50935"/>
            <a:ext cx="1732108" cy="2175118"/>
          </a:xfrm>
          <a:custGeom>
            <a:avLst/>
            <a:gdLst>
              <a:gd name="connsiteX0" fmla="*/ 644549 w 1732108"/>
              <a:gd name="connsiteY0" fmla="*/ 0 h 2175118"/>
              <a:gd name="connsiteX1" fmla="*/ 1732108 w 1732108"/>
              <a:gd name="connsiteY1" fmla="*/ 1087559 h 2175118"/>
              <a:gd name="connsiteX2" fmla="*/ 644549 w 1732108"/>
              <a:gd name="connsiteY2" fmla="*/ 2175118 h 2175118"/>
              <a:gd name="connsiteX3" fmla="*/ 36485 w 1732108"/>
              <a:gd name="connsiteY3" fmla="*/ 1989380 h 2175118"/>
              <a:gd name="connsiteX4" fmla="*/ 0 w 1732108"/>
              <a:gd name="connsiteY4" fmla="*/ 1959278 h 2175118"/>
              <a:gd name="connsiteX5" fmla="*/ 0 w 1732108"/>
              <a:gd name="connsiteY5" fmla="*/ 215841 h 2175118"/>
              <a:gd name="connsiteX6" fmla="*/ 36485 w 1732108"/>
              <a:gd name="connsiteY6" fmla="*/ 185738 h 2175118"/>
              <a:gd name="connsiteX7" fmla="*/ 644549 w 1732108"/>
              <a:gd name="connsiteY7" fmla="*/ 0 h 217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2108" h="2175118">
                <a:moveTo>
                  <a:pt x="644549" y="0"/>
                </a:moveTo>
                <a:cubicBezTo>
                  <a:pt x="1245191" y="0"/>
                  <a:pt x="1732108" y="486917"/>
                  <a:pt x="1732108" y="1087559"/>
                </a:cubicBezTo>
                <a:cubicBezTo>
                  <a:pt x="1732108" y="1688201"/>
                  <a:pt x="1245191" y="2175118"/>
                  <a:pt x="644549" y="2175118"/>
                </a:cubicBezTo>
                <a:cubicBezTo>
                  <a:pt x="419308" y="2175118"/>
                  <a:pt x="210060" y="2106646"/>
                  <a:pt x="36485" y="1989380"/>
                </a:cubicBezTo>
                <a:lnTo>
                  <a:pt x="0" y="1959278"/>
                </a:lnTo>
                <a:lnTo>
                  <a:pt x="0" y="215841"/>
                </a:lnTo>
                <a:lnTo>
                  <a:pt x="36485" y="185738"/>
                </a:lnTo>
                <a:cubicBezTo>
                  <a:pt x="210060" y="68473"/>
                  <a:pt x="419308" y="0"/>
                  <a:pt x="644549"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C0024C77-A38E-8C30-8877-6CB99E6591A7}"/>
              </a:ext>
            </a:extLst>
          </p:cNvPr>
          <p:cNvPicPr>
            <a:picLocks noChangeAspect="1"/>
          </p:cNvPicPr>
          <p:nvPr/>
        </p:nvPicPr>
        <p:blipFill>
          <a:blip r:embed="rId6"/>
          <a:srcRect r="7" b="9010"/>
          <a:stretch>
            <a:fillRect/>
          </a:stretch>
        </p:blipFill>
        <p:spPr>
          <a:xfrm>
            <a:off x="20" y="4414950"/>
            <a:ext cx="1568072" cy="1847088"/>
          </a:xfrm>
          <a:custGeom>
            <a:avLst/>
            <a:gdLst/>
            <a:ahLst/>
            <a:cxnLst/>
            <a:rect l="l" t="t" r="r" b="b"/>
            <a:pathLst>
              <a:path w="1568092" h="1847088">
                <a:moveTo>
                  <a:pt x="644548" y="0"/>
                </a:moveTo>
                <a:cubicBezTo>
                  <a:pt x="1154607" y="0"/>
                  <a:pt x="1568092" y="413485"/>
                  <a:pt x="1568092" y="923544"/>
                </a:cubicBezTo>
                <a:cubicBezTo>
                  <a:pt x="1568092" y="1433603"/>
                  <a:pt x="1154607" y="1847088"/>
                  <a:pt x="644548" y="1847088"/>
                </a:cubicBezTo>
                <a:cubicBezTo>
                  <a:pt x="453276" y="1847088"/>
                  <a:pt x="275584" y="1788942"/>
                  <a:pt x="128186" y="1689361"/>
                </a:cubicBezTo>
                <a:lnTo>
                  <a:pt x="0" y="1583598"/>
                </a:lnTo>
                <a:lnTo>
                  <a:pt x="0" y="263490"/>
                </a:lnTo>
                <a:lnTo>
                  <a:pt x="128186" y="157727"/>
                </a:lnTo>
                <a:cubicBezTo>
                  <a:pt x="275584" y="58147"/>
                  <a:pt x="453276" y="0"/>
                  <a:pt x="644548" y="0"/>
                </a:cubicBezTo>
                <a:close/>
              </a:path>
            </a:pathLst>
          </a:custGeom>
        </p:spPr>
      </p:pic>
      <p:pic>
        <p:nvPicPr>
          <p:cNvPr id="7" name="Picture 6">
            <a:extLst>
              <a:ext uri="{FF2B5EF4-FFF2-40B4-BE49-F238E27FC236}">
                <a16:creationId xmlns:a16="http://schemas.microsoft.com/office/drawing/2014/main" id="{853E773D-FCF0-B65E-5D61-3869BB5AC393}"/>
              </a:ext>
            </a:extLst>
          </p:cNvPr>
          <p:cNvPicPr>
            <a:picLocks noChangeAspect="1"/>
          </p:cNvPicPr>
          <p:nvPr/>
        </p:nvPicPr>
        <p:blipFill>
          <a:blip r:embed="rId7"/>
          <a:srcRect t="9329" r="-3" b="38329"/>
          <a:stretch>
            <a:fillRect/>
          </a:stretch>
        </p:blipFill>
        <p:spPr>
          <a:xfrm>
            <a:off x="1866382" y="4769536"/>
            <a:ext cx="3950208" cy="2088462"/>
          </a:xfrm>
          <a:custGeom>
            <a:avLst/>
            <a:gdLst/>
            <a:ahLst/>
            <a:cxnLst/>
            <a:rect l="l" t="t" r="r" b="b"/>
            <a:pathLst>
              <a:path w="3950208" h="2088462">
                <a:moveTo>
                  <a:pt x="1975104" y="0"/>
                </a:moveTo>
                <a:cubicBezTo>
                  <a:pt x="3065924" y="0"/>
                  <a:pt x="3950208" y="884284"/>
                  <a:pt x="3950208" y="1975104"/>
                </a:cubicBezTo>
                <a:lnTo>
                  <a:pt x="3944484" y="2088462"/>
                </a:lnTo>
                <a:lnTo>
                  <a:pt x="5724" y="2088462"/>
                </a:lnTo>
                <a:lnTo>
                  <a:pt x="0" y="1975104"/>
                </a:lnTo>
                <a:cubicBezTo>
                  <a:pt x="0" y="884284"/>
                  <a:pt x="884284" y="0"/>
                  <a:pt x="1975104" y="0"/>
                </a:cubicBezTo>
                <a:close/>
              </a:path>
            </a:pathLst>
          </a:custGeom>
        </p:spPr>
      </p:pic>
      <p:sp>
        <p:nvSpPr>
          <p:cNvPr id="34" name="Freeform: Shape 33">
            <a:extLst>
              <a:ext uri="{FF2B5EF4-FFF2-40B4-BE49-F238E27FC236}">
                <a16:creationId xmlns:a16="http://schemas.microsoft.com/office/drawing/2014/main" id="{C8F10CB3-3B5E-4C7A-98CF-B87454DD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8370" y="3966828"/>
            <a:ext cx="3339958" cy="2891173"/>
          </a:xfrm>
          <a:custGeom>
            <a:avLst/>
            <a:gdLst>
              <a:gd name="connsiteX0" fmla="*/ 2002536 w 3339958"/>
              <a:gd name="connsiteY0" fmla="*/ 0 h 2891173"/>
              <a:gd name="connsiteX1" fmla="*/ 3276335 w 3339958"/>
              <a:gd name="connsiteY1" fmla="*/ 457282 h 2891173"/>
              <a:gd name="connsiteX2" fmla="*/ 3339958 w 3339958"/>
              <a:gd name="connsiteY2" fmla="*/ 515107 h 2891173"/>
              <a:gd name="connsiteX3" fmla="*/ 3339958 w 3339958"/>
              <a:gd name="connsiteY3" fmla="*/ 2891173 h 2891173"/>
              <a:gd name="connsiteX4" fmla="*/ 209954 w 3339958"/>
              <a:gd name="connsiteY4" fmla="*/ 2891173 h 2891173"/>
              <a:gd name="connsiteX5" fmla="*/ 157369 w 3339958"/>
              <a:gd name="connsiteY5" fmla="*/ 2782014 h 2891173"/>
              <a:gd name="connsiteX6" fmla="*/ 0 w 3339958"/>
              <a:gd name="connsiteY6" fmla="*/ 2002536 h 2891173"/>
              <a:gd name="connsiteX7" fmla="*/ 2002536 w 3339958"/>
              <a:gd name="connsiteY7" fmla="*/ 0 h 28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9958" h="2891173">
                <a:moveTo>
                  <a:pt x="2002536" y="0"/>
                </a:moveTo>
                <a:cubicBezTo>
                  <a:pt x="2486398" y="0"/>
                  <a:pt x="2930179" y="171609"/>
                  <a:pt x="3276335" y="457282"/>
                </a:cubicBezTo>
                <a:lnTo>
                  <a:pt x="3339958" y="515107"/>
                </a:lnTo>
                <a:lnTo>
                  <a:pt x="3339958" y="2891173"/>
                </a:lnTo>
                <a:lnTo>
                  <a:pt x="209954" y="2891173"/>
                </a:lnTo>
                <a:lnTo>
                  <a:pt x="157369" y="2782014"/>
                </a:lnTo>
                <a:cubicBezTo>
                  <a:pt x="56036" y="2542434"/>
                  <a:pt x="0" y="2279029"/>
                  <a:pt x="0" y="2002536"/>
                </a:cubicBezTo>
                <a:cubicBezTo>
                  <a:pt x="0" y="896566"/>
                  <a:pt x="896566" y="0"/>
                  <a:pt x="2002536"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6FB068CA-2FB6-A1B3-F648-34D3A0129E34}"/>
              </a:ext>
            </a:extLst>
          </p:cNvPr>
          <p:cNvPicPr>
            <a:picLocks noChangeAspect="1"/>
          </p:cNvPicPr>
          <p:nvPr/>
        </p:nvPicPr>
        <p:blipFill>
          <a:blip r:embed="rId8"/>
          <a:srcRect l="20806" r="21479"/>
          <a:stretch>
            <a:fillRect/>
          </a:stretch>
        </p:blipFill>
        <p:spPr>
          <a:xfrm>
            <a:off x="9009416" y="4131546"/>
            <a:ext cx="3178912" cy="2726454"/>
          </a:xfrm>
          <a:custGeom>
            <a:avLst/>
            <a:gdLst/>
            <a:ahLst/>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p:spPr>
      </p:pic>
      <p:pic>
        <p:nvPicPr>
          <p:cNvPr id="22" name="Picture 21">
            <a:extLst>
              <a:ext uri="{FF2B5EF4-FFF2-40B4-BE49-F238E27FC236}">
                <a16:creationId xmlns:a16="http://schemas.microsoft.com/office/drawing/2014/main" id="{D3CDC8C2-5584-C407-6FF0-9E3CCB4C76C3}"/>
              </a:ext>
            </a:extLst>
          </p:cNvPr>
          <p:cNvPicPr>
            <a:picLocks noChangeAspect="1"/>
          </p:cNvPicPr>
          <p:nvPr/>
        </p:nvPicPr>
        <p:blipFill>
          <a:blip r:embed="rId9"/>
          <a:stretch>
            <a:fillRect/>
          </a:stretch>
        </p:blipFill>
        <p:spPr>
          <a:xfrm>
            <a:off x="2662230" y="1604455"/>
            <a:ext cx="3051586" cy="1691640"/>
          </a:xfrm>
          <a:prstGeom prst="rect">
            <a:avLst/>
          </a:prstGeom>
        </p:spPr>
      </p:pic>
    </p:spTree>
    <p:extLst>
      <p:ext uri="{BB962C8B-B14F-4D97-AF65-F5344CB8AC3E}">
        <p14:creationId xmlns:p14="http://schemas.microsoft.com/office/powerpoint/2010/main" val="1172508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B902CB9-C7DC-4673-B7D5-F22DCF0EC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3098F8-B17B-655C-F446-BC8C3AF752ED}"/>
              </a:ext>
            </a:extLst>
          </p:cNvPr>
          <p:cNvSpPr>
            <a:spLocks noGrp="1"/>
          </p:cNvSpPr>
          <p:nvPr>
            <p:ph type="title"/>
          </p:nvPr>
        </p:nvSpPr>
        <p:spPr>
          <a:xfrm>
            <a:off x="838200" y="552741"/>
            <a:ext cx="3999971" cy="1690798"/>
          </a:xfrm>
        </p:spPr>
        <p:txBody>
          <a:bodyPr vert="horz" lIns="91440" tIns="45720" rIns="91440" bIns="45720" rtlCol="0">
            <a:normAutofit/>
          </a:bodyPr>
          <a:lstStyle/>
          <a:p>
            <a:r>
              <a:rPr lang="en-US" sz="2200" kern="1200">
                <a:latin typeface="+mj-lt"/>
                <a:ea typeface="+mj-ea"/>
                <a:cs typeface="+mj-cs"/>
              </a:rPr>
              <a:t>This is not a modern phenomenon. In fact, led by the U.S. culture industry, interest appears to have come in waves</a:t>
            </a:r>
          </a:p>
        </p:txBody>
      </p:sp>
      <p:sp>
        <p:nvSpPr>
          <p:cNvPr id="22" name="Content Placeholder 21">
            <a:extLst>
              <a:ext uri="{FF2B5EF4-FFF2-40B4-BE49-F238E27FC236}">
                <a16:creationId xmlns:a16="http://schemas.microsoft.com/office/drawing/2014/main" id="{A59E4FC1-0F79-098A-507A-125B2621AFFA}"/>
              </a:ext>
            </a:extLst>
          </p:cNvPr>
          <p:cNvSpPr>
            <a:spLocks noGrp="1"/>
          </p:cNvSpPr>
          <p:nvPr>
            <p:ph idx="1"/>
          </p:nvPr>
        </p:nvSpPr>
        <p:spPr>
          <a:xfrm>
            <a:off x="838200" y="2400475"/>
            <a:ext cx="3999971" cy="3721829"/>
          </a:xfrm>
        </p:spPr>
        <p:txBody>
          <a:bodyPr>
            <a:normAutofit/>
          </a:bodyPr>
          <a:lstStyle/>
          <a:p>
            <a:endParaRPr lang="en-US" sz="2000" dirty="0"/>
          </a:p>
        </p:txBody>
      </p:sp>
      <p:pic>
        <p:nvPicPr>
          <p:cNvPr id="5" name="Content Placeholder 4">
            <a:extLst>
              <a:ext uri="{FF2B5EF4-FFF2-40B4-BE49-F238E27FC236}">
                <a16:creationId xmlns:a16="http://schemas.microsoft.com/office/drawing/2014/main" id="{CB66BF1D-69C0-E434-01C3-FA8266CF34E1}"/>
              </a:ext>
            </a:extLst>
          </p:cNvPr>
          <p:cNvPicPr>
            <a:picLocks noChangeAspect="1"/>
          </p:cNvPicPr>
          <p:nvPr/>
        </p:nvPicPr>
        <p:blipFill>
          <a:blip r:embed="rId2"/>
          <a:srcRect l="4540" r="9806" b="4"/>
          <a:stretch>
            <a:fillRect/>
          </a:stretch>
        </p:blipFill>
        <p:spPr>
          <a:xfrm>
            <a:off x="5889880" y="552741"/>
            <a:ext cx="1937223" cy="3350511"/>
          </a:xfrm>
          <a:prstGeom prst="rect">
            <a:avLst/>
          </a:prstGeom>
        </p:spPr>
      </p:pic>
      <p:pic>
        <p:nvPicPr>
          <p:cNvPr id="9" name="Picture 8">
            <a:extLst>
              <a:ext uri="{FF2B5EF4-FFF2-40B4-BE49-F238E27FC236}">
                <a16:creationId xmlns:a16="http://schemas.microsoft.com/office/drawing/2014/main" id="{7CE9F1A3-622C-FCC0-B791-B16BBB395FB8}"/>
              </a:ext>
            </a:extLst>
          </p:cNvPr>
          <p:cNvPicPr>
            <a:picLocks noChangeAspect="1"/>
          </p:cNvPicPr>
          <p:nvPr/>
        </p:nvPicPr>
        <p:blipFill>
          <a:blip r:embed="rId3"/>
          <a:srcRect l="11817" r="1069"/>
          <a:stretch>
            <a:fillRect/>
          </a:stretch>
        </p:blipFill>
        <p:spPr>
          <a:xfrm>
            <a:off x="9189413" y="552741"/>
            <a:ext cx="2291229" cy="3350511"/>
          </a:xfrm>
          <a:prstGeom prst="rect">
            <a:avLst/>
          </a:prstGeom>
        </p:spPr>
      </p:pic>
      <p:pic>
        <p:nvPicPr>
          <p:cNvPr id="13" name="Picture 12">
            <a:extLst>
              <a:ext uri="{FF2B5EF4-FFF2-40B4-BE49-F238E27FC236}">
                <a16:creationId xmlns:a16="http://schemas.microsoft.com/office/drawing/2014/main" id="{A85C2CC5-FF2A-5511-8731-65940C2618ED}"/>
              </a:ext>
            </a:extLst>
          </p:cNvPr>
          <p:cNvPicPr>
            <a:picLocks noChangeAspect="1"/>
          </p:cNvPicPr>
          <p:nvPr/>
        </p:nvPicPr>
        <p:blipFill>
          <a:blip r:embed="rId4"/>
          <a:stretch>
            <a:fillRect/>
          </a:stretch>
        </p:blipFill>
        <p:spPr>
          <a:xfrm>
            <a:off x="5563217" y="4063564"/>
            <a:ext cx="1409193" cy="2227974"/>
          </a:xfrm>
          <a:prstGeom prst="rect">
            <a:avLst/>
          </a:prstGeom>
        </p:spPr>
      </p:pic>
      <p:pic>
        <p:nvPicPr>
          <p:cNvPr id="7" name="Picture 6">
            <a:extLst>
              <a:ext uri="{FF2B5EF4-FFF2-40B4-BE49-F238E27FC236}">
                <a16:creationId xmlns:a16="http://schemas.microsoft.com/office/drawing/2014/main" id="{348D43DC-8DB9-2F10-857F-F6C984E49E9D}"/>
              </a:ext>
            </a:extLst>
          </p:cNvPr>
          <p:cNvPicPr>
            <a:picLocks noChangeAspect="1"/>
          </p:cNvPicPr>
          <p:nvPr/>
        </p:nvPicPr>
        <p:blipFill>
          <a:blip r:embed="rId5"/>
          <a:srcRect r="6178" b="-2"/>
          <a:stretch>
            <a:fillRect/>
          </a:stretch>
        </p:blipFill>
        <p:spPr>
          <a:xfrm>
            <a:off x="7940707" y="4061443"/>
            <a:ext cx="1327332" cy="2227974"/>
          </a:xfrm>
          <a:prstGeom prst="rect">
            <a:avLst/>
          </a:prstGeom>
        </p:spPr>
      </p:pic>
      <p:pic>
        <p:nvPicPr>
          <p:cNvPr id="11" name="Picture 10">
            <a:extLst>
              <a:ext uri="{FF2B5EF4-FFF2-40B4-BE49-F238E27FC236}">
                <a16:creationId xmlns:a16="http://schemas.microsoft.com/office/drawing/2014/main" id="{BA228486-E628-02DD-3D0D-AD880FC84110}"/>
              </a:ext>
            </a:extLst>
          </p:cNvPr>
          <p:cNvPicPr>
            <a:picLocks noChangeAspect="1"/>
          </p:cNvPicPr>
          <p:nvPr/>
        </p:nvPicPr>
        <p:blipFill>
          <a:blip r:embed="rId6"/>
          <a:srcRect t="681" r="-1" b="-2"/>
          <a:stretch>
            <a:fillRect/>
          </a:stretch>
        </p:blipFill>
        <p:spPr>
          <a:xfrm>
            <a:off x="10181112" y="4059309"/>
            <a:ext cx="1480529" cy="2227974"/>
          </a:xfrm>
          <a:prstGeom prst="rect">
            <a:avLst/>
          </a:prstGeom>
        </p:spPr>
      </p:pic>
    </p:spTree>
    <p:extLst>
      <p:ext uri="{BB962C8B-B14F-4D97-AF65-F5344CB8AC3E}">
        <p14:creationId xmlns:p14="http://schemas.microsoft.com/office/powerpoint/2010/main" val="444243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24"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ED0A0B4A-33BE-5AA7-A52E-C28CED26873E}"/>
              </a:ext>
            </a:extLst>
          </p:cNvPr>
          <p:cNvSpPr>
            <a:spLocks noGrp="1"/>
          </p:cNvSpPr>
          <p:nvPr>
            <p:ph type="title"/>
          </p:nvPr>
        </p:nvSpPr>
        <p:spPr>
          <a:xfrm>
            <a:off x="786385" y="841248"/>
            <a:ext cx="5129600" cy="5340097"/>
          </a:xfrm>
        </p:spPr>
        <p:txBody>
          <a:bodyPr anchor="ctr">
            <a:normAutofit/>
          </a:bodyPr>
          <a:lstStyle/>
          <a:p>
            <a:r>
              <a:rPr lang="en-US" sz="4800" dirty="0">
                <a:solidFill>
                  <a:schemeClr val="bg1"/>
                </a:solidFill>
              </a:rPr>
              <a:t>So why do so many cultural forms embrace stories about the mafia/organized crime?</a:t>
            </a:r>
          </a:p>
        </p:txBody>
      </p:sp>
      <p:sp>
        <p:nvSpPr>
          <p:cNvPr id="3" name="Content Placeholder 2">
            <a:extLst>
              <a:ext uri="{FF2B5EF4-FFF2-40B4-BE49-F238E27FC236}">
                <a16:creationId xmlns:a16="http://schemas.microsoft.com/office/drawing/2014/main" id="{D40AE3D8-3AF4-D4A1-AE50-9176DEFA9A76}"/>
              </a:ext>
            </a:extLst>
          </p:cNvPr>
          <p:cNvSpPr>
            <a:spLocks noGrp="1"/>
          </p:cNvSpPr>
          <p:nvPr>
            <p:ph idx="1"/>
          </p:nvPr>
        </p:nvSpPr>
        <p:spPr>
          <a:xfrm>
            <a:off x="6464410" y="841247"/>
            <a:ext cx="4484536" cy="5340097"/>
          </a:xfrm>
        </p:spPr>
        <p:txBody>
          <a:bodyPr anchor="ctr">
            <a:normAutofit/>
          </a:bodyPr>
          <a:lstStyle/>
          <a:p>
            <a:endParaRPr lang="en-US" sz="1800">
              <a:solidFill>
                <a:schemeClr val="tx2"/>
              </a:solidFill>
            </a:endParaRPr>
          </a:p>
        </p:txBody>
      </p:sp>
    </p:spTree>
    <p:extLst>
      <p:ext uri="{BB962C8B-B14F-4D97-AF65-F5344CB8AC3E}">
        <p14:creationId xmlns:p14="http://schemas.microsoft.com/office/powerpoint/2010/main" val="708578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C2147-131C-7416-08F2-AC3FAEFE2046}"/>
              </a:ext>
            </a:extLst>
          </p:cNvPr>
          <p:cNvSpPr>
            <a:spLocks noGrp="1"/>
          </p:cNvSpPr>
          <p:nvPr>
            <p:ph type="title"/>
          </p:nvPr>
        </p:nvSpPr>
        <p:spPr>
          <a:xfrm>
            <a:off x="7559852" y="1128094"/>
            <a:ext cx="3953975" cy="1415270"/>
          </a:xfrm>
        </p:spPr>
        <p:txBody>
          <a:bodyPr anchor="t">
            <a:normAutofit/>
          </a:bodyPr>
          <a:lstStyle/>
          <a:p>
            <a:r>
              <a:rPr lang="en-US" sz="3200" dirty="0"/>
              <a:t>Should we differentiate between types of mafia culture?</a:t>
            </a:r>
          </a:p>
        </p:txBody>
      </p:sp>
      <p:sp>
        <p:nvSpPr>
          <p:cNvPr id="14" name="Rectangle 13">
            <a:extLst>
              <a:ext uri="{FF2B5EF4-FFF2-40B4-BE49-F238E27FC236}">
                <a16:creationId xmlns:a16="http://schemas.microsoft.com/office/drawing/2014/main" id="{B00278AE-C62A-3610-2127-E5F5BEDC22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844703"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0C3216E-4E8E-5579-9BE2-2D1CE90618D7}"/>
              </a:ext>
            </a:extLst>
          </p:cNvPr>
          <p:cNvPicPr>
            <a:picLocks noChangeAspect="1"/>
          </p:cNvPicPr>
          <p:nvPr/>
        </p:nvPicPr>
        <p:blipFill>
          <a:blip r:embed="rId2"/>
          <a:stretch>
            <a:fillRect/>
          </a:stretch>
        </p:blipFill>
        <p:spPr>
          <a:xfrm>
            <a:off x="801329" y="1191878"/>
            <a:ext cx="2988458" cy="4460387"/>
          </a:xfrm>
          <a:prstGeom prst="rect">
            <a:avLst/>
          </a:prstGeom>
        </p:spPr>
      </p:pic>
      <p:pic>
        <p:nvPicPr>
          <p:cNvPr id="9" name="Picture 8">
            <a:extLst>
              <a:ext uri="{FF2B5EF4-FFF2-40B4-BE49-F238E27FC236}">
                <a16:creationId xmlns:a16="http://schemas.microsoft.com/office/drawing/2014/main" id="{A82A2D9A-6E63-00BA-AE61-544E7611DF50}"/>
              </a:ext>
            </a:extLst>
          </p:cNvPr>
          <p:cNvPicPr>
            <a:picLocks noChangeAspect="1"/>
          </p:cNvPicPr>
          <p:nvPr/>
        </p:nvPicPr>
        <p:blipFill>
          <a:blip r:embed="rId3"/>
          <a:stretch>
            <a:fillRect/>
          </a:stretch>
        </p:blipFill>
        <p:spPr>
          <a:xfrm>
            <a:off x="3976385" y="879765"/>
            <a:ext cx="1684880" cy="2450736"/>
          </a:xfrm>
          <a:prstGeom prst="rect">
            <a:avLst/>
          </a:prstGeom>
        </p:spPr>
      </p:pic>
      <p:cxnSp>
        <p:nvCxnSpPr>
          <p:cNvPr id="16" name="Straight Connector 15">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478854"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F5331F6-7054-93FE-5AEA-0342AC855210}"/>
              </a:ext>
            </a:extLst>
          </p:cNvPr>
          <p:cNvPicPr>
            <a:picLocks noChangeAspect="1"/>
          </p:cNvPicPr>
          <p:nvPr/>
        </p:nvPicPr>
        <p:blipFill>
          <a:blip r:embed="rId4"/>
          <a:stretch>
            <a:fillRect/>
          </a:stretch>
        </p:blipFill>
        <p:spPr>
          <a:xfrm>
            <a:off x="3976452" y="3522263"/>
            <a:ext cx="2122537" cy="2149404"/>
          </a:xfrm>
          <a:prstGeom prst="rect">
            <a:avLst/>
          </a:prstGeom>
        </p:spPr>
      </p:pic>
      <p:sp>
        <p:nvSpPr>
          <p:cNvPr id="3" name="Content Placeholder 2">
            <a:extLst>
              <a:ext uri="{FF2B5EF4-FFF2-40B4-BE49-F238E27FC236}">
                <a16:creationId xmlns:a16="http://schemas.microsoft.com/office/drawing/2014/main" id="{18A5EA5D-30E7-2841-F7AA-2F8066303863}"/>
              </a:ext>
            </a:extLst>
          </p:cNvPr>
          <p:cNvSpPr>
            <a:spLocks noGrp="1"/>
          </p:cNvSpPr>
          <p:nvPr>
            <p:ph idx="1"/>
          </p:nvPr>
        </p:nvSpPr>
        <p:spPr>
          <a:xfrm>
            <a:off x="7559853" y="2543364"/>
            <a:ext cx="3953974" cy="3599019"/>
          </a:xfrm>
        </p:spPr>
        <p:txBody>
          <a:bodyPr>
            <a:normAutofit/>
          </a:bodyPr>
          <a:lstStyle/>
          <a:p>
            <a:endParaRPr lang="en-US" sz="2000"/>
          </a:p>
          <a:p>
            <a:r>
              <a:rPr lang="en-US" sz="2000"/>
              <a:t>Should we make a dividing line between high/low or raw/cooked mafia culture?</a:t>
            </a:r>
          </a:p>
          <a:p>
            <a:endParaRPr lang="en-US" sz="2000"/>
          </a:p>
          <a:p>
            <a:r>
              <a:rPr lang="en-US" sz="2000"/>
              <a:t>One is the unmediated product of the non-elites. The other has been mediated by these elites?</a:t>
            </a:r>
          </a:p>
        </p:txBody>
      </p:sp>
    </p:spTree>
    <p:extLst>
      <p:ext uri="{BB962C8B-B14F-4D97-AF65-F5344CB8AC3E}">
        <p14:creationId xmlns:p14="http://schemas.microsoft.com/office/powerpoint/2010/main" val="1402464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9C513-A4EB-4BD3-34A5-62D3F0FFAACB}"/>
              </a:ext>
            </a:extLst>
          </p:cNvPr>
          <p:cNvSpPr>
            <a:spLocks noGrp="1"/>
          </p:cNvSpPr>
          <p:nvPr>
            <p:ph type="title"/>
          </p:nvPr>
        </p:nvSpPr>
        <p:spPr>
          <a:xfrm>
            <a:off x="7559852" y="1128094"/>
            <a:ext cx="3953975" cy="1415270"/>
          </a:xfrm>
        </p:spPr>
        <p:txBody>
          <a:bodyPr anchor="t">
            <a:normAutofit/>
          </a:bodyPr>
          <a:lstStyle/>
          <a:p>
            <a:endParaRPr lang="en-US" sz="1500" dirty="0"/>
          </a:p>
        </p:txBody>
      </p:sp>
      <p:sp>
        <p:nvSpPr>
          <p:cNvPr id="19" name="Rectangle 18">
            <a:extLst>
              <a:ext uri="{FF2B5EF4-FFF2-40B4-BE49-F238E27FC236}">
                <a16:creationId xmlns:a16="http://schemas.microsoft.com/office/drawing/2014/main" id="{B00278AE-C62A-3610-2127-E5F5BEDC22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844703"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8BE2B44-4BCF-0107-0822-ADF6118F1764}"/>
              </a:ext>
            </a:extLst>
          </p:cNvPr>
          <p:cNvPicPr>
            <a:picLocks noChangeAspect="1"/>
          </p:cNvPicPr>
          <p:nvPr/>
        </p:nvPicPr>
        <p:blipFill>
          <a:blip r:embed="rId2"/>
          <a:stretch>
            <a:fillRect/>
          </a:stretch>
        </p:blipFill>
        <p:spPr>
          <a:xfrm>
            <a:off x="801329" y="1468831"/>
            <a:ext cx="2988458" cy="3906481"/>
          </a:xfrm>
          <a:prstGeom prst="rect">
            <a:avLst/>
          </a:prstGeom>
        </p:spPr>
      </p:pic>
      <p:pic>
        <p:nvPicPr>
          <p:cNvPr id="5" name="Content Placeholder 4">
            <a:extLst>
              <a:ext uri="{FF2B5EF4-FFF2-40B4-BE49-F238E27FC236}">
                <a16:creationId xmlns:a16="http://schemas.microsoft.com/office/drawing/2014/main" id="{A5B18989-84DC-2EFD-476F-805C7E27677F}"/>
              </a:ext>
            </a:extLst>
          </p:cNvPr>
          <p:cNvPicPr>
            <a:picLocks noChangeAspect="1"/>
          </p:cNvPicPr>
          <p:nvPr/>
        </p:nvPicPr>
        <p:blipFill>
          <a:blip r:embed="rId3"/>
          <a:stretch>
            <a:fillRect/>
          </a:stretch>
        </p:blipFill>
        <p:spPr>
          <a:xfrm>
            <a:off x="3976385" y="1210885"/>
            <a:ext cx="2119616" cy="2119616"/>
          </a:xfrm>
          <a:prstGeom prst="rect">
            <a:avLst/>
          </a:prstGeom>
        </p:spPr>
      </p:pic>
      <p:cxnSp>
        <p:nvCxnSpPr>
          <p:cNvPr id="18" name="Straight Connector 17">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478854"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E9C0861D-92D9-4819-93E2-06EE5C78CB95}"/>
              </a:ext>
            </a:extLst>
          </p:cNvPr>
          <p:cNvPicPr>
            <a:picLocks noChangeAspect="1"/>
          </p:cNvPicPr>
          <p:nvPr/>
        </p:nvPicPr>
        <p:blipFill>
          <a:blip r:embed="rId4"/>
          <a:stretch>
            <a:fillRect/>
          </a:stretch>
        </p:blipFill>
        <p:spPr>
          <a:xfrm>
            <a:off x="3976452" y="3522263"/>
            <a:ext cx="2122537" cy="1565370"/>
          </a:xfrm>
          <a:prstGeom prst="rect">
            <a:avLst/>
          </a:prstGeom>
        </p:spPr>
      </p:pic>
      <p:sp>
        <p:nvSpPr>
          <p:cNvPr id="20" name="Content Placeholder 12">
            <a:extLst>
              <a:ext uri="{FF2B5EF4-FFF2-40B4-BE49-F238E27FC236}">
                <a16:creationId xmlns:a16="http://schemas.microsoft.com/office/drawing/2014/main" id="{BA3E5A3F-EA91-162A-CAE1-C249C3DBDE63}"/>
              </a:ext>
            </a:extLst>
          </p:cNvPr>
          <p:cNvSpPr>
            <a:spLocks noGrp="1"/>
          </p:cNvSpPr>
          <p:nvPr>
            <p:ph idx="1"/>
          </p:nvPr>
        </p:nvSpPr>
        <p:spPr>
          <a:xfrm>
            <a:off x="7559853" y="2543364"/>
            <a:ext cx="3953974" cy="3599019"/>
          </a:xfrm>
        </p:spPr>
        <p:txBody>
          <a:bodyPr>
            <a:normAutofit/>
          </a:bodyPr>
          <a:lstStyle/>
          <a:p>
            <a:br>
              <a:rPr lang="en-US" sz="2000" dirty="0"/>
            </a:br>
            <a:r>
              <a:rPr lang="en-US" sz="2000" dirty="0"/>
              <a:t>Furthermore, it should not be limited to distinct cultural forms. It should be extended to all the cultural ways in which organized crime is described. Thus, it should include language, mass media, the press. </a:t>
            </a:r>
          </a:p>
        </p:txBody>
      </p:sp>
    </p:spTree>
    <p:extLst>
      <p:ext uri="{BB962C8B-B14F-4D97-AF65-F5344CB8AC3E}">
        <p14:creationId xmlns:p14="http://schemas.microsoft.com/office/powerpoint/2010/main" val="400249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6B4FC-BA7F-65BF-FB58-EF1A4885EA81}"/>
              </a:ext>
            </a:extLst>
          </p:cNvPr>
          <p:cNvSpPr>
            <a:spLocks noGrp="1"/>
          </p:cNvSpPr>
          <p:nvPr>
            <p:ph type="title"/>
          </p:nvPr>
        </p:nvSpPr>
        <p:spPr/>
        <p:txBody>
          <a:bodyPr/>
          <a:lstStyle/>
          <a:p>
            <a:r>
              <a:rPr lang="en-US" dirty="0"/>
              <a:t>Is it the voice of civil society?</a:t>
            </a:r>
          </a:p>
        </p:txBody>
      </p:sp>
      <p:sp>
        <p:nvSpPr>
          <p:cNvPr id="3" name="Content Placeholder 2">
            <a:extLst>
              <a:ext uri="{FF2B5EF4-FFF2-40B4-BE49-F238E27FC236}">
                <a16:creationId xmlns:a16="http://schemas.microsoft.com/office/drawing/2014/main" id="{353EDF61-C57C-FEAD-B480-D8EA0D3E3294}"/>
              </a:ext>
            </a:extLst>
          </p:cNvPr>
          <p:cNvSpPr>
            <a:spLocks noGrp="1"/>
          </p:cNvSpPr>
          <p:nvPr>
            <p:ph idx="1"/>
          </p:nvPr>
        </p:nvSpPr>
        <p:spPr/>
        <p:txBody>
          <a:bodyPr/>
          <a:lstStyle/>
          <a:p>
            <a:endParaRPr lang="en-US" dirty="0"/>
          </a:p>
          <a:p>
            <a:r>
              <a:rPr lang="en-US" dirty="0"/>
              <a:t>Some theorists argue that during periods of state wars on the mafia, the public sphere is curtailed. News doesn’t get out. </a:t>
            </a:r>
          </a:p>
          <a:p>
            <a:endParaRPr lang="en-US" dirty="0"/>
          </a:p>
          <a:p>
            <a:r>
              <a:rPr lang="en-US" dirty="0"/>
              <a:t>As a result, members of civil society use cultural forms to bypass the state and tell what they deem the news. </a:t>
            </a:r>
          </a:p>
          <a:p>
            <a:endParaRPr lang="en-US" dirty="0"/>
          </a:p>
          <a:p>
            <a:r>
              <a:rPr lang="en-US" dirty="0"/>
              <a:t>They mostly focus on low or raw mafia culture. </a:t>
            </a:r>
          </a:p>
        </p:txBody>
      </p:sp>
    </p:spTree>
    <p:extLst>
      <p:ext uri="{BB962C8B-B14F-4D97-AF65-F5344CB8AC3E}">
        <p14:creationId xmlns:p14="http://schemas.microsoft.com/office/powerpoint/2010/main" val="158745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795DD-FA41-4C54-524C-1C30AD218CCB}"/>
              </a:ext>
            </a:extLst>
          </p:cNvPr>
          <p:cNvSpPr>
            <a:spLocks noGrp="1"/>
          </p:cNvSpPr>
          <p:nvPr>
            <p:ph type="title"/>
          </p:nvPr>
        </p:nvSpPr>
        <p:spPr/>
        <p:txBody>
          <a:bodyPr/>
          <a:lstStyle/>
          <a:p>
            <a:r>
              <a:rPr lang="en-US" dirty="0"/>
              <a:t>Operation Condor, 1976-1984</a:t>
            </a:r>
          </a:p>
        </p:txBody>
      </p:sp>
      <p:pic>
        <p:nvPicPr>
          <p:cNvPr id="4" name="Online Media 3" descr="Roberto Tapia - La Mafia Muere">
            <a:hlinkClick r:id="" action="ppaction://media"/>
            <a:extLst>
              <a:ext uri="{FF2B5EF4-FFF2-40B4-BE49-F238E27FC236}">
                <a16:creationId xmlns:a16="http://schemas.microsoft.com/office/drawing/2014/main" id="{4DC8A8E3-098C-4BDD-DF44-E41DCE9D1EAC}"/>
              </a:ext>
            </a:extLst>
          </p:cNvPr>
          <p:cNvPicPr>
            <a:picLocks noGrp="1" noRot="1" noChangeAspect="1"/>
          </p:cNvPicPr>
          <p:nvPr>
            <p:ph idx="1"/>
            <a:videoFile r:link="rId1"/>
          </p:nvPr>
        </p:nvPicPr>
        <p:blipFill>
          <a:blip r:embed="rId3"/>
          <a:stretch>
            <a:fillRect/>
          </a:stretch>
        </p:blipFill>
        <p:spPr>
          <a:xfrm>
            <a:off x="2246313" y="1825625"/>
            <a:ext cx="7700962" cy="4351338"/>
          </a:xfrm>
          <a:prstGeom prst="rect">
            <a:avLst/>
          </a:prstGeom>
        </p:spPr>
      </p:pic>
    </p:spTree>
    <p:extLst>
      <p:ext uri="{BB962C8B-B14F-4D97-AF65-F5344CB8AC3E}">
        <p14:creationId xmlns:p14="http://schemas.microsoft.com/office/powerpoint/2010/main" val="1434285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536</TotalTime>
  <Words>462</Words>
  <Application>Microsoft Macintosh PowerPoint</Application>
  <PresentationFormat>Widescreen</PresentationFormat>
  <Paragraphs>43</Paragraphs>
  <Slides>15</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Aptos Display</vt:lpstr>
      <vt:lpstr>Arial</vt:lpstr>
      <vt:lpstr>Calibri</vt:lpstr>
      <vt:lpstr>Office Theme</vt:lpstr>
      <vt:lpstr>Culture and Organized Crime</vt:lpstr>
      <vt:lpstr>Podcasts, films, series, books, and songs about organized crime fill the airwaves</vt:lpstr>
      <vt:lpstr>PowerPoint Presentation</vt:lpstr>
      <vt:lpstr>This is not a modern phenomenon. In fact, led by the U.S. culture industry, interest appears to have come in waves</vt:lpstr>
      <vt:lpstr>So why do so many cultural forms embrace stories about the mafia/organized crime?</vt:lpstr>
      <vt:lpstr>Should we differentiate between types of mafia culture?</vt:lpstr>
      <vt:lpstr>PowerPoint Presentation</vt:lpstr>
      <vt:lpstr>Is it the voice of civil society?</vt:lpstr>
      <vt:lpstr>Operation Condor, 1976-1984</vt:lpstr>
      <vt:lpstr>Is it the voice of the state?</vt:lpstr>
      <vt:lpstr>e.g. The term “cartel”</vt:lpstr>
      <vt:lpstr>Is it the voice of organized crime?</vt:lpstr>
      <vt:lpstr>What are the problems with these visions of mafia culture?</vt:lpstr>
      <vt:lpstr>The mafia public sphere?</vt:lpstr>
      <vt:lpstr>Can we use mafia cultural forms as historical sources? What can they tell 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Smith, Benjamin</dc:creator>
  <cp:lastModifiedBy>Smith, Benjamin</cp:lastModifiedBy>
  <cp:revision>2</cp:revision>
  <dcterms:created xsi:type="dcterms:W3CDTF">2026-06-21T13:03:39Z</dcterms:created>
  <dcterms:modified xsi:type="dcterms:W3CDTF">2026-06-22T19:05:33Z</dcterms:modified>
</cp:coreProperties>
</file>