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2" r:id="rId6"/>
    <p:sldId id="263" r:id="rId7"/>
    <p:sldId id="264" r:id="rId8"/>
    <p:sldId id="265" r:id="rId9"/>
    <p:sldId id="261" r:id="rId10"/>
    <p:sldId id="260" r:id="rId11"/>
    <p:sldId id="266" r:id="rId12"/>
    <p:sldId id="269" r:id="rId13"/>
    <p:sldId id="268" r:id="rId14"/>
    <p:sldId id="270" r:id="rId15"/>
    <p:sldId id="271"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6293"/>
    <p:restoredTop sz="94669"/>
  </p:normalViewPr>
  <p:slideViewPr>
    <p:cSldViewPr snapToGrid="0">
      <p:cViewPr varScale="1">
        <p:scale>
          <a:sx n="114" d="100"/>
          <a:sy n="114" d="100"/>
        </p:scale>
        <p:origin x="81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A0CC01-EA48-6144-BED1-F1B214F86C4F}" type="datetimeFigureOut">
              <a:rPr lang="en-US" smtClean="0"/>
              <a:t>6/24/26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FF307A-C660-8C44-9386-7362A089B522}" type="slidenum">
              <a:rPr lang="en-US" smtClean="0"/>
              <a:t>‹#›</a:t>
            </a:fld>
            <a:endParaRPr lang="en-US"/>
          </a:p>
        </p:txBody>
      </p:sp>
    </p:spTree>
    <p:extLst>
      <p:ext uri="{BB962C8B-B14F-4D97-AF65-F5344CB8AC3E}">
        <p14:creationId xmlns:p14="http://schemas.microsoft.com/office/powerpoint/2010/main" val="520136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FF307A-C660-8C44-9386-7362A089B522}" type="slidenum">
              <a:rPr lang="en-US" smtClean="0"/>
              <a:t>1</a:t>
            </a:fld>
            <a:endParaRPr lang="en-US"/>
          </a:p>
        </p:txBody>
      </p:sp>
    </p:spTree>
    <p:extLst>
      <p:ext uri="{BB962C8B-B14F-4D97-AF65-F5344CB8AC3E}">
        <p14:creationId xmlns:p14="http://schemas.microsoft.com/office/powerpoint/2010/main" val="2426141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3617A-A6E5-F7B2-02B1-E06DF785137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95E7527-42F0-1963-65AF-784373D40D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AA0D88A-3437-EC0D-0DB1-F17F0FFFCACF}"/>
              </a:ext>
            </a:extLst>
          </p:cNvPr>
          <p:cNvSpPr>
            <a:spLocks noGrp="1"/>
          </p:cNvSpPr>
          <p:nvPr>
            <p:ph type="dt" sz="half" idx="10"/>
          </p:nvPr>
        </p:nvSpPr>
        <p:spPr/>
        <p:txBody>
          <a:bodyPr/>
          <a:lstStyle/>
          <a:p>
            <a:fld id="{DAD540F4-54B2-1F41-AF28-01AC46D86AA3}" type="datetimeFigureOut">
              <a:rPr lang="en-US" smtClean="0"/>
              <a:t>6/24/26</a:t>
            </a:fld>
            <a:endParaRPr lang="en-US"/>
          </a:p>
        </p:txBody>
      </p:sp>
      <p:sp>
        <p:nvSpPr>
          <p:cNvPr id="5" name="Footer Placeholder 4">
            <a:extLst>
              <a:ext uri="{FF2B5EF4-FFF2-40B4-BE49-F238E27FC236}">
                <a16:creationId xmlns:a16="http://schemas.microsoft.com/office/drawing/2014/main" id="{EF3B8149-2779-BBEB-8A78-F707531112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677592-F436-BA50-8D36-460AE7FC2445}"/>
              </a:ext>
            </a:extLst>
          </p:cNvPr>
          <p:cNvSpPr>
            <a:spLocks noGrp="1"/>
          </p:cNvSpPr>
          <p:nvPr>
            <p:ph type="sldNum" sz="quarter" idx="12"/>
          </p:nvPr>
        </p:nvSpPr>
        <p:spPr/>
        <p:txBody>
          <a:bodyPr/>
          <a:lstStyle/>
          <a:p>
            <a:fld id="{1B0F6268-68BC-1140-8229-54BA0E1CE1A2}" type="slidenum">
              <a:rPr lang="en-US" smtClean="0"/>
              <a:t>‹#›</a:t>
            </a:fld>
            <a:endParaRPr lang="en-US"/>
          </a:p>
        </p:txBody>
      </p:sp>
    </p:spTree>
    <p:extLst>
      <p:ext uri="{BB962C8B-B14F-4D97-AF65-F5344CB8AC3E}">
        <p14:creationId xmlns:p14="http://schemas.microsoft.com/office/powerpoint/2010/main" val="1855391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92F7B-18F5-4410-0D3D-2C38F0D5077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1834C9B-616E-206F-37D2-8CFD72D82F3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C68CEE7-2AD3-2403-1F30-01228C38495D}"/>
              </a:ext>
            </a:extLst>
          </p:cNvPr>
          <p:cNvSpPr>
            <a:spLocks noGrp="1"/>
          </p:cNvSpPr>
          <p:nvPr>
            <p:ph type="dt" sz="half" idx="10"/>
          </p:nvPr>
        </p:nvSpPr>
        <p:spPr/>
        <p:txBody>
          <a:bodyPr/>
          <a:lstStyle/>
          <a:p>
            <a:fld id="{DAD540F4-54B2-1F41-AF28-01AC46D86AA3}" type="datetimeFigureOut">
              <a:rPr lang="en-US" smtClean="0"/>
              <a:t>6/24/26</a:t>
            </a:fld>
            <a:endParaRPr lang="en-US"/>
          </a:p>
        </p:txBody>
      </p:sp>
      <p:sp>
        <p:nvSpPr>
          <p:cNvPr id="5" name="Footer Placeholder 4">
            <a:extLst>
              <a:ext uri="{FF2B5EF4-FFF2-40B4-BE49-F238E27FC236}">
                <a16:creationId xmlns:a16="http://schemas.microsoft.com/office/drawing/2014/main" id="{9AF5809A-E4D4-CD18-7D73-22C854F304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05F6EE-F3CE-8C86-8CBD-C45278C51EF2}"/>
              </a:ext>
            </a:extLst>
          </p:cNvPr>
          <p:cNvSpPr>
            <a:spLocks noGrp="1"/>
          </p:cNvSpPr>
          <p:nvPr>
            <p:ph type="sldNum" sz="quarter" idx="12"/>
          </p:nvPr>
        </p:nvSpPr>
        <p:spPr/>
        <p:txBody>
          <a:bodyPr/>
          <a:lstStyle/>
          <a:p>
            <a:fld id="{1B0F6268-68BC-1140-8229-54BA0E1CE1A2}" type="slidenum">
              <a:rPr lang="en-US" smtClean="0"/>
              <a:t>‹#›</a:t>
            </a:fld>
            <a:endParaRPr lang="en-US"/>
          </a:p>
        </p:txBody>
      </p:sp>
    </p:spTree>
    <p:extLst>
      <p:ext uri="{BB962C8B-B14F-4D97-AF65-F5344CB8AC3E}">
        <p14:creationId xmlns:p14="http://schemas.microsoft.com/office/powerpoint/2010/main" val="2580334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3E39A4-FE2B-EE3F-AE0F-4AB4849D686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8705B56-22F3-E423-7623-1057FD54291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DF71063-FF24-EDD0-2196-368538AE8B98}"/>
              </a:ext>
            </a:extLst>
          </p:cNvPr>
          <p:cNvSpPr>
            <a:spLocks noGrp="1"/>
          </p:cNvSpPr>
          <p:nvPr>
            <p:ph type="dt" sz="half" idx="10"/>
          </p:nvPr>
        </p:nvSpPr>
        <p:spPr/>
        <p:txBody>
          <a:bodyPr/>
          <a:lstStyle/>
          <a:p>
            <a:fld id="{DAD540F4-54B2-1F41-AF28-01AC46D86AA3}" type="datetimeFigureOut">
              <a:rPr lang="en-US" smtClean="0"/>
              <a:t>6/24/26</a:t>
            </a:fld>
            <a:endParaRPr lang="en-US"/>
          </a:p>
        </p:txBody>
      </p:sp>
      <p:sp>
        <p:nvSpPr>
          <p:cNvPr id="5" name="Footer Placeholder 4">
            <a:extLst>
              <a:ext uri="{FF2B5EF4-FFF2-40B4-BE49-F238E27FC236}">
                <a16:creationId xmlns:a16="http://schemas.microsoft.com/office/drawing/2014/main" id="{172A87AD-653D-1F6E-4C33-31E7BD8696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B6BDBE-53B9-089B-7C4B-0BAF01724D45}"/>
              </a:ext>
            </a:extLst>
          </p:cNvPr>
          <p:cNvSpPr>
            <a:spLocks noGrp="1"/>
          </p:cNvSpPr>
          <p:nvPr>
            <p:ph type="sldNum" sz="quarter" idx="12"/>
          </p:nvPr>
        </p:nvSpPr>
        <p:spPr/>
        <p:txBody>
          <a:bodyPr/>
          <a:lstStyle/>
          <a:p>
            <a:fld id="{1B0F6268-68BC-1140-8229-54BA0E1CE1A2}" type="slidenum">
              <a:rPr lang="en-US" smtClean="0"/>
              <a:t>‹#›</a:t>
            </a:fld>
            <a:endParaRPr lang="en-US"/>
          </a:p>
        </p:txBody>
      </p:sp>
    </p:spTree>
    <p:extLst>
      <p:ext uri="{BB962C8B-B14F-4D97-AF65-F5344CB8AC3E}">
        <p14:creationId xmlns:p14="http://schemas.microsoft.com/office/powerpoint/2010/main" val="914758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A7852-1054-D9C6-225C-52281C3B1D2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CC1355B-35E7-004C-70D5-CB4C09A08FC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E291D16-DF22-A021-B17E-0EF92DCF76C0}"/>
              </a:ext>
            </a:extLst>
          </p:cNvPr>
          <p:cNvSpPr>
            <a:spLocks noGrp="1"/>
          </p:cNvSpPr>
          <p:nvPr>
            <p:ph type="dt" sz="half" idx="10"/>
          </p:nvPr>
        </p:nvSpPr>
        <p:spPr/>
        <p:txBody>
          <a:bodyPr/>
          <a:lstStyle/>
          <a:p>
            <a:fld id="{DAD540F4-54B2-1F41-AF28-01AC46D86AA3}" type="datetimeFigureOut">
              <a:rPr lang="en-US" smtClean="0"/>
              <a:t>6/24/26</a:t>
            </a:fld>
            <a:endParaRPr lang="en-US"/>
          </a:p>
        </p:txBody>
      </p:sp>
      <p:sp>
        <p:nvSpPr>
          <p:cNvPr id="5" name="Footer Placeholder 4">
            <a:extLst>
              <a:ext uri="{FF2B5EF4-FFF2-40B4-BE49-F238E27FC236}">
                <a16:creationId xmlns:a16="http://schemas.microsoft.com/office/drawing/2014/main" id="{AF81828F-8A4B-8FDF-559E-BF96EEFE37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634C93-FD2A-84C9-B5E9-07B322E1F76E}"/>
              </a:ext>
            </a:extLst>
          </p:cNvPr>
          <p:cNvSpPr>
            <a:spLocks noGrp="1"/>
          </p:cNvSpPr>
          <p:nvPr>
            <p:ph type="sldNum" sz="quarter" idx="12"/>
          </p:nvPr>
        </p:nvSpPr>
        <p:spPr/>
        <p:txBody>
          <a:bodyPr/>
          <a:lstStyle/>
          <a:p>
            <a:fld id="{1B0F6268-68BC-1140-8229-54BA0E1CE1A2}" type="slidenum">
              <a:rPr lang="en-US" smtClean="0"/>
              <a:t>‹#›</a:t>
            </a:fld>
            <a:endParaRPr lang="en-US"/>
          </a:p>
        </p:txBody>
      </p:sp>
    </p:spTree>
    <p:extLst>
      <p:ext uri="{BB962C8B-B14F-4D97-AF65-F5344CB8AC3E}">
        <p14:creationId xmlns:p14="http://schemas.microsoft.com/office/powerpoint/2010/main" val="557850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3B72F-4896-EA6A-56F9-C5CE687CE44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F9161BC-DE83-6434-F336-621A4C5E7AF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2CD5533-14B3-1BD3-A55B-5DA3316CCEA4}"/>
              </a:ext>
            </a:extLst>
          </p:cNvPr>
          <p:cNvSpPr>
            <a:spLocks noGrp="1"/>
          </p:cNvSpPr>
          <p:nvPr>
            <p:ph type="dt" sz="half" idx="10"/>
          </p:nvPr>
        </p:nvSpPr>
        <p:spPr/>
        <p:txBody>
          <a:bodyPr/>
          <a:lstStyle/>
          <a:p>
            <a:fld id="{DAD540F4-54B2-1F41-AF28-01AC46D86AA3}" type="datetimeFigureOut">
              <a:rPr lang="en-US" smtClean="0"/>
              <a:t>6/24/26</a:t>
            </a:fld>
            <a:endParaRPr lang="en-US"/>
          </a:p>
        </p:txBody>
      </p:sp>
      <p:sp>
        <p:nvSpPr>
          <p:cNvPr id="5" name="Footer Placeholder 4">
            <a:extLst>
              <a:ext uri="{FF2B5EF4-FFF2-40B4-BE49-F238E27FC236}">
                <a16:creationId xmlns:a16="http://schemas.microsoft.com/office/drawing/2014/main" id="{07041AC7-0827-1C2A-4951-A8F0904255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563664-F01F-C72F-7835-8F68228B7155}"/>
              </a:ext>
            </a:extLst>
          </p:cNvPr>
          <p:cNvSpPr>
            <a:spLocks noGrp="1"/>
          </p:cNvSpPr>
          <p:nvPr>
            <p:ph type="sldNum" sz="quarter" idx="12"/>
          </p:nvPr>
        </p:nvSpPr>
        <p:spPr/>
        <p:txBody>
          <a:bodyPr/>
          <a:lstStyle/>
          <a:p>
            <a:fld id="{1B0F6268-68BC-1140-8229-54BA0E1CE1A2}" type="slidenum">
              <a:rPr lang="en-US" smtClean="0"/>
              <a:t>‹#›</a:t>
            </a:fld>
            <a:endParaRPr lang="en-US"/>
          </a:p>
        </p:txBody>
      </p:sp>
    </p:spTree>
    <p:extLst>
      <p:ext uri="{BB962C8B-B14F-4D97-AF65-F5344CB8AC3E}">
        <p14:creationId xmlns:p14="http://schemas.microsoft.com/office/powerpoint/2010/main" val="3426761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9774B-E7CC-44DC-66C7-140BC83C8A4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066D595-1FC8-20C4-D688-05E28C86995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A1DD3DA-9AF4-3421-806F-C8864685E0D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61BA50E-DC7F-DC2A-6B83-B58DB95B6657}"/>
              </a:ext>
            </a:extLst>
          </p:cNvPr>
          <p:cNvSpPr>
            <a:spLocks noGrp="1"/>
          </p:cNvSpPr>
          <p:nvPr>
            <p:ph type="dt" sz="half" idx="10"/>
          </p:nvPr>
        </p:nvSpPr>
        <p:spPr/>
        <p:txBody>
          <a:bodyPr/>
          <a:lstStyle/>
          <a:p>
            <a:fld id="{DAD540F4-54B2-1F41-AF28-01AC46D86AA3}" type="datetimeFigureOut">
              <a:rPr lang="en-US" smtClean="0"/>
              <a:t>6/24/26</a:t>
            </a:fld>
            <a:endParaRPr lang="en-US"/>
          </a:p>
        </p:txBody>
      </p:sp>
      <p:sp>
        <p:nvSpPr>
          <p:cNvPr id="6" name="Footer Placeholder 5">
            <a:extLst>
              <a:ext uri="{FF2B5EF4-FFF2-40B4-BE49-F238E27FC236}">
                <a16:creationId xmlns:a16="http://schemas.microsoft.com/office/drawing/2014/main" id="{BA56CF28-7C9A-52EE-2922-D0BA8980E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AB10D0-AADD-F408-AB97-691C1F687188}"/>
              </a:ext>
            </a:extLst>
          </p:cNvPr>
          <p:cNvSpPr>
            <a:spLocks noGrp="1"/>
          </p:cNvSpPr>
          <p:nvPr>
            <p:ph type="sldNum" sz="quarter" idx="12"/>
          </p:nvPr>
        </p:nvSpPr>
        <p:spPr/>
        <p:txBody>
          <a:bodyPr/>
          <a:lstStyle/>
          <a:p>
            <a:fld id="{1B0F6268-68BC-1140-8229-54BA0E1CE1A2}" type="slidenum">
              <a:rPr lang="en-US" smtClean="0"/>
              <a:t>‹#›</a:t>
            </a:fld>
            <a:endParaRPr lang="en-US"/>
          </a:p>
        </p:txBody>
      </p:sp>
    </p:spTree>
    <p:extLst>
      <p:ext uri="{BB962C8B-B14F-4D97-AF65-F5344CB8AC3E}">
        <p14:creationId xmlns:p14="http://schemas.microsoft.com/office/powerpoint/2010/main" val="2812704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2528C-F1BA-9521-3280-75A88243A36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DBADD21-EFD8-795E-277F-9F2E1AFA5B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6D39736-52B8-2523-6787-B1F29205067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AAB7CA5-8406-733F-1176-69C0FB6C93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5E21C11-DB28-9199-6009-0FABD97B822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FCCE019-F2B2-12CF-CF70-829FFEBA9336}"/>
              </a:ext>
            </a:extLst>
          </p:cNvPr>
          <p:cNvSpPr>
            <a:spLocks noGrp="1"/>
          </p:cNvSpPr>
          <p:nvPr>
            <p:ph type="dt" sz="half" idx="10"/>
          </p:nvPr>
        </p:nvSpPr>
        <p:spPr/>
        <p:txBody>
          <a:bodyPr/>
          <a:lstStyle/>
          <a:p>
            <a:fld id="{DAD540F4-54B2-1F41-AF28-01AC46D86AA3}" type="datetimeFigureOut">
              <a:rPr lang="en-US" smtClean="0"/>
              <a:t>6/24/26</a:t>
            </a:fld>
            <a:endParaRPr lang="en-US"/>
          </a:p>
        </p:txBody>
      </p:sp>
      <p:sp>
        <p:nvSpPr>
          <p:cNvPr id="8" name="Footer Placeholder 7">
            <a:extLst>
              <a:ext uri="{FF2B5EF4-FFF2-40B4-BE49-F238E27FC236}">
                <a16:creationId xmlns:a16="http://schemas.microsoft.com/office/drawing/2014/main" id="{5C2C4D32-E268-3E2F-AE22-31967120535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4C5B85-A144-CF32-0718-F1791DF23F13}"/>
              </a:ext>
            </a:extLst>
          </p:cNvPr>
          <p:cNvSpPr>
            <a:spLocks noGrp="1"/>
          </p:cNvSpPr>
          <p:nvPr>
            <p:ph type="sldNum" sz="quarter" idx="12"/>
          </p:nvPr>
        </p:nvSpPr>
        <p:spPr/>
        <p:txBody>
          <a:bodyPr/>
          <a:lstStyle/>
          <a:p>
            <a:fld id="{1B0F6268-68BC-1140-8229-54BA0E1CE1A2}" type="slidenum">
              <a:rPr lang="en-US" smtClean="0"/>
              <a:t>‹#›</a:t>
            </a:fld>
            <a:endParaRPr lang="en-US"/>
          </a:p>
        </p:txBody>
      </p:sp>
    </p:spTree>
    <p:extLst>
      <p:ext uri="{BB962C8B-B14F-4D97-AF65-F5344CB8AC3E}">
        <p14:creationId xmlns:p14="http://schemas.microsoft.com/office/powerpoint/2010/main" val="3702728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7ACDE-2D2B-1DA9-F28D-2B3815F5A06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719F0A0-50FA-FA47-D68D-3F8654C0E7B1}"/>
              </a:ext>
            </a:extLst>
          </p:cNvPr>
          <p:cNvSpPr>
            <a:spLocks noGrp="1"/>
          </p:cNvSpPr>
          <p:nvPr>
            <p:ph type="dt" sz="half" idx="10"/>
          </p:nvPr>
        </p:nvSpPr>
        <p:spPr/>
        <p:txBody>
          <a:bodyPr/>
          <a:lstStyle/>
          <a:p>
            <a:fld id="{DAD540F4-54B2-1F41-AF28-01AC46D86AA3}" type="datetimeFigureOut">
              <a:rPr lang="en-US" smtClean="0"/>
              <a:t>6/24/26</a:t>
            </a:fld>
            <a:endParaRPr lang="en-US"/>
          </a:p>
        </p:txBody>
      </p:sp>
      <p:sp>
        <p:nvSpPr>
          <p:cNvPr id="4" name="Footer Placeholder 3">
            <a:extLst>
              <a:ext uri="{FF2B5EF4-FFF2-40B4-BE49-F238E27FC236}">
                <a16:creationId xmlns:a16="http://schemas.microsoft.com/office/drawing/2014/main" id="{1960CA94-75E4-9667-2342-B7F4D998F4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6B44BE-944C-80BF-A61D-395095128C07}"/>
              </a:ext>
            </a:extLst>
          </p:cNvPr>
          <p:cNvSpPr>
            <a:spLocks noGrp="1"/>
          </p:cNvSpPr>
          <p:nvPr>
            <p:ph type="sldNum" sz="quarter" idx="12"/>
          </p:nvPr>
        </p:nvSpPr>
        <p:spPr/>
        <p:txBody>
          <a:bodyPr/>
          <a:lstStyle/>
          <a:p>
            <a:fld id="{1B0F6268-68BC-1140-8229-54BA0E1CE1A2}" type="slidenum">
              <a:rPr lang="en-US" smtClean="0"/>
              <a:t>‹#›</a:t>
            </a:fld>
            <a:endParaRPr lang="en-US"/>
          </a:p>
        </p:txBody>
      </p:sp>
    </p:spTree>
    <p:extLst>
      <p:ext uri="{BB962C8B-B14F-4D97-AF65-F5344CB8AC3E}">
        <p14:creationId xmlns:p14="http://schemas.microsoft.com/office/powerpoint/2010/main" val="4207721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A1907E-804A-2C71-9F3C-28DEDD66D065}"/>
              </a:ext>
            </a:extLst>
          </p:cNvPr>
          <p:cNvSpPr>
            <a:spLocks noGrp="1"/>
          </p:cNvSpPr>
          <p:nvPr>
            <p:ph type="dt" sz="half" idx="10"/>
          </p:nvPr>
        </p:nvSpPr>
        <p:spPr/>
        <p:txBody>
          <a:bodyPr/>
          <a:lstStyle/>
          <a:p>
            <a:fld id="{DAD540F4-54B2-1F41-AF28-01AC46D86AA3}" type="datetimeFigureOut">
              <a:rPr lang="en-US" smtClean="0"/>
              <a:t>6/24/26</a:t>
            </a:fld>
            <a:endParaRPr lang="en-US"/>
          </a:p>
        </p:txBody>
      </p:sp>
      <p:sp>
        <p:nvSpPr>
          <p:cNvPr id="3" name="Footer Placeholder 2">
            <a:extLst>
              <a:ext uri="{FF2B5EF4-FFF2-40B4-BE49-F238E27FC236}">
                <a16:creationId xmlns:a16="http://schemas.microsoft.com/office/drawing/2014/main" id="{14203C88-A527-941B-351F-65B6A03E7AF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70CE12C-4938-FC85-28F9-127CAFE863E2}"/>
              </a:ext>
            </a:extLst>
          </p:cNvPr>
          <p:cNvSpPr>
            <a:spLocks noGrp="1"/>
          </p:cNvSpPr>
          <p:nvPr>
            <p:ph type="sldNum" sz="quarter" idx="12"/>
          </p:nvPr>
        </p:nvSpPr>
        <p:spPr/>
        <p:txBody>
          <a:bodyPr/>
          <a:lstStyle/>
          <a:p>
            <a:fld id="{1B0F6268-68BC-1140-8229-54BA0E1CE1A2}" type="slidenum">
              <a:rPr lang="en-US" smtClean="0"/>
              <a:t>‹#›</a:t>
            </a:fld>
            <a:endParaRPr lang="en-US"/>
          </a:p>
        </p:txBody>
      </p:sp>
    </p:spTree>
    <p:extLst>
      <p:ext uri="{BB962C8B-B14F-4D97-AF65-F5344CB8AC3E}">
        <p14:creationId xmlns:p14="http://schemas.microsoft.com/office/powerpoint/2010/main" val="2419435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C34FF-3684-3198-3E22-8F312A8F782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31D6125-4CCE-C52D-4769-9AB890F5E3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34A2B98-2628-E17D-54B4-AA59F6EA06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B031F32-C195-2D90-20D7-BD29CE899365}"/>
              </a:ext>
            </a:extLst>
          </p:cNvPr>
          <p:cNvSpPr>
            <a:spLocks noGrp="1"/>
          </p:cNvSpPr>
          <p:nvPr>
            <p:ph type="dt" sz="half" idx="10"/>
          </p:nvPr>
        </p:nvSpPr>
        <p:spPr/>
        <p:txBody>
          <a:bodyPr/>
          <a:lstStyle/>
          <a:p>
            <a:fld id="{DAD540F4-54B2-1F41-AF28-01AC46D86AA3}" type="datetimeFigureOut">
              <a:rPr lang="en-US" smtClean="0"/>
              <a:t>6/24/26</a:t>
            </a:fld>
            <a:endParaRPr lang="en-US"/>
          </a:p>
        </p:txBody>
      </p:sp>
      <p:sp>
        <p:nvSpPr>
          <p:cNvPr id="6" name="Footer Placeholder 5">
            <a:extLst>
              <a:ext uri="{FF2B5EF4-FFF2-40B4-BE49-F238E27FC236}">
                <a16:creationId xmlns:a16="http://schemas.microsoft.com/office/drawing/2014/main" id="{E096748F-F05F-3FB8-B904-4AF101027F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F1335D-F1E3-6C30-0374-BA2C6A6C3BE6}"/>
              </a:ext>
            </a:extLst>
          </p:cNvPr>
          <p:cNvSpPr>
            <a:spLocks noGrp="1"/>
          </p:cNvSpPr>
          <p:nvPr>
            <p:ph type="sldNum" sz="quarter" idx="12"/>
          </p:nvPr>
        </p:nvSpPr>
        <p:spPr/>
        <p:txBody>
          <a:bodyPr/>
          <a:lstStyle/>
          <a:p>
            <a:fld id="{1B0F6268-68BC-1140-8229-54BA0E1CE1A2}" type="slidenum">
              <a:rPr lang="en-US" smtClean="0"/>
              <a:t>‹#›</a:t>
            </a:fld>
            <a:endParaRPr lang="en-US"/>
          </a:p>
        </p:txBody>
      </p:sp>
    </p:spTree>
    <p:extLst>
      <p:ext uri="{BB962C8B-B14F-4D97-AF65-F5344CB8AC3E}">
        <p14:creationId xmlns:p14="http://schemas.microsoft.com/office/powerpoint/2010/main" val="3652525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D6EE3-9D29-0EF4-C36A-B0BBDB7DC38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8E7B3A9-8EE8-FCDA-05A6-67B313F88B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1DF32F-D6E2-1076-20C7-F49F1F8D46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E13A41D-927B-2A68-4B08-D315732AA717}"/>
              </a:ext>
            </a:extLst>
          </p:cNvPr>
          <p:cNvSpPr>
            <a:spLocks noGrp="1"/>
          </p:cNvSpPr>
          <p:nvPr>
            <p:ph type="dt" sz="half" idx="10"/>
          </p:nvPr>
        </p:nvSpPr>
        <p:spPr/>
        <p:txBody>
          <a:bodyPr/>
          <a:lstStyle/>
          <a:p>
            <a:fld id="{DAD540F4-54B2-1F41-AF28-01AC46D86AA3}" type="datetimeFigureOut">
              <a:rPr lang="en-US" smtClean="0"/>
              <a:t>6/24/26</a:t>
            </a:fld>
            <a:endParaRPr lang="en-US"/>
          </a:p>
        </p:txBody>
      </p:sp>
      <p:sp>
        <p:nvSpPr>
          <p:cNvPr id="6" name="Footer Placeholder 5">
            <a:extLst>
              <a:ext uri="{FF2B5EF4-FFF2-40B4-BE49-F238E27FC236}">
                <a16:creationId xmlns:a16="http://schemas.microsoft.com/office/drawing/2014/main" id="{3E0999B7-0B87-341E-9ADC-03571B3A77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AA1235-F89F-E7FF-0F16-4FBEC9AB6F69}"/>
              </a:ext>
            </a:extLst>
          </p:cNvPr>
          <p:cNvSpPr>
            <a:spLocks noGrp="1"/>
          </p:cNvSpPr>
          <p:nvPr>
            <p:ph type="sldNum" sz="quarter" idx="12"/>
          </p:nvPr>
        </p:nvSpPr>
        <p:spPr/>
        <p:txBody>
          <a:bodyPr/>
          <a:lstStyle/>
          <a:p>
            <a:fld id="{1B0F6268-68BC-1140-8229-54BA0E1CE1A2}" type="slidenum">
              <a:rPr lang="en-US" smtClean="0"/>
              <a:t>‹#›</a:t>
            </a:fld>
            <a:endParaRPr lang="en-US"/>
          </a:p>
        </p:txBody>
      </p:sp>
    </p:spTree>
    <p:extLst>
      <p:ext uri="{BB962C8B-B14F-4D97-AF65-F5344CB8AC3E}">
        <p14:creationId xmlns:p14="http://schemas.microsoft.com/office/powerpoint/2010/main" val="3098398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3AA97C-3A49-BD10-B400-93FBDC51D6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618A1E4-B876-3EA8-5A66-A19A37EE57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32D57FC-B0CC-87F3-85FE-C99E93EBE1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AD540F4-54B2-1F41-AF28-01AC46D86AA3}" type="datetimeFigureOut">
              <a:rPr lang="en-US" smtClean="0"/>
              <a:t>6/24/26</a:t>
            </a:fld>
            <a:endParaRPr lang="en-US"/>
          </a:p>
        </p:txBody>
      </p:sp>
      <p:sp>
        <p:nvSpPr>
          <p:cNvPr id="5" name="Footer Placeholder 4">
            <a:extLst>
              <a:ext uri="{FF2B5EF4-FFF2-40B4-BE49-F238E27FC236}">
                <a16:creationId xmlns:a16="http://schemas.microsoft.com/office/drawing/2014/main" id="{60AAA875-ACC9-6C87-D8AC-BD9D3A728C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79BCF32-7EAA-F265-DE17-95805D40B6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0F6268-68BC-1140-8229-54BA0E1CE1A2}" type="slidenum">
              <a:rPr lang="en-US" smtClean="0"/>
              <a:t>‹#›</a:t>
            </a:fld>
            <a:endParaRPr lang="en-US"/>
          </a:p>
        </p:txBody>
      </p:sp>
    </p:spTree>
    <p:extLst>
      <p:ext uri="{BB962C8B-B14F-4D97-AF65-F5344CB8AC3E}">
        <p14:creationId xmlns:p14="http://schemas.microsoft.com/office/powerpoint/2010/main" val="1411060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3F42B-7408-B00F-6C6F-CC01E9AF6FA4}"/>
              </a:ext>
            </a:extLst>
          </p:cNvPr>
          <p:cNvSpPr>
            <a:spLocks noGrp="1"/>
          </p:cNvSpPr>
          <p:nvPr>
            <p:ph type="ctrTitle"/>
          </p:nvPr>
        </p:nvSpPr>
        <p:spPr/>
        <p:txBody>
          <a:bodyPr/>
          <a:lstStyle/>
          <a:p>
            <a:r>
              <a:rPr lang="en-US" dirty="0"/>
              <a:t>Day 8: </a:t>
            </a:r>
            <a:r>
              <a:rPr lang="en-US"/>
              <a:t>Criminal Governance</a:t>
            </a:r>
          </a:p>
        </p:txBody>
      </p:sp>
      <p:sp>
        <p:nvSpPr>
          <p:cNvPr id="3" name="Subtitle 2">
            <a:extLst>
              <a:ext uri="{FF2B5EF4-FFF2-40B4-BE49-F238E27FC236}">
                <a16:creationId xmlns:a16="http://schemas.microsoft.com/office/drawing/2014/main" id="{B272DB6A-3F06-C011-CAF9-0E94C55AD3EA}"/>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853267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22B56B74-6F34-38B6-9BA3-C9FEB3FC9D9D}"/>
              </a:ext>
            </a:extLst>
          </p:cNvPr>
          <p:cNvPicPr>
            <a:picLocks noGrp="1" noChangeAspect="1"/>
          </p:cNvPicPr>
          <p:nvPr>
            <p:ph idx="1"/>
          </p:nvPr>
        </p:nvPicPr>
        <p:blipFill>
          <a:blip r:embed="rId2"/>
          <a:srcRect t="15793" b="580"/>
          <a:stretch>
            <a:fillRect/>
          </a:stretch>
        </p:blipFill>
        <p:spPr>
          <a:xfrm>
            <a:off x="20" y="1282"/>
            <a:ext cx="12191980" cy="6856718"/>
          </a:xfrm>
          <a:prstGeom prst="rect">
            <a:avLst/>
          </a:prstGeom>
        </p:spPr>
      </p:pic>
    </p:spTree>
    <p:extLst>
      <p:ext uri="{BB962C8B-B14F-4D97-AF65-F5344CB8AC3E}">
        <p14:creationId xmlns:p14="http://schemas.microsoft.com/office/powerpoint/2010/main" val="591092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9AE35-0F6A-DD2F-3F42-87154F09FF55}"/>
              </a:ext>
            </a:extLst>
          </p:cNvPr>
          <p:cNvSpPr>
            <a:spLocks noGrp="1"/>
          </p:cNvSpPr>
          <p:nvPr>
            <p:ph type="title"/>
          </p:nvPr>
        </p:nvSpPr>
        <p:spPr/>
        <p:txBody>
          <a:bodyPr/>
          <a:lstStyle/>
          <a:p>
            <a:r>
              <a:rPr lang="en-US" dirty="0"/>
              <a:t>However, criminal governance is not limited to developing countries </a:t>
            </a:r>
          </a:p>
        </p:txBody>
      </p:sp>
      <p:pic>
        <p:nvPicPr>
          <p:cNvPr id="5" name="Content Placeholder 4">
            <a:extLst>
              <a:ext uri="{FF2B5EF4-FFF2-40B4-BE49-F238E27FC236}">
                <a16:creationId xmlns:a16="http://schemas.microsoft.com/office/drawing/2014/main" id="{C38957B8-F978-6C2D-446C-A2024D991F85}"/>
              </a:ext>
            </a:extLst>
          </p:cNvPr>
          <p:cNvPicPr>
            <a:picLocks noGrp="1" noChangeAspect="1"/>
          </p:cNvPicPr>
          <p:nvPr>
            <p:ph idx="1"/>
          </p:nvPr>
        </p:nvPicPr>
        <p:blipFill>
          <a:blip r:embed="rId2"/>
          <a:stretch>
            <a:fillRect/>
          </a:stretch>
        </p:blipFill>
        <p:spPr>
          <a:xfrm>
            <a:off x="2620810" y="1825625"/>
            <a:ext cx="6950380" cy="4351338"/>
          </a:xfrm>
          <a:prstGeom prst="rect">
            <a:avLst/>
          </a:prstGeom>
        </p:spPr>
      </p:pic>
    </p:spTree>
    <p:extLst>
      <p:ext uri="{BB962C8B-B14F-4D97-AF65-F5344CB8AC3E}">
        <p14:creationId xmlns:p14="http://schemas.microsoft.com/office/powerpoint/2010/main" val="534572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5EBC8A-7317-B236-A820-550BA081A26A}"/>
              </a:ext>
            </a:extLst>
          </p:cNvPr>
          <p:cNvSpPr>
            <a:spLocks noGrp="1"/>
          </p:cNvSpPr>
          <p:nvPr>
            <p:ph type="title"/>
          </p:nvPr>
        </p:nvSpPr>
        <p:spPr>
          <a:xfrm>
            <a:off x="630936" y="639520"/>
            <a:ext cx="3429000" cy="1719072"/>
          </a:xfrm>
        </p:spPr>
        <p:txBody>
          <a:bodyPr anchor="b">
            <a:normAutofit/>
          </a:bodyPr>
          <a:lstStyle/>
          <a:p>
            <a:endParaRPr lang="en-US" sz="5400"/>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45C9F6D-978E-179B-3796-FACD203A3056}"/>
              </a:ext>
            </a:extLst>
          </p:cNvPr>
          <p:cNvSpPr>
            <a:spLocks noGrp="1"/>
          </p:cNvSpPr>
          <p:nvPr>
            <p:ph idx="1"/>
          </p:nvPr>
        </p:nvSpPr>
        <p:spPr>
          <a:xfrm>
            <a:off x="630936" y="2807208"/>
            <a:ext cx="3429000" cy="3410712"/>
          </a:xfrm>
        </p:spPr>
        <p:txBody>
          <a:bodyPr anchor="t">
            <a:normAutofit/>
          </a:bodyPr>
          <a:lstStyle/>
          <a:p>
            <a:r>
              <a:rPr lang="en-US" sz="2200"/>
              <a:t>2016: Man attacked with machete; grenade thrown at house; 9 year old shot as opened door. 19 shootings in the year. </a:t>
            </a:r>
          </a:p>
          <a:p>
            <a:endParaRPr lang="en-US" sz="2200"/>
          </a:p>
          <a:p>
            <a:r>
              <a:rPr lang="en-US" sz="2200"/>
              <a:t>“</a:t>
            </a:r>
            <a:r>
              <a:rPr lang="en-GB" sz="2200"/>
              <a:t>Police don’t control the street” </a:t>
            </a:r>
            <a:endParaRPr lang="en-US" sz="2200"/>
          </a:p>
        </p:txBody>
      </p:sp>
      <p:pic>
        <p:nvPicPr>
          <p:cNvPr id="5" name="Picture 4">
            <a:extLst>
              <a:ext uri="{FF2B5EF4-FFF2-40B4-BE49-F238E27FC236}">
                <a16:creationId xmlns:a16="http://schemas.microsoft.com/office/drawing/2014/main" id="{D3C8D683-7558-7689-9724-3A324DCDDE11}"/>
              </a:ext>
            </a:extLst>
          </p:cNvPr>
          <p:cNvPicPr>
            <a:picLocks noChangeAspect="1"/>
          </p:cNvPicPr>
          <p:nvPr/>
        </p:nvPicPr>
        <p:blipFill>
          <a:blip r:embed="rId2"/>
          <a:stretch>
            <a:fillRect/>
          </a:stretch>
        </p:blipFill>
        <p:spPr>
          <a:xfrm>
            <a:off x="4654296" y="1306107"/>
            <a:ext cx="6903720" cy="4245786"/>
          </a:xfrm>
          <a:prstGeom prst="rect">
            <a:avLst/>
          </a:prstGeom>
        </p:spPr>
      </p:pic>
    </p:spTree>
    <p:extLst>
      <p:ext uri="{BB962C8B-B14F-4D97-AF65-F5344CB8AC3E}">
        <p14:creationId xmlns:p14="http://schemas.microsoft.com/office/powerpoint/2010/main" val="3162391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B43E7DC-5101-4E7C-ADB5-596311F53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1B8BCA7A-6464-4C53-A572-89B2B3C2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10976177 w 12192000"/>
              <a:gd name="connsiteY3" fmla="*/ 6858000 h 6858000"/>
              <a:gd name="connsiteX4" fmla="*/ 10997120 w 12192000"/>
              <a:gd name="connsiteY4" fmla="*/ 6851980 h 6858000"/>
              <a:gd name="connsiteX5" fmla="*/ 12094512 w 12192000"/>
              <a:gd name="connsiteY5" fmla="*/ 6315404 h 6858000"/>
              <a:gd name="connsiteX6" fmla="*/ 12191999 w 12192000"/>
              <a:gd name="connsiteY6" fmla="*/ 6239611 h 6858000"/>
              <a:gd name="connsiteX7" fmla="*/ 12191999 w 12192000"/>
              <a:gd name="connsiteY7" fmla="*/ 1104399 h 6858000"/>
              <a:gd name="connsiteX8" fmla="*/ 11979198 w 12192000"/>
              <a:gd name="connsiteY8" fmla="*/ 1051011 h 6858000"/>
              <a:gd name="connsiteX9" fmla="*/ 11742378 w 12192000"/>
              <a:gd name="connsiteY9" fmla="*/ 986227 h 6858000"/>
              <a:gd name="connsiteX10" fmla="*/ 12063968 w 12192000"/>
              <a:gd name="connsiteY10" fmla="*/ 729780 h 6858000"/>
              <a:gd name="connsiteX11" fmla="*/ 11572835 w 12192000"/>
              <a:gd name="connsiteY11" fmla="*/ 670151 h 6858000"/>
              <a:gd name="connsiteX12" fmla="*/ 11524844 w 12192000"/>
              <a:gd name="connsiteY12" fmla="*/ 671946 h 6858000"/>
              <a:gd name="connsiteX13" fmla="*/ 10560518 w 12192000"/>
              <a:gd name="connsiteY13" fmla="*/ 632492 h 6858000"/>
              <a:gd name="connsiteX14" fmla="*/ 9178169 w 12192000"/>
              <a:gd name="connsiteY14" fmla="*/ 501577 h 6858000"/>
              <a:gd name="connsiteX15" fmla="*/ 8033984 w 12192000"/>
              <a:gd name="connsiteY15" fmla="*/ 423121 h 6858000"/>
              <a:gd name="connsiteX16" fmla="*/ 6815795 w 12192000"/>
              <a:gd name="connsiteY16" fmla="*/ 270688 h 6858000"/>
              <a:gd name="connsiteX17" fmla="*/ 6757489 w 12192000"/>
              <a:gd name="connsiteY17" fmla="*/ 260880 h 6858000"/>
              <a:gd name="connsiteX18" fmla="*/ 6703217 w 12192000"/>
              <a:gd name="connsiteY18" fmla="*/ 290416 h 6858000"/>
              <a:gd name="connsiteX19" fmla="*/ 7005521 w 12192000"/>
              <a:gd name="connsiteY19" fmla="*/ 401154 h 6858000"/>
              <a:gd name="connsiteX20" fmla="*/ 6532779 w 12192000"/>
              <a:gd name="connsiteY20" fmla="*/ 342871 h 6858000"/>
              <a:gd name="connsiteX21" fmla="*/ 6524704 w 12192000"/>
              <a:gd name="connsiteY21" fmla="*/ 380529 h 6858000"/>
              <a:gd name="connsiteX22" fmla="*/ 7061587 w 12192000"/>
              <a:gd name="connsiteY22" fmla="*/ 523098 h 6858000"/>
              <a:gd name="connsiteX23" fmla="*/ 7013594 w 12192000"/>
              <a:gd name="connsiteY23" fmla="*/ 545070 h 6858000"/>
              <a:gd name="connsiteX24" fmla="*/ 6728335 w 12192000"/>
              <a:gd name="connsiteY24" fmla="*/ 489924 h 6858000"/>
              <a:gd name="connsiteX25" fmla="*/ 6670923 w 12192000"/>
              <a:gd name="connsiteY25" fmla="*/ 504270 h 6858000"/>
              <a:gd name="connsiteX26" fmla="*/ 6699180 w 12192000"/>
              <a:gd name="connsiteY26" fmla="*/ 571069 h 6858000"/>
              <a:gd name="connsiteX27" fmla="*/ 6822972 w 12192000"/>
              <a:gd name="connsiteY27" fmla="*/ 597073 h 6858000"/>
              <a:gd name="connsiteX28" fmla="*/ 7015839 w 12192000"/>
              <a:gd name="connsiteY28" fmla="*/ 753992 h 6858000"/>
              <a:gd name="connsiteX29" fmla="*/ 6723848 w 12192000"/>
              <a:gd name="connsiteY29" fmla="*/ 735160 h 6858000"/>
              <a:gd name="connsiteX30" fmla="*/ 6672268 w 12192000"/>
              <a:gd name="connsiteY30" fmla="*/ 773268 h 6858000"/>
              <a:gd name="connsiteX31" fmla="*/ 6652532 w 12192000"/>
              <a:gd name="connsiteY31" fmla="*/ 822585 h 6858000"/>
              <a:gd name="connsiteX32" fmla="*/ 6539505 w 12192000"/>
              <a:gd name="connsiteY32" fmla="*/ 863382 h 6858000"/>
              <a:gd name="connsiteX33" fmla="*/ 6717122 w 12192000"/>
              <a:gd name="connsiteY33" fmla="*/ 909114 h 6858000"/>
              <a:gd name="connsiteX34" fmla="*/ 6527397 w 12192000"/>
              <a:gd name="connsiteY34" fmla="*/ 909114 h 6858000"/>
              <a:gd name="connsiteX35" fmla="*/ 6309411 w 12192000"/>
              <a:gd name="connsiteY35" fmla="*/ 877731 h 6858000"/>
              <a:gd name="connsiteX36" fmla="*/ 6077077 w 12192000"/>
              <a:gd name="connsiteY36" fmla="*/ 887593 h 6858000"/>
              <a:gd name="connsiteX37" fmla="*/ 6076642 w 12192000"/>
              <a:gd name="connsiteY37" fmla="*/ 887537 h 6858000"/>
              <a:gd name="connsiteX38" fmla="*/ 6032390 w 12192000"/>
              <a:gd name="connsiteY38" fmla="*/ 898600 h 6858000"/>
              <a:gd name="connsiteX39" fmla="*/ 6008536 w 12192000"/>
              <a:gd name="connsiteY39" fmla="*/ 914503 h 6858000"/>
              <a:gd name="connsiteX40" fmla="*/ 5944926 w 12192000"/>
              <a:gd name="connsiteY40" fmla="*/ 922454 h 6858000"/>
              <a:gd name="connsiteX41" fmla="*/ 5929023 w 12192000"/>
              <a:gd name="connsiteY41" fmla="*/ 954259 h 6858000"/>
              <a:gd name="connsiteX42" fmla="*/ 5938641 w 12192000"/>
              <a:gd name="connsiteY42" fmla="*/ 983356 h 6858000"/>
              <a:gd name="connsiteX43" fmla="*/ 5941380 w 12192000"/>
              <a:gd name="connsiteY43" fmla="*/ 994243 h 6858000"/>
              <a:gd name="connsiteX44" fmla="*/ 6022639 w 12192000"/>
              <a:gd name="connsiteY44" fmla="*/ 1012399 h 6858000"/>
              <a:gd name="connsiteX45" fmla="*/ 6620687 w 12192000"/>
              <a:gd name="connsiteY45" fmla="*/ 1222947 h 6858000"/>
              <a:gd name="connsiteX46" fmla="*/ 6557895 w 12192000"/>
              <a:gd name="connsiteY46" fmla="*/ 1308577 h 6858000"/>
              <a:gd name="connsiteX47" fmla="*/ 6815348 w 12192000"/>
              <a:gd name="connsiteY47" fmla="*/ 1401831 h 6858000"/>
              <a:gd name="connsiteX48" fmla="*/ 6878591 w 12192000"/>
              <a:gd name="connsiteY48" fmla="*/ 1494187 h 6858000"/>
              <a:gd name="connsiteX49" fmla="*/ 6799202 w 12192000"/>
              <a:gd name="connsiteY49" fmla="*/ 1486118 h 6858000"/>
              <a:gd name="connsiteX50" fmla="*/ 6731027 w 12192000"/>
              <a:gd name="connsiteY50" fmla="*/ 1503602 h 6858000"/>
              <a:gd name="connsiteX51" fmla="*/ 6759282 w 12192000"/>
              <a:gd name="connsiteY51" fmla="*/ 1621067 h 6858000"/>
              <a:gd name="connsiteX52" fmla="*/ 7123035 w 12192000"/>
              <a:gd name="connsiteY52" fmla="*/ 1772603 h 6858000"/>
              <a:gd name="connsiteX53" fmla="*/ 7155777 w 12192000"/>
              <a:gd name="connsiteY53" fmla="*/ 1821919 h 6858000"/>
              <a:gd name="connsiteX54" fmla="*/ 7112270 w 12192000"/>
              <a:gd name="connsiteY54" fmla="*/ 1856890 h 6858000"/>
              <a:gd name="connsiteX55" fmla="*/ 6994755 w 12192000"/>
              <a:gd name="connsiteY55" fmla="*/ 1874821 h 6858000"/>
              <a:gd name="connsiteX56" fmla="*/ 7159364 w 12192000"/>
              <a:gd name="connsiteY56" fmla="*/ 2042948 h 6858000"/>
              <a:gd name="connsiteX57" fmla="*/ 7219467 w 12192000"/>
              <a:gd name="connsiteY57" fmla="*/ 2089573 h 6858000"/>
              <a:gd name="connsiteX58" fmla="*/ 7322179 w 12192000"/>
              <a:gd name="connsiteY58" fmla="*/ 2161756 h 6858000"/>
              <a:gd name="connsiteX59" fmla="*/ 7323974 w 12192000"/>
              <a:gd name="connsiteY59" fmla="*/ 2183724 h 6858000"/>
              <a:gd name="connsiteX60" fmla="*/ 7184034 w 12192000"/>
              <a:gd name="connsiteY60" fmla="*/ 2261285 h 6858000"/>
              <a:gd name="connsiteX61" fmla="*/ 6931516 w 12192000"/>
              <a:gd name="connsiteY61" fmla="*/ 2240212 h 6858000"/>
              <a:gd name="connsiteX62" fmla="*/ 7304686 w 12192000"/>
              <a:gd name="connsiteY62" fmla="*/ 2355883 h 6858000"/>
              <a:gd name="connsiteX63" fmla="*/ 6096813 w 12192000"/>
              <a:gd name="connsiteY63" fmla="*/ 2080160 h 6858000"/>
              <a:gd name="connsiteX64" fmla="*/ 6173959 w 12192000"/>
              <a:gd name="connsiteY64" fmla="*/ 2152340 h 6858000"/>
              <a:gd name="connsiteX65" fmla="*/ 6596469 w 12192000"/>
              <a:gd name="connsiteY65" fmla="*/ 2342432 h 6858000"/>
              <a:gd name="connsiteX66" fmla="*/ 6716224 w 12192000"/>
              <a:gd name="connsiteY66" fmla="*/ 2461690 h 6858000"/>
              <a:gd name="connsiteX67" fmla="*/ 6841810 w 12192000"/>
              <a:gd name="connsiteY67" fmla="*/ 2527594 h 6858000"/>
              <a:gd name="connsiteX68" fmla="*/ 7018080 w 12192000"/>
              <a:gd name="connsiteY68" fmla="*/ 2526249 h 6858000"/>
              <a:gd name="connsiteX69" fmla="*/ 7143217 w 12192000"/>
              <a:gd name="connsiteY69" fmla="*/ 2627573 h 6858000"/>
              <a:gd name="connsiteX70" fmla="*/ 7012697 w 12192000"/>
              <a:gd name="connsiteY70" fmla="*/ 2649094 h 6858000"/>
              <a:gd name="connsiteX71" fmla="*/ 6859752 w 12192000"/>
              <a:gd name="connsiteY71" fmla="*/ 2632505 h 6858000"/>
              <a:gd name="connsiteX72" fmla="*/ 6529636 w 12192000"/>
              <a:gd name="connsiteY72" fmla="*/ 2637883 h 6858000"/>
              <a:gd name="connsiteX73" fmla="*/ 6340360 w 12192000"/>
              <a:gd name="connsiteY73" fmla="*/ 2657610 h 6858000"/>
              <a:gd name="connsiteX74" fmla="*/ 5905294 w 12192000"/>
              <a:gd name="connsiteY74" fmla="*/ 2623984 h 6858000"/>
              <a:gd name="connsiteX75" fmla="*/ 5930860 w 12192000"/>
              <a:gd name="connsiteY75" fmla="*/ 2710066 h 6858000"/>
              <a:gd name="connsiteX76" fmla="*/ 5914710 w 12192000"/>
              <a:gd name="connsiteY76" fmla="*/ 2784935 h 6858000"/>
              <a:gd name="connsiteX77" fmla="*/ 5908433 w 12192000"/>
              <a:gd name="connsiteY77" fmla="*/ 2947683 h 6858000"/>
              <a:gd name="connsiteX78" fmla="*/ 5912470 w 12192000"/>
              <a:gd name="connsiteY78" fmla="*/ 2974134 h 6858000"/>
              <a:gd name="connsiteX79" fmla="*/ 5815141 w 12192000"/>
              <a:gd name="connsiteY79" fmla="*/ 2991171 h 6858000"/>
              <a:gd name="connsiteX80" fmla="*/ 6395082 w 12192000"/>
              <a:gd name="connsiteY80" fmla="*/ 3329661 h 6858000"/>
              <a:gd name="connsiteX81" fmla="*/ 6007557 w 12192000"/>
              <a:gd name="connsiteY81" fmla="*/ 3243581 h 6858000"/>
              <a:gd name="connsiteX82" fmla="*/ 5955079 w 12192000"/>
              <a:gd name="connsiteY82" fmla="*/ 3385704 h 6858000"/>
              <a:gd name="connsiteX83" fmla="*/ 6137180 w 12192000"/>
              <a:gd name="connsiteY83" fmla="*/ 3512133 h 6858000"/>
              <a:gd name="connsiteX84" fmla="*/ 6204457 w 12192000"/>
              <a:gd name="connsiteY84" fmla="*/ 3762302 h 6858000"/>
              <a:gd name="connsiteX85" fmla="*/ 6171716 w 12192000"/>
              <a:gd name="connsiteY85" fmla="*/ 3990952 h 6858000"/>
              <a:gd name="connsiteX86" fmla="*/ 6093674 w 12192000"/>
              <a:gd name="connsiteY86" fmla="*/ 4063580 h 6858000"/>
              <a:gd name="connsiteX87" fmla="*/ 5980645 w 12192000"/>
              <a:gd name="connsiteY87" fmla="*/ 4194045 h 6858000"/>
              <a:gd name="connsiteX88" fmla="*/ 5910676 w 12192000"/>
              <a:gd name="connsiteY88" fmla="*/ 4274743 h 6858000"/>
              <a:gd name="connsiteX89" fmla="*/ 5667577 w 12192000"/>
              <a:gd name="connsiteY89" fmla="*/ 4243362 h 6858000"/>
              <a:gd name="connsiteX90" fmla="*/ 5991859 w 12192000"/>
              <a:gd name="connsiteY90" fmla="*/ 4448252 h 6858000"/>
              <a:gd name="connsiteX91" fmla="*/ 5729024 w 12192000"/>
              <a:gd name="connsiteY91" fmla="*/ 4422695 h 6858000"/>
              <a:gd name="connsiteX92" fmla="*/ 5643357 w 12192000"/>
              <a:gd name="connsiteY92" fmla="*/ 4437041 h 6858000"/>
              <a:gd name="connsiteX93" fmla="*/ 5692243 w 12192000"/>
              <a:gd name="connsiteY93" fmla="*/ 4503395 h 6858000"/>
              <a:gd name="connsiteX94" fmla="*/ 5885111 w 12192000"/>
              <a:gd name="connsiteY94" fmla="*/ 4615926 h 6858000"/>
              <a:gd name="connsiteX95" fmla="*/ 6282503 w 12192000"/>
              <a:gd name="connsiteY95" fmla="*/ 4920793 h 6858000"/>
              <a:gd name="connsiteX96" fmla="*/ 5897668 w 12192000"/>
              <a:gd name="connsiteY96" fmla="*/ 4780915 h 6858000"/>
              <a:gd name="connsiteX97" fmla="*/ 6303132 w 12192000"/>
              <a:gd name="connsiteY97" fmla="*/ 5094297 h 6858000"/>
              <a:gd name="connsiteX98" fmla="*/ 6393287 w 12192000"/>
              <a:gd name="connsiteY98" fmla="*/ 5198310 h 6858000"/>
              <a:gd name="connsiteX99" fmla="*/ 6575386 w 12192000"/>
              <a:gd name="connsiteY99" fmla="*/ 5456548 h 6858000"/>
              <a:gd name="connsiteX100" fmla="*/ 6566415 w 12192000"/>
              <a:gd name="connsiteY100" fmla="*/ 5485690 h 6858000"/>
              <a:gd name="connsiteX101" fmla="*/ 6356059 w 12192000"/>
              <a:gd name="connsiteY101" fmla="*/ 5443995 h 6858000"/>
              <a:gd name="connsiteX102" fmla="*/ 6628762 w 12192000"/>
              <a:gd name="connsiteY102" fmla="*/ 5660990 h 6858000"/>
              <a:gd name="connsiteX103" fmla="*/ 6910436 w 12192000"/>
              <a:gd name="connsiteY103" fmla="*/ 5827767 h 6858000"/>
              <a:gd name="connsiteX104" fmla="*/ 6710393 w 12192000"/>
              <a:gd name="connsiteY104" fmla="*/ 5802214 h 6858000"/>
              <a:gd name="connsiteX105" fmla="*/ 6435448 w 12192000"/>
              <a:gd name="connsiteY105" fmla="*/ 5706719 h 6858000"/>
              <a:gd name="connsiteX106" fmla="*/ 6339913 w 12192000"/>
              <a:gd name="connsiteY106" fmla="*/ 5742586 h 6858000"/>
              <a:gd name="connsiteX107" fmla="*/ 6600503 w 12192000"/>
              <a:gd name="connsiteY107" fmla="*/ 5900398 h 6858000"/>
              <a:gd name="connsiteX108" fmla="*/ 6749863 w 12192000"/>
              <a:gd name="connsiteY108" fmla="*/ 5973478 h 6858000"/>
              <a:gd name="connsiteX109" fmla="*/ 6809515 w 12192000"/>
              <a:gd name="connsiteY109" fmla="*/ 6029519 h 6858000"/>
              <a:gd name="connsiteX110" fmla="*/ 6979954 w 12192000"/>
              <a:gd name="connsiteY110" fmla="*/ 6229474 h 6858000"/>
              <a:gd name="connsiteX111" fmla="*/ 7480509 w 12192000"/>
              <a:gd name="connsiteY111" fmla="*/ 6447812 h 6858000"/>
              <a:gd name="connsiteX112" fmla="*/ 7948764 w 12192000"/>
              <a:gd name="connsiteY112" fmla="*/ 6719056 h 6858000"/>
              <a:gd name="connsiteX113" fmla="*/ 8221244 w 12192000"/>
              <a:gd name="connsiteY113" fmla="*/ 6848868 h 6858000"/>
              <a:gd name="connsiteX114" fmla="*/ 8242921 w 12192000"/>
              <a:gd name="connsiteY114" fmla="*/ 6858000 h 6858000"/>
              <a:gd name="connsiteX115" fmla="*/ 0 w 12192000"/>
              <a:gd name="connsiteY11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2192000" h="6858000">
                <a:moveTo>
                  <a:pt x="0" y="0"/>
                </a:moveTo>
                <a:lnTo>
                  <a:pt x="12192000" y="0"/>
                </a:lnTo>
                <a:lnTo>
                  <a:pt x="12192000" y="6858000"/>
                </a:lnTo>
                <a:lnTo>
                  <a:pt x="10976177" y="6858000"/>
                </a:lnTo>
                <a:lnTo>
                  <a:pt x="10997120" y="6851980"/>
                </a:lnTo>
                <a:cubicBezTo>
                  <a:pt x="11372760" y="6734361"/>
                  <a:pt x="11757137" y="6563389"/>
                  <a:pt x="12094512" y="6315404"/>
                </a:cubicBezTo>
                <a:lnTo>
                  <a:pt x="12191999" y="6239611"/>
                </a:lnTo>
                <a:lnTo>
                  <a:pt x="12191999" y="1104399"/>
                </a:lnTo>
                <a:lnTo>
                  <a:pt x="11979198" y="1051011"/>
                </a:lnTo>
                <a:cubicBezTo>
                  <a:pt x="11902836" y="1030275"/>
                  <a:pt x="11824681" y="1008195"/>
                  <a:pt x="11742378" y="986227"/>
                </a:cubicBezTo>
                <a:cubicBezTo>
                  <a:pt x="11843295" y="875936"/>
                  <a:pt x="12022257" y="888939"/>
                  <a:pt x="12063968" y="729780"/>
                </a:cubicBezTo>
                <a:cubicBezTo>
                  <a:pt x="11901155" y="688534"/>
                  <a:pt x="11729822" y="735611"/>
                  <a:pt x="11572835" y="670151"/>
                </a:cubicBezTo>
                <a:cubicBezTo>
                  <a:pt x="11559381" y="664325"/>
                  <a:pt x="11540990" y="670151"/>
                  <a:pt x="11524844" y="671946"/>
                </a:cubicBezTo>
                <a:cubicBezTo>
                  <a:pt x="11201459" y="706916"/>
                  <a:pt x="10879418" y="676432"/>
                  <a:pt x="10560518" y="632492"/>
                </a:cubicBezTo>
                <a:cubicBezTo>
                  <a:pt x="10101230" y="569728"/>
                  <a:pt x="9640146" y="529825"/>
                  <a:pt x="9178169" y="501577"/>
                </a:cubicBezTo>
                <a:cubicBezTo>
                  <a:pt x="8796475" y="478266"/>
                  <a:pt x="8413886" y="467955"/>
                  <a:pt x="8033984" y="423121"/>
                </a:cubicBezTo>
                <a:cubicBezTo>
                  <a:pt x="7627624" y="375150"/>
                  <a:pt x="7221712" y="320901"/>
                  <a:pt x="6815795" y="270688"/>
                </a:cubicBezTo>
                <a:cubicBezTo>
                  <a:pt x="6797407" y="268446"/>
                  <a:pt x="6777110" y="261384"/>
                  <a:pt x="6757489" y="260880"/>
                </a:cubicBezTo>
                <a:cubicBezTo>
                  <a:pt x="6737867" y="260376"/>
                  <a:pt x="6718916" y="266430"/>
                  <a:pt x="6703217" y="290416"/>
                </a:cubicBezTo>
                <a:cubicBezTo>
                  <a:pt x="6786642" y="353629"/>
                  <a:pt x="6892941" y="329867"/>
                  <a:pt x="7005521" y="401154"/>
                </a:cubicBezTo>
                <a:cubicBezTo>
                  <a:pt x="6822525" y="378735"/>
                  <a:pt x="6677649" y="360801"/>
                  <a:pt x="6532779" y="342871"/>
                </a:cubicBezTo>
                <a:cubicBezTo>
                  <a:pt x="6530087" y="355424"/>
                  <a:pt x="6527397" y="367976"/>
                  <a:pt x="6524704" y="380529"/>
                </a:cubicBezTo>
                <a:cubicBezTo>
                  <a:pt x="6709945" y="406980"/>
                  <a:pt x="6881280" y="475126"/>
                  <a:pt x="7061587" y="523098"/>
                </a:cubicBezTo>
                <a:cubicBezTo>
                  <a:pt x="7044990" y="552691"/>
                  <a:pt x="7028398" y="546862"/>
                  <a:pt x="7013594" y="545070"/>
                </a:cubicBezTo>
                <a:cubicBezTo>
                  <a:pt x="6917162" y="533412"/>
                  <a:pt x="6820730" y="521755"/>
                  <a:pt x="6728335" y="489924"/>
                </a:cubicBezTo>
                <a:cubicBezTo>
                  <a:pt x="6707702" y="482748"/>
                  <a:pt x="6682583" y="482748"/>
                  <a:pt x="6670923" y="504270"/>
                </a:cubicBezTo>
                <a:cubicBezTo>
                  <a:pt x="6654326" y="534757"/>
                  <a:pt x="6678097" y="554484"/>
                  <a:pt x="6699180" y="571069"/>
                </a:cubicBezTo>
                <a:cubicBezTo>
                  <a:pt x="6735959" y="599764"/>
                  <a:pt x="6780362" y="591695"/>
                  <a:pt x="6822972" y="597073"/>
                </a:cubicBezTo>
                <a:cubicBezTo>
                  <a:pt x="6936448" y="610972"/>
                  <a:pt x="6990720" y="654460"/>
                  <a:pt x="7015839" y="753992"/>
                </a:cubicBezTo>
                <a:cubicBezTo>
                  <a:pt x="6916264" y="713640"/>
                  <a:pt x="6820280" y="763407"/>
                  <a:pt x="6723848" y="735160"/>
                </a:cubicBezTo>
                <a:cubicBezTo>
                  <a:pt x="6698731" y="727988"/>
                  <a:pt x="6658813" y="738747"/>
                  <a:pt x="6672268" y="773268"/>
                </a:cubicBezTo>
                <a:cubicBezTo>
                  <a:pt x="6684828" y="805550"/>
                  <a:pt x="6726540" y="828861"/>
                  <a:pt x="6652532" y="822585"/>
                </a:cubicBezTo>
                <a:cubicBezTo>
                  <a:pt x="6599609" y="818101"/>
                  <a:pt x="6495999" y="854418"/>
                  <a:pt x="6539505" y="863382"/>
                </a:cubicBezTo>
                <a:cubicBezTo>
                  <a:pt x="6594225" y="874593"/>
                  <a:pt x="6647600" y="890733"/>
                  <a:pt x="6717122" y="909114"/>
                </a:cubicBezTo>
                <a:cubicBezTo>
                  <a:pt x="6640423" y="939151"/>
                  <a:pt x="6585254" y="932874"/>
                  <a:pt x="6527397" y="909114"/>
                </a:cubicBezTo>
                <a:cubicBezTo>
                  <a:pt x="6457427" y="880419"/>
                  <a:pt x="6366375" y="845451"/>
                  <a:pt x="6309411" y="877731"/>
                </a:cubicBezTo>
                <a:cubicBezTo>
                  <a:pt x="6224192" y="926151"/>
                  <a:pt x="6153325" y="895663"/>
                  <a:pt x="6077077" y="887593"/>
                </a:cubicBezTo>
                <a:lnTo>
                  <a:pt x="6076642" y="887537"/>
                </a:lnTo>
                <a:lnTo>
                  <a:pt x="6032390" y="898600"/>
                </a:lnTo>
                <a:cubicBezTo>
                  <a:pt x="6023409" y="901866"/>
                  <a:pt x="6017756" y="911989"/>
                  <a:pt x="6008536" y="914503"/>
                </a:cubicBezTo>
                <a:cubicBezTo>
                  <a:pt x="5987921" y="920125"/>
                  <a:pt x="5964038" y="912898"/>
                  <a:pt x="5944926" y="922454"/>
                </a:cubicBezTo>
                <a:cubicBezTo>
                  <a:pt x="5934324" y="927755"/>
                  <a:pt x="5934324" y="943657"/>
                  <a:pt x="5929023" y="954259"/>
                </a:cubicBezTo>
                <a:cubicBezTo>
                  <a:pt x="5933305" y="967105"/>
                  <a:pt x="5936344" y="975942"/>
                  <a:pt x="5938641" y="983356"/>
                </a:cubicBezTo>
                <a:lnTo>
                  <a:pt x="5941380" y="994243"/>
                </a:lnTo>
                <a:lnTo>
                  <a:pt x="6022639" y="1012399"/>
                </a:lnTo>
                <a:cubicBezTo>
                  <a:pt x="6231931" y="1059643"/>
                  <a:pt x="6435672" y="1112210"/>
                  <a:pt x="6620687" y="1222947"/>
                </a:cubicBezTo>
                <a:cubicBezTo>
                  <a:pt x="6604990" y="1244018"/>
                  <a:pt x="6525153" y="1304094"/>
                  <a:pt x="6557895" y="1308577"/>
                </a:cubicBezTo>
                <a:cubicBezTo>
                  <a:pt x="6649842" y="1321581"/>
                  <a:pt x="6731472" y="1365517"/>
                  <a:pt x="6815348" y="1401831"/>
                </a:cubicBezTo>
                <a:cubicBezTo>
                  <a:pt x="6851679" y="1417523"/>
                  <a:pt x="6895633" y="1438147"/>
                  <a:pt x="6878591" y="1494187"/>
                </a:cubicBezTo>
                <a:cubicBezTo>
                  <a:pt x="6847640" y="1509878"/>
                  <a:pt x="6824766" y="1487911"/>
                  <a:pt x="6799202" y="1486118"/>
                </a:cubicBezTo>
                <a:cubicBezTo>
                  <a:pt x="6773186" y="1484326"/>
                  <a:pt x="6714877" y="1495981"/>
                  <a:pt x="6731027" y="1503602"/>
                </a:cubicBezTo>
                <a:cubicBezTo>
                  <a:pt x="6804583" y="1538124"/>
                  <a:pt x="6672268" y="1621067"/>
                  <a:pt x="6759282" y="1621067"/>
                </a:cubicBezTo>
                <a:cubicBezTo>
                  <a:pt x="6905053" y="1621514"/>
                  <a:pt x="6982647" y="1768566"/>
                  <a:pt x="7123035" y="1772603"/>
                </a:cubicBezTo>
                <a:cubicBezTo>
                  <a:pt x="7145459" y="1773049"/>
                  <a:pt x="7156224" y="1799053"/>
                  <a:pt x="7155777" y="1821919"/>
                </a:cubicBezTo>
                <a:cubicBezTo>
                  <a:pt x="7155777" y="1849268"/>
                  <a:pt x="7135144" y="1854199"/>
                  <a:pt x="7112270" y="1856890"/>
                </a:cubicBezTo>
                <a:cubicBezTo>
                  <a:pt x="7077284" y="1860923"/>
                  <a:pt x="7040954" y="1821919"/>
                  <a:pt x="6994755" y="1874821"/>
                </a:cubicBezTo>
                <a:cubicBezTo>
                  <a:pt x="7077735" y="1905755"/>
                  <a:pt x="7160709" y="1936693"/>
                  <a:pt x="7159364" y="2042948"/>
                </a:cubicBezTo>
                <a:cubicBezTo>
                  <a:pt x="7158916" y="2071638"/>
                  <a:pt x="7193452" y="2082399"/>
                  <a:pt x="7219467" y="2089573"/>
                </a:cubicBezTo>
                <a:cubicBezTo>
                  <a:pt x="7262526" y="2101231"/>
                  <a:pt x="7298853" y="2121854"/>
                  <a:pt x="7322179" y="2161756"/>
                </a:cubicBezTo>
                <a:cubicBezTo>
                  <a:pt x="7321730" y="2169378"/>
                  <a:pt x="7321281" y="2177446"/>
                  <a:pt x="7323974" y="2183724"/>
                </a:cubicBezTo>
                <a:cubicBezTo>
                  <a:pt x="7316349" y="2280115"/>
                  <a:pt x="7253555" y="2277424"/>
                  <a:pt x="7184034" y="2261285"/>
                </a:cubicBezTo>
                <a:cubicBezTo>
                  <a:pt x="7101058" y="2241558"/>
                  <a:pt x="7018978" y="2205691"/>
                  <a:pt x="6931516" y="2240212"/>
                </a:cubicBezTo>
                <a:cubicBezTo>
                  <a:pt x="7054861" y="2286391"/>
                  <a:pt x="7188967" y="2289976"/>
                  <a:pt x="7304686" y="2355883"/>
                </a:cubicBezTo>
                <a:cubicBezTo>
                  <a:pt x="6881280" y="2367989"/>
                  <a:pt x="6507211" y="2159959"/>
                  <a:pt x="6096813" y="2080160"/>
                </a:cubicBezTo>
                <a:cubicBezTo>
                  <a:pt x="6110718" y="2133508"/>
                  <a:pt x="6143907" y="2144268"/>
                  <a:pt x="6173959" y="2152340"/>
                </a:cubicBezTo>
                <a:cubicBezTo>
                  <a:pt x="6325561" y="2192691"/>
                  <a:pt x="6458320" y="2272943"/>
                  <a:pt x="6596469" y="2342432"/>
                </a:cubicBezTo>
                <a:cubicBezTo>
                  <a:pt x="6653429" y="2371125"/>
                  <a:pt x="6694695" y="2399820"/>
                  <a:pt x="6716224" y="2461690"/>
                </a:cubicBezTo>
                <a:cubicBezTo>
                  <a:pt x="6735511" y="2517732"/>
                  <a:pt x="6772739" y="2543736"/>
                  <a:pt x="6841810" y="2527594"/>
                </a:cubicBezTo>
                <a:cubicBezTo>
                  <a:pt x="6897875" y="2514144"/>
                  <a:pt x="6959322" y="2521317"/>
                  <a:pt x="7018080" y="2526249"/>
                </a:cubicBezTo>
                <a:cubicBezTo>
                  <a:pt x="7085808" y="2531629"/>
                  <a:pt x="7161607" y="2594845"/>
                  <a:pt x="7143217" y="2627573"/>
                </a:cubicBezTo>
                <a:cubicBezTo>
                  <a:pt x="7111823" y="2683166"/>
                  <a:pt x="7059345" y="2655370"/>
                  <a:pt x="7012697" y="2649094"/>
                </a:cubicBezTo>
                <a:cubicBezTo>
                  <a:pt x="6959771" y="2641473"/>
                  <a:pt x="6861547" y="2625779"/>
                  <a:pt x="6859752" y="2632505"/>
                </a:cubicBezTo>
                <a:cubicBezTo>
                  <a:pt x="6825212" y="2771936"/>
                  <a:pt x="6582114" y="2650439"/>
                  <a:pt x="6529636" y="2637883"/>
                </a:cubicBezTo>
                <a:cubicBezTo>
                  <a:pt x="6464154" y="2622192"/>
                  <a:pt x="6402705" y="2650887"/>
                  <a:pt x="6340360" y="2657610"/>
                </a:cubicBezTo>
                <a:cubicBezTo>
                  <a:pt x="6284743" y="2663887"/>
                  <a:pt x="5970330" y="2683166"/>
                  <a:pt x="5905294" y="2623984"/>
                </a:cubicBezTo>
                <a:cubicBezTo>
                  <a:pt x="5896322" y="2670163"/>
                  <a:pt x="5915159" y="2688993"/>
                  <a:pt x="5930860" y="2710066"/>
                </a:cubicBezTo>
                <a:cubicBezTo>
                  <a:pt x="5952838" y="2740102"/>
                  <a:pt x="5956426" y="2761175"/>
                  <a:pt x="5914710" y="2784935"/>
                </a:cubicBezTo>
                <a:cubicBezTo>
                  <a:pt x="5795853" y="2853086"/>
                  <a:pt x="5797649" y="2855325"/>
                  <a:pt x="5908433" y="2947683"/>
                </a:cubicBezTo>
                <a:cubicBezTo>
                  <a:pt x="5913818" y="2951715"/>
                  <a:pt x="5911572" y="2965167"/>
                  <a:pt x="5912470" y="2974134"/>
                </a:cubicBezTo>
                <a:cubicBezTo>
                  <a:pt x="5883316" y="2988480"/>
                  <a:pt x="5849228" y="2952613"/>
                  <a:pt x="5815141" y="2991171"/>
                </a:cubicBezTo>
                <a:cubicBezTo>
                  <a:pt x="5963601" y="3160638"/>
                  <a:pt x="6190105" y="3202332"/>
                  <a:pt x="6395082" y="3329661"/>
                </a:cubicBezTo>
                <a:cubicBezTo>
                  <a:pt x="6229127" y="3371803"/>
                  <a:pt x="6129555" y="3224751"/>
                  <a:pt x="6007557" y="3243581"/>
                </a:cubicBezTo>
                <a:cubicBezTo>
                  <a:pt x="5946560" y="3289760"/>
                  <a:pt x="6127760" y="3363734"/>
                  <a:pt x="5955079" y="3385704"/>
                </a:cubicBezTo>
                <a:cubicBezTo>
                  <a:pt x="6029985" y="3426052"/>
                  <a:pt x="6085601" y="3465503"/>
                  <a:pt x="6137180" y="3512133"/>
                </a:cubicBezTo>
                <a:cubicBezTo>
                  <a:pt x="6229127" y="3595522"/>
                  <a:pt x="6247069" y="3650219"/>
                  <a:pt x="6204457" y="3762302"/>
                </a:cubicBezTo>
                <a:cubicBezTo>
                  <a:pt x="6176648" y="3835828"/>
                  <a:pt x="6135833" y="3903528"/>
                  <a:pt x="6171716" y="3990952"/>
                </a:cubicBezTo>
                <a:cubicBezTo>
                  <a:pt x="6196832" y="4051028"/>
                  <a:pt x="6186964" y="4090479"/>
                  <a:pt x="6093674" y="4063580"/>
                </a:cubicBezTo>
                <a:cubicBezTo>
                  <a:pt x="5993205" y="4034885"/>
                  <a:pt x="5955530" y="4088685"/>
                  <a:pt x="5980645" y="4194045"/>
                </a:cubicBezTo>
                <a:cubicBezTo>
                  <a:pt x="5996791" y="4261744"/>
                  <a:pt x="5979747" y="4282366"/>
                  <a:pt x="5910676" y="4274743"/>
                </a:cubicBezTo>
                <a:cubicBezTo>
                  <a:pt x="5834426" y="4266226"/>
                  <a:pt x="5761765" y="4221841"/>
                  <a:pt x="5667577" y="4243362"/>
                </a:cubicBezTo>
                <a:cubicBezTo>
                  <a:pt x="5742928" y="4366207"/>
                  <a:pt x="5903948" y="4331236"/>
                  <a:pt x="5991859" y="4448252"/>
                </a:cubicBezTo>
                <a:cubicBezTo>
                  <a:pt x="5886904" y="4448697"/>
                  <a:pt x="5806617" y="4448252"/>
                  <a:pt x="5729024" y="4422695"/>
                </a:cubicBezTo>
                <a:cubicBezTo>
                  <a:pt x="5696728" y="4412381"/>
                  <a:pt x="5661295" y="4401625"/>
                  <a:pt x="5643357" y="4437041"/>
                </a:cubicBezTo>
                <a:cubicBezTo>
                  <a:pt x="5622274" y="4479633"/>
                  <a:pt x="5665781" y="4495772"/>
                  <a:pt x="5692243" y="4503395"/>
                </a:cubicBezTo>
                <a:cubicBezTo>
                  <a:pt x="5766702" y="4524914"/>
                  <a:pt x="5823661" y="4576025"/>
                  <a:pt x="5885111" y="4615926"/>
                </a:cubicBezTo>
                <a:cubicBezTo>
                  <a:pt x="6020115" y="4703353"/>
                  <a:pt x="6168129" y="4776430"/>
                  <a:pt x="6282503" y="4920793"/>
                </a:cubicBezTo>
                <a:cubicBezTo>
                  <a:pt x="6138526" y="4884029"/>
                  <a:pt x="6031329" y="4798399"/>
                  <a:pt x="5897668" y="4780915"/>
                </a:cubicBezTo>
                <a:cubicBezTo>
                  <a:pt x="6013387" y="4912275"/>
                  <a:pt x="6162296" y="4998804"/>
                  <a:pt x="6303132" y="5094297"/>
                </a:cubicBezTo>
                <a:cubicBezTo>
                  <a:pt x="6343501" y="5121199"/>
                  <a:pt x="6384317" y="5139580"/>
                  <a:pt x="6393287" y="5198310"/>
                </a:cubicBezTo>
                <a:cubicBezTo>
                  <a:pt x="6410780" y="5312186"/>
                  <a:pt x="6463257" y="5406336"/>
                  <a:pt x="6575386" y="5456548"/>
                </a:cubicBezTo>
                <a:cubicBezTo>
                  <a:pt x="6576284" y="5457000"/>
                  <a:pt x="6570007" y="5474037"/>
                  <a:pt x="6566415" y="5485690"/>
                </a:cubicBezTo>
                <a:cubicBezTo>
                  <a:pt x="6497793" y="5489279"/>
                  <a:pt x="6443521" y="5422027"/>
                  <a:pt x="6356059" y="5443995"/>
                </a:cubicBezTo>
                <a:cubicBezTo>
                  <a:pt x="6439934" y="5535454"/>
                  <a:pt x="6509903" y="5617502"/>
                  <a:pt x="6628762" y="5660990"/>
                </a:cubicBezTo>
                <a:cubicBezTo>
                  <a:pt x="6723848" y="5695511"/>
                  <a:pt x="6841363" y="5715686"/>
                  <a:pt x="6910436" y="5827767"/>
                </a:cubicBezTo>
                <a:cubicBezTo>
                  <a:pt x="6830149" y="5849739"/>
                  <a:pt x="6770494" y="5821942"/>
                  <a:pt x="6710393" y="5802214"/>
                </a:cubicBezTo>
                <a:cubicBezTo>
                  <a:pt x="6618446" y="5771728"/>
                  <a:pt x="6527397" y="5737208"/>
                  <a:pt x="6435448" y="5706719"/>
                </a:cubicBezTo>
                <a:cubicBezTo>
                  <a:pt x="6400463" y="5695062"/>
                  <a:pt x="6362338" y="5686991"/>
                  <a:pt x="6339913" y="5742586"/>
                </a:cubicBezTo>
                <a:cubicBezTo>
                  <a:pt x="6456978" y="5754244"/>
                  <a:pt x="6526948" y="5829564"/>
                  <a:pt x="6600503" y="5900398"/>
                </a:cubicBezTo>
                <a:cubicBezTo>
                  <a:pt x="6641770" y="5940299"/>
                  <a:pt x="6675410" y="5993652"/>
                  <a:pt x="6749863" y="5973478"/>
                </a:cubicBezTo>
                <a:cubicBezTo>
                  <a:pt x="6788885" y="5962718"/>
                  <a:pt x="6813554" y="5992754"/>
                  <a:pt x="6809515" y="6029519"/>
                </a:cubicBezTo>
                <a:cubicBezTo>
                  <a:pt x="6794715" y="6159089"/>
                  <a:pt x="6885766" y="6204369"/>
                  <a:pt x="6979954" y="6229474"/>
                </a:cubicBezTo>
                <a:cubicBezTo>
                  <a:pt x="7158469" y="6276549"/>
                  <a:pt x="7306929" y="6387287"/>
                  <a:pt x="7480509" y="6447812"/>
                </a:cubicBezTo>
                <a:cubicBezTo>
                  <a:pt x="7649154" y="6506545"/>
                  <a:pt x="7779672" y="6645975"/>
                  <a:pt x="7948764" y="6719056"/>
                </a:cubicBezTo>
                <a:cubicBezTo>
                  <a:pt x="8040603" y="6758733"/>
                  <a:pt x="8129409" y="6806985"/>
                  <a:pt x="8221244" y="6848868"/>
                </a:cubicBezTo>
                <a:lnTo>
                  <a:pt x="8242921"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endParaRPr lang="en-US" dirty="0">
              <a:solidFill>
                <a:schemeClr val="tx1"/>
              </a:solidFill>
            </a:endParaRPr>
          </a:p>
        </p:txBody>
      </p:sp>
      <p:sp>
        <p:nvSpPr>
          <p:cNvPr id="2" name="Title 1">
            <a:extLst>
              <a:ext uri="{FF2B5EF4-FFF2-40B4-BE49-F238E27FC236}">
                <a16:creationId xmlns:a16="http://schemas.microsoft.com/office/drawing/2014/main" id="{DB03DB5F-1D25-7B76-F794-C6A6DF94C238}"/>
              </a:ext>
            </a:extLst>
          </p:cNvPr>
          <p:cNvSpPr>
            <a:spLocks noGrp="1"/>
          </p:cNvSpPr>
          <p:nvPr>
            <p:ph type="title"/>
          </p:nvPr>
        </p:nvSpPr>
        <p:spPr>
          <a:xfrm>
            <a:off x="838200" y="365125"/>
            <a:ext cx="5257800" cy="1720524"/>
          </a:xfrm>
        </p:spPr>
        <p:txBody>
          <a:bodyPr>
            <a:normAutofit/>
          </a:bodyPr>
          <a:lstStyle/>
          <a:p>
            <a:endParaRPr lang="en-US"/>
          </a:p>
        </p:txBody>
      </p:sp>
      <p:sp>
        <p:nvSpPr>
          <p:cNvPr id="3" name="Content Placeholder 2">
            <a:extLst>
              <a:ext uri="{FF2B5EF4-FFF2-40B4-BE49-F238E27FC236}">
                <a16:creationId xmlns:a16="http://schemas.microsoft.com/office/drawing/2014/main" id="{54051FE6-065F-B368-1C91-44EC1F612A83}"/>
              </a:ext>
            </a:extLst>
          </p:cNvPr>
          <p:cNvSpPr>
            <a:spLocks noGrp="1"/>
          </p:cNvSpPr>
          <p:nvPr>
            <p:ph idx="1"/>
          </p:nvPr>
        </p:nvSpPr>
        <p:spPr>
          <a:xfrm>
            <a:off x="838201" y="2265037"/>
            <a:ext cx="5234271" cy="3911925"/>
          </a:xfrm>
        </p:spPr>
        <p:txBody>
          <a:bodyPr>
            <a:normAutofit/>
          </a:bodyPr>
          <a:lstStyle/>
          <a:p>
            <a:r>
              <a:rPr lang="en-US" sz="2000"/>
              <a:t>During the 1970s, series of families ran crime in Salford area. They were mostly involved in armed robbery. </a:t>
            </a:r>
          </a:p>
          <a:p>
            <a:endParaRPr lang="en-US" sz="2000"/>
          </a:p>
          <a:p>
            <a:r>
              <a:rPr lang="en-US" sz="2000"/>
              <a:t>In 1990s, they became increasingly involved in trafficking and sale of cocaine, heroin, and ecstasy. </a:t>
            </a:r>
          </a:p>
          <a:p>
            <a:endParaRPr lang="en-US" sz="2000"/>
          </a:p>
          <a:p>
            <a:r>
              <a:rPr lang="en-US" sz="2000"/>
              <a:t>1991, Noonan family put in charge of security at Hacienda nightclub. </a:t>
            </a:r>
          </a:p>
        </p:txBody>
      </p:sp>
      <p:pic>
        <p:nvPicPr>
          <p:cNvPr id="6" name="Content Placeholder 4">
            <a:extLst>
              <a:ext uri="{FF2B5EF4-FFF2-40B4-BE49-F238E27FC236}">
                <a16:creationId xmlns:a16="http://schemas.microsoft.com/office/drawing/2014/main" id="{2A61CFF7-B7D5-AAA1-BEDF-13E7E03ACA7F}"/>
              </a:ext>
            </a:extLst>
          </p:cNvPr>
          <p:cNvPicPr>
            <a:picLocks noChangeAspect="1"/>
          </p:cNvPicPr>
          <p:nvPr/>
        </p:nvPicPr>
        <p:blipFill>
          <a:blip r:embed="rId2"/>
          <a:stretch>
            <a:fillRect/>
          </a:stretch>
        </p:blipFill>
        <p:spPr>
          <a:xfrm>
            <a:off x="8652527" y="1359673"/>
            <a:ext cx="1305763" cy="2194560"/>
          </a:xfrm>
          <a:prstGeom prst="rect">
            <a:avLst/>
          </a:prstGeom>
        </p:spPr>
      </p:pic>
      <p:pic>
        <p:nvPicPr>
          <p:cNvPr id="5" name="Picture 4">
            <a:extLst>
              <a:ext uri="{FF2B5EF4-FFF2-40B4-BE49-F238E27FC236}">
                <a16:creationId xmlns:a16="http://schemas.microsoft.com/office/drawing/2014/main" id="{735DBDB5-6AB2-420F-E7E6-0C5054C372A2}"/>
              </a:ext>
            </a:extLst>
          </p:cNvPr>
          <p:cNvPicPr>
            <a:picLocks noChangeAspect="1"/>
          </p:cNvPicPr>
          <p:nvPr/>
        </p:nvPicPr>
        <p:blipFill>
          <a:blip r:embed="rId3"/>
          <a:stretch>
            <a:fillRect/>
          </a:stretch>
        </p:blipFill>
        <p:spPr>
          <a:xfrm>
            <a:off x="7563695" y="4002587"/>
            <a:ext cx="3483429" cy="2194560"/>
          </a:xfrm>
          <a:prstGeom prst="rect">
            <a:avLst/>
          </a:prstGeom>
        </p:spPr>
      </p:pic>
    </p:spTree>
    <p:extLst>
      <p:ext uri="{BB962C8B-B14F-4D97-AF65-F5344CB8AC3E}">
        <p14:creationId xmlns:p14="http://schemas.microsoft.com/office/powerpoint/2010/main" val="1261281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C5FB4E7-373C-9017-16A4-EF3C1068B942}"/>
              </a:ext>
            </a:extLst>
          </p:cNvPr>
          <p:cNvSpPr>
            <a:spLocks noGrp="1"/>
          </p:cNvSpPr>
          <p:nvPr>
            <p:ph type="title"/>
          </p:nvPr>
        </p:nvSpPr>
        <p:spPr>
          <a:xfrm>
            <a:off x="371094" y="1161288"/>
            <a:ext cx="3438144" cy="1239012"/>
          </a:xfrm>
        </p:spPr>
        <p:txBody>
          <a:bodyPr anchor="ctr">
            <a:normAutofit/>
          </a:bodyPr>
          <a:lstStyle/>
          <a:p>
            <a:r>
              <a:rPr lang="en-US" sz="2800"/>
              <a:t>Another gang run by “Big” Paul Massey</a:t>
            </a:r>
          </a:p>
        </p:txBody>
      </p:sp>
      <p:sp>
        <p:nvSpPr>
          <p:cNvPr id="18" name="Rectangle 17">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7F0E9B6D-44E2-B9FD-22EB-96FD128F0104}"/>
              </a:ext>
            </a:extLst>
          </p:cNvPr>
          <p:cNvSpPr>
            <a:spLocks noGrp="1"/>
          </p:cNvSpPr>
          <p:nvPr>
            <p:ph idx="1"/>
          </p:nvPr>
        </p:nvSpPr>
        <p:spPr>
          <a:xfrm>
            <a:off x="371094" y="2718054"/>
            <a:ext cx="3438906" cy="3207258"/>
          </a:xfrm>
        </p:spPr>
        <p:txBody>
          <a:bodyPr anchor="t">
            <a:normAutofit/>
          </a:bodyPr>
          <a:lstStyle/>
          <a:p>
            <a:r>
              <a:rPr lang="en-US" sz="1800" dirty="0"/>
              <a:t>1990s, establishes </a:t>
            </a:r>
            <a:r>
              <a:rPr lang="en-GB" sz="1800" dirty="0" err="1"/>
              <a:t>Pernall</a:t>
            </a:r>
            <a:r>
              <a:rPr lang="en-GB" sz="1800" dirty="0"/>
              <a:t> Management Security (PMS). Everyone knew than PMS security stood for Paul Massey security. Those on the firm were often in jail. It provided a way to get them money. It was a protection racket. Local businesses that didn’t employ PMS got robbed. </a:t>
            </a:r>
            <a:endParaRPr lang="en-US" sz="1800" dirty="0"/>
          </a:p>
        </p:txBody>
      </p:sp>
      <p:pic>
        <p:nvPicPr>
          <p:cNvPr id="5" name="Content Placeholder 4">
            <a:extLst>
              <a:ext uri="{FF2B5EF4-FFF2-40B4-BE49-F238E27FC236}">
                <a16:creationId xmlns:a16="http://schemas.microsoft.com/office/drawing/2014/main" id="{028B95C9-FFCB-71A3-C2E7-A4FEC7400BFD}"/>
              </a:ext>
            </a:extLst>
          </p:cNvPr>
          <p:cNvPicPr>
            <a:picLocks noChangeAspect="1"/>
          </p:cNvPicPr>
          <p:nvPr/>
        </p:nvPicPr>
        <p:blipFill>
          <a:blip r:embed="rId2"/>
          <a:stretch>
            <a:fillRect/>
          </a:stretch>
        </p:blipFill>
        <p:spPr>
          <a:xfrm>
            <a:off x="5431027" y="841248"/>
            <a:ext cx="5862322" cy="5276088"/>
          </a:xfrm>
          <a:prstGeom prst="rect">
            <a:avLst/>
          </a:prstGeom>
        </p:spPr>
      </p:pic>
    </p:spTree>
    <p:extLst>
      <p:ext uri="{BB962C8B-B14F-4D97-AF65-F5344CB8AC3E}">
        <p14:creationId xmlns:p14="http://schemas.microsoft.com/office/powerpoint/2010/main" val="129006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5E91B-6619-76A1-6A5E-33BC0988B5EB}"/>
              </a:ext>
            </a:extLst>
          </p:cNvPr>
          <p:cNvSpPr>
            <a:spLocks noGrp="1"/>
          </p:cNvSpPr>
          <p:nvPr>
            <p:ph type="title"/>
          </p:nvPr>
        </p:nvSpPr>
        <p:spPr/>
        <p:txBody>
          <a:bodyPr/>
          <a:lstStyle/>
          <a:p>
            <a:r>
              <a:rPr lang="en-US" dirty="0"/>
              <a:t>Introduced local justice system</a:t>
            </a:r>
          </a:p>
        </p:txBody>
      </p:sp>
      <p:sp>
        <p:nvSpPr>
          <p:cNvPr id="3" name="Content Placeholder 2">
            <a:extLst>
              <a:ext uri="{FF2B5EF4-FFF2-40B4-BE49-F238E27FC236}">
                <a16:creationId xmlns:a16="http://schemas.microsoft.com/office/drawing/2014/main" id="{A3A1D383-0EB9-579D-BC23-3C1BF27D71A9}"/>
              </a:ext>
            </a:extLst>
          </p:cNvPr>
          <p:cNvSpPr>
            <a:spLocks noGrp="1"/>
          </p:cNvSpPr>
          <p:nvPr>
            <p:ph idx="1"/>
          </p:nvPr>
        </p:nvSpPr>
        <p:spPr/>
        <p:txBody>
          <a:bodyPr>
            <a:normAutofit fontScale="92500" lnSpcReduction="20000"/>
          </a:bodyPr>
          <a:lstStyle/>
          <a:p>
            <a:r>
              <a:rPr lang="en-US" dirty="0"/>
              <a:t>Ethnographic study found that “locally well-known criminal gang effectively policed community”. </a:t>
            </a:r>
          </a:p>
          <a:p>
            <a:endParaRPr lang="en-US" dirty="0"/>
          </a:p>
          <a:p>
            <a:r>
              <a:rPr lang="en-US" dirty="0"/>
              <a:t>Set amount of monetary damage to family of 13-year-old hurt in joy-riding incident. </a:t>
            </a:r>
          </a:p>
          <a:p>
            <a:r>
              <a:rPr lang="en-US" dirty="0"/>
              <a:t>Reporting local crime to legitimate businesses was punished. </a:t>
            </a:r>
          </a:p>
          <a:p>
            <a:r>
              <a:rPr lang="en-US" dirty="0"/>
              <a:t>Names of grasses were spray painted on estates. </a:t>
            </a:r>
          </a:p>
          <a:p>
            <a:r>
              <a:rPr lang="en-US" dirty="0"/>
              <a:t>2012 Man shot in front of 30 persons in a pubic. No one came forward to testify. CCTV evidence went missing. </a:t>
            </a:r>
          </a:p>
          <a:p>
            <a:r>
              <a:rPr lang="en-US" dirty="0"/>
              <a:t>Allegedly stop sale of heroin in Salford. </a:t>
            </a:r>
          </a:p>
          <a:p>
            <a:r>
              <a:rPr lang="en-US" dirty="0"/>
              <a:t>Political control. Lib Dems didn’t contest ward due to safety concerns. Tories couldn’t find a candidate. </a:t>
            </a:r>
          </a:p>
        </p:txBody>
      </p:sp>
    </p:spTree>
    <p:extLst>
      <p:ext uri="{BB962C8B-B14F-4D97-AF65-F5344CB8AC3E}">
        <p14:creationId xmlns:p14="http://schemas.microsoft.com/office/powerpoint/2010/main" val="2493461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499CDC-F85A-7563-7766-31DE854CE66E}"/>
              </a:ext>
            </a:extLst>
          </p:cNvPr>
          <p:cNvSpPr>
            <a:spLocks noGrp="1"/>
          </p:cNvSpPr>
          <p:nvPr>
            <p:ph type="title"/>
          </p:nvPr>
        </p:nvSpPr>
        <p:spPr>
          <a:xfrm>
            <a:off x="630936" y="640080"/>
            <a:ext cx="4818888" cy="1481328"/>
          </a:xfrm>
        </p:spPr>
        <p:txBody>
          <a:bodyPr anchor="b">
            <a:normAutofit/>
          </a:bodyPr>
          <a:lstStyle/>
          <a:p>
            <a:endParaRPr lang="en-US" sz="5400"/>
          </a:p>
        </p:txBody>
      </p:sp>
      <p:sp>
        <p:nvSpPr>
          <p:cNvPr id="15"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DEBC5D-5E50-EF39-93AC-770E6B76DA89}"/>
              </a:ext>
            </a:extLst>
          </p:cNvPr>
          <p:cNvSpPr>
            <a:spLocks noGrp="1"/>
          </p:cNvSpPr>
          <p:nvPr>
            <p:ph idx="1"/>
          </p:nvPr>
        </p:nvSpPr>
        <p:spPr>
          <a:xfrm>
            <a:off x="630936" y="2660904"/>
            <a:ext cx="4818888" cy="3547872"/>
          </a:xfrm>
        </p:spPr>
        <p:txBody>
          <a:bodyPr anchor="t">
            <a:normAutofit/>
          </a:bodyPr>
          <a:lstStyle/>
          <a:p>
            <a:endParaRPr lang="en-US" sz="2200"/>
          </a:p>
          <a:p>
            <a:r>
              <a:rPr lang="en-US" sz="2200"/>
              <a:t>State collusion. </a:t>
            </a:r>
          </a:p>
          <a:p>
            <a:endParaRPr lang="en-US" sz="2200"/>
          </a:p>
          <a:p>
            <a:r>
              <a:rPr lang="en-US" sz="2200"/>
              <a:t>2015 Police brought in Paul Massey as a mediator among four Salford gangs. </a:t>
            </a:r>
          </a:p>
          <a:p>
            <a:endParaRPr lang="en-US" sz="2200"/>
          </a:p>
          <a:p>
            <a:r>
              <a:rPr lang="en-US" sz="2200"/>
              <a:t>Eventually he was shot by members of one of these gangs, the A Team. </a:t>
            </a:r>
          </a:p>
        </p:txBody>
      </p:sp>
      <p:pic>
        <p:nvPicPr>
          <p:cNvPr id="5" name="Picture 4">
            <a:extLst>
              <a:ext uri="{FF2B5EF4-FFF2-40B4-BE49-F238E27FC236}">
                <a16:creationId xmlns:a16="http://schemas.microsoft.com/office/drawing/2014/main" id="{3C2C91F7-5FA8-2577-6520-849635BC50B4}"/>
              </a:ext>
            </a:extLst>
          </p:cNvPr>
          <p:cNvPicPr>
            <a:picLocks noChangeAspect="1"/>
          </p:cNvPicPr>
          <p:nvPr/>
        </p:nvPicPr>
        <p:blipFill>
          <a:blip r:embed="rId2"/>
          <a:stretch>
            <a:fillRect/>
          </a:stretch>
        </p:blipFill>
        <p:spPr>
          <a:xfrm>
            <a:off x="6099048" y="1579775"/>
            <a:ext cx="5458968" cy="3698449"/>
          </a:xfrm>
          <a:prstGeom prst="rect">
            <a:avLst/>
          </a:prstGeom>
        </p:spPr>
      </p:pic>
    </p:spTree>
    <p:extLst>
      <p:ext uri="{BB962C8B-B14F-4D97-AF65-F5344CB8AC3E}">
        <p14:creationId xmlns:p14="http://schemas.microsoft.com/office/powerpoint/2010/main" val="2662079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0376E-D282-3F5B-37C6-5266A65F30E0}"/>
              </a:ext>
            </a:extLst>
          </p:cNvPr>
          <p:cNvSpPr>
            <a:spLocks noGrp="1"/>
          </p:cNvSpPr>
          <p:nvPr>
            <p:ph type="title"/>
          </p:nvPr>
        </p:nvSpPr>
        <p:spPr/>
        <p:txBody>
          <a:bodyPr/>
          <a:lstStyle/>
          <a:p>
            <a:r>
              <a:rPr lang="en-US" dirty="0"/>
              <a:t>In many regions of the world, millions of people live under criminal governance</a:t>
            </a:r>
          </a:p>
        </p:txBody>
      </p:sp>
      <p:sp>
        <p:nvSpPr>
          <p:cNvPr id="3" name="Content Placeholder 2">
            <a:extLst>
              <a:ext uri="{FF2B5EF4-FFF2-40B4-BE49-F238E27FC236}">
                <a16:creationId xmlns:a16="http://schemas.microsoft.com/office/drawing/2014/main" id="{73F9B332-F3EB-5DB5-9B86-3431483F1275}"/>
              </a:ext>
            </a:extLst>
          </p:cNvPr>
          <p:cNvSpPr>
            <a:spLocks noGrp="1"/>
          </p:cNvSpPr>
          <p:nvPr>
            <p:ph idx="1"/>
          </p:nvPr>
        </p:nvSpPr>
        <p:spPr/>
        <p:txBody>
          <a:bodyPr>
            <a:normAutofit fontScale="92500" lnSpcReduction="10000"/>
          </a:bodyPr>
          <a:lstStyle/>
          <a:p>
            <a:endParaRPr lang="en-US" dirty="0"/>
          </a:p>
          <a:p>
            <a:endParaRPr lang="en-US" dirty="0"/>
          </a:p>
          <a:p>
            <a:r>
              <a:rPr lang="en-US" dirty="0"/>
              <a:t>In these places, the state does not have a monopoly over violence. </a:t>
            </a:r>
          </a:p>
          <a:p>
            <a:endParaRPr lang="en-US" dirty="0"/>
          </a:p>
          <a:p>
            <a:r>
              <a:rPr lang="en-US" dirty="0"/>
              <a:t>But the state is not entirely absent. </a:t>
            </a:r>
          </a:p>
          <a:p>
            <a:endParaRPr lang="en-US" dirty="0"/>
          </a:p>
          <a:p>
            <a:r>
              <a:rPr lang="en-US" dirty="0"/>
              <a:t>Tends to be in recent democracies, with limited state capacity. </a:t>
            </a:r>
          </a:p>
          <a:p>
            <a:endParaRPr lang="en-US" dirty="0"/>
          </a:p>
          <a:p>
            <a:r>
              <a:rPr lang="en-US" dirty="0"/>
              <a:t>However, not always. States can be very strong. And democracies can be developed. Criminal violence is EMBEDDED in the modern state. </a:t>
            </a:r>
          </a:p>
        </p:txBody>
      </p:sp>
    </p:spTree>
    <p:extLst>
      <p:ext uri="{BB962C8B-B14F-4D97-AF65-F5344CB8AC3E}">
        <p14:creationId xmlns:p14="http://schemas.microsoft.com/office/powerpoint/2010/main" val="2719095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9C3D9C-87B4-AAA5-459A-715779E3F41C}"/>
              </a:ext>
            </a:extLst>
          </p:cNvPr>
          <p:cNvSpPr>
            <a:spLocks noGrp="1"/>
          </p:cNvSpPr>
          <p:nvPr>
            <p:ph type="title"/>
          </p:nvPr>
        </p:nvSpPr>
        <p:spPr>
          <a:xfrm>
            <a:off x="630936" y="639520"/>
            <a:ext cx="3429000" cy="1719072"/>
          </a:xfrm>
        </p:spPr>
        <p:txBody>
          <a:bodyPr anchor="b">
            <a:normAutofit/>
          </a:bodyPr>
          <a:lstStyle/>
          <a:p>
            <a:r>
              <a:rPr lang="en-US" sz="3000"/>
              <a:t>What does criminal governance involve?</a:t>
            </a:r>
          </a:p>
        </p:txBody>
      </p:sp>
      <p:sp>
        <p:nvSpPr>
          <p:cNvPr id="17"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9668545-0E82-53C2-EB79-7160ED160DE6}"/>
              </a:ext>
            </a:extLst>
          </p:cNvPr>
          <p:cNvSpPr>
            <a:spLocks noGrp="1"/>
          </p:cNvSpPr>
          <p:nvPr>
            <p:ph idx="1"/>
          </p:nvPr>
        </p:nvSpPr>
        <p:spPr>
          <a:xfrm>
            <a:off x="630936" y="2807208"/>
            <a:ext cx="3429000" cy="3410712"/>
          </a:xfrm>
        </p:spPr>
        <p:txBody>
          <a:bodyPr anchor="t">
            <a:normAutofit/>
          </a:bodyPr>
          <a:lstStyle/>
          <a:p>
            <a:endParaRPr lang="en-US" sz="2200"/>
          </a:p>
          <a:p>
            <a:endParaRPr lang="en-US" sz="2200"/>
          </a:p>
        </p:txBody>
      </p:sp>
      <p:pic>
        <p:nvPicPr>
          <p:cNvPr id="5" name="Picture 4">
            <a:extLst>
              <a:ext uri="{FF2B5EF4-FFF2-40B4-BE49-F238E27FC236}">
                <a16:creationId xmlns:a16="http://schemas.microsoft.com/office/drawing/2014/main" id="{1B5159A7-A6DA-2C9E-44F3-45763D6707D5}"/>
              </a:ext>
            </a:extLst>
          </p:cNvPr>
          <p:cNvPicPr>
            <a:picLocks noChangeAspect="1"/>
          </p:cNvPicPr>
          <p:nvPr/>
        </p:nvPicPr>
        <p:blipFill>
          <a:blip r:embed="rId2"/>
          <a:stretch>
            <a:fillRect/>
          </a:stretch>
        </p:blipFill>
        <p:spPr>
          <a:xfrm>
            <a:off x="4654296" y="1953330"/>
            <a:ext cx="6903720" cy="2951340"/>
          </a:xfrm>
          <a:prstGeom prst="rect">
            <a:avLst/>
          </a:prstGeom>
        </p:spPr>
      </p:pic>
      <p:sp>
        <p:nvSpPr>
          <p:cNvPr id="6" name="TextBox 5">
            <a:extLst>
              <a:ext uri="{FF2B5EF4-FFF2-40B4-BE49-F238E27FC236}">
                <a16:creationId xmlns:a16="http://schemas.microsoft.com/office/drawing/2014/main" id="{D0DF3D7F-1799-646C-4119-0EF05DD8C99F}"/>
              </a:ext>
            </a:extLst>
          </p:cNvPr>
          <p:cNvSpPr txBox="1"/>
          <p:nvPr/>
        </p:nvSpPr>
        <p:spPr>
          <a:xfrm>
            <a:off x="193079" y="3098409"/>
            <a:ext cx="4304713" cy="1754326"/>
          </a:xfrm>
          <a:prstGeom prst="rect">
            <a:avLst/>
          </a:prstGeom>
          <a:noFill/>
        </p:spPr>
        <p:txBody>
          <a:bodyPr wrap="square" rtlCol="0">
            <a:spAutoFit/>
          </a:bodyPr>
          <a:lstStyle/>
          <a:p>
            <a:r>
              <a:rPr lang="en-US" dirty="0"/>
              <a:t>In community, can involve </a:t>
            </a:r>
          </a:p>
          <a:p>
            <a:pPr marL="285750" indent="-285750">
              <a:buFontTx/>
              <a:buChar char="-"/>
            </a:pPr>
            <a:r>
              <a:rPr lang="en-US" dirty="0"/>
              <a:t>Control of property rights</a:t>
            </a:r>
          </a:p>
          <a:p>
            <a:pPr marL="285750" indent="-285750">
              <a:buFontTx/>
              <a:buChar char="-"/>
            </a:pPr>
            <a:r>
              <a:rPr lang="en-US" dirty="0"/>
              <a:t>Provision of justice</a:t>
            </a:r>
          </a:p>
          <a:p>
            <a:pPr marL="285750" indent="-285750">
              <a:buFontTx/>
              <a:buChar char="-"/>
            </a:pPr>
            <a:r>
              <a:rPr lang="en-US" dirty="0"/>
              <a:t>Dispute resolution</a:t>
            </a:r>
          </a:p>
          <a:p>
            <a:pPr marL="285750" indent="-285750">
              <a:buFontTx/>
              <a:buChar char="-"/>
            </a:pPr>
            <a:r>
              <a:rPr lang="en-US" dirty="0"/>
              <a:t>Provision of credit</a:t>
            </a:r>
          </a:p>
          <a:p>
            <a:pPr marL="285750" indent="-285750">
              <a:buFontTx/>
              <a:buChar char="-"/>
            </a:pPr>
            <a:r>
              <a:rPr lang="en-US" dirty="0"/>
              <a:t>Electoral politics</a:t>
            </a:r>
          </a:p>
        </p:txBody>
      </p:sp>
      <p:sp>
        <p:nvSpPr>
          <p:cNvPr id="7" name="TextBox 6">
            <a:extLst>
              <a:ext uri="{FF2B5EF4-FFF2-40B4-BE49-F238E27FC236}">
                <a16:creationId xmlns:a16="http://schemas.microsoft.com/office/drawing/2014/main" id="{56F7745A-3FCF-5345-3896-76CF1E2A8289}"/>
              </a:ext>
            </a:extLst>
          </p:cNvPr>
          <p:cNvSpPr txBox="1"/>
          <p:nvPr/>
        </p:nvSpPr>
        <p:spPr>
          <a:xfrm>
            <a:off x="1569749" y="5509754"/>
            <a:ext cx="7061982" cy="923330"/>
          </a:xfrm>
          <a:prstGeom prst="rect">
            <a:avLst/>
          </a:prstGeom>
          <a:noFill/>
        </p:spPr>
        <p:txBody>
          <a:bodyPr wrap="square" rtlCol="0">
            <a:spAutoFit/>
          </a:bodyPr>
          <a:lstStyle/>
          <a:p>
            <a:r>
              <a:rPr lang="en-US" dirty="0"/>
              <a:t>“</a:t>
            </a:r>
            <a:r>
              <a:rPr lang="en-GB" dirty="0"/>
              <a:t>“Cases of neighbourhood squabbles and even domestic disputes … are clogging up our wiretaps, which are capturing fewer conversations about major PCC actions” Sao Paulo policeman</a:t>
            </a:r>
            <a:endParaRPr lang="en-US" dirty="0"/>
          </a:p>
        </p:txBody>
      </p:sp>
    </p:spTree>
    <p:extLst>
      <p:ext uri="{BB962C8B-B14F-4D97-AF65-F5344CB8AC3E}">
        <p14:creationId xmlns:p14="http://schemas.microsoft.com/office/powerpoint/2010/main" val="3921765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75DD5-B1A7-40D2-9767-44A06DAB111D}"/>
              </a:ext>
            </a:extLst>
          </p:cNvPr>
          <p:cNvSpPr>
            <a:spLocks noGrp="1"/>
          </p:cNvSpPr>
          <p:nvPr>
            <p:ph type="title"/>
          </p:nvPr>
        </p:nvSpPr>
        <p:spPr>
          <a:xfrm>
            <a:off x="762000" y="1138265"/>
            <a:ext cx="5791199" cy="1401183"/>
          </a:xfrm>
        </p:spPr>
        <p:txBody>
          <a:bodyPr anchor="t">
            <a:normAutofit/>
          </a:bodyPr>
          <a:lstStyle/>
          <a:p>
            <a:r>
              <a:rPr lang="en-GB" sz="3200" b="1"/>
              <a:t>Primeiro Comando da Capital (PCC)</a:t>
            </a:r>
            <a:endParaRPr lang="en-US" sz="3200"/>
          </a:p>
        </p:txBody>
      </p:sp>
      <p:cxnSp>
        <p:nvCxnSpPr>
          <p:cNvPr id="10" name="Straight Connector 9">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35955AF-C801-B275-361F-8D430A19A6CA}"/>
              </a:ext>
            </a:extLst>
          </p:cNvPr>
          <p:cNvSpPr>
            <a:spLocks noGrp="1"/>
          </p:cNvSpPr>
          <p:nvPr>
            <p:ph idx="1"/>
          </p:nvPr>
        </p:nvSpPr>
        <p:spPr>
          <a:xfrm>
            <a:off x="762000" y="2551176"/>
            <a:ext cx="10835268" cy="3602935"/>
          </a:xfrm>
        </p:spPr>
        <p:txBody>
          <a:bodyPr>
            <a:normAutofit fontScale="62500" lnSpcReduction="20000"/>
          </a:bodyPr>
          <a:lstStyle/>
          <a:p>
            <a:r>
              <a:rPr lang="en-US" sz="1900" dirty="0" err="1"/>
              <a:t>Comando</a:t>
            </a:r>
            <a:r>
              <a:rPr lang="en-US" sz="1900" dirty="0"/>
              <a:t> </a:t>
            </a:r>
            <a:r>
              <a:rPr lang="en-US" sz="1900" dirty="0" err="1"/>
              <a:t>Vermehlo</a:t>
            </a:r>
            <a:r>
              <a:rPr lang="en-US" sz="1900" dirty="0"/>
              <a:t> (CV) emerged in 1970. Mixture of bank robbers and guerrillas. 1990s took control over Brazil’s prisons. 2000s returned to Rio de Janeiro and other cities. Decentered system under individual favela chiefs. </a:t>
            </a:r>
          </a:p>
          <a:p>
            <a:endParaRPr lang="en-US" sz="1900" dirty="0"/>
          </a:p>
          <a:p>
            <a:r>
              <a:rPr lang="en-US" sz="1900" dirty="0"/>
              <a:t>1992 </a:t>
            </a:r>
            <a:r>
              <a:rPr lang="en-US" sz="1900" dirty="0" err="1"/>
              <a:t>Carandiru</a:t>
            </a:r>
            <a:r>
              <a:rPr lang="en-US" sz="1900" dirty="0"/>
              <a:t> prison riot and massacre. 111 killed</a:t>
            </a:r>
          </a:p>
          <a:p>
            <a:endParaRPr lang="en-US" sz="1900" dirty="0"/>
          </a:p>
          <a:p>
            <a:r>
              <a:rPr lang="en-US" sz="1900" dirty="0"/>
              <a:t>1993 Formation of PCC under survivors. </a:t>
            </a:r>
          </a:p>
          <a:p>
            <a:endParaRPr lang="en-US" sz="1900" dirty="0"/>
          </a:p>
          <a:p>
            <a:r>
              <a:rPr lang="en-US" sz="1900" dirty="0"/>
              <a:t>Projected self like a social movement</a:t>
            </a:r>
          </a:p>
          <a:p>
            <a:endParaRPr lang="en-US" sz="1900" dirty="0"/>
          </a:p>
          <a:p>
            <a:r>
              <a:rPr lang="en-US" sz="1900" dirty="0"/>
              <a:t>“</a:t>
            </a:r>
            <a:r>
              <a:rPr lang="en-GB" sz="1900" dirty="0"/>
              <a:t>“We must remain united and organized to avoid a similar or worse massacre than [</a:t>
            </a:r>
            <a:r>
              <a:rPr lang="en-GB" sz="1900" dirty="0" err="1"/>
              <a:t>Carandiru</a:t>
            </a:r>
            <a:r>
              <a:rPr lang="en-GB" sz="1900" dirty="0"/>
              <a:t>], a massacre that will never be forgotten in the conscience of Brazilian society… because we, the </a:t>
            </a:r>
            <a:r>
              <a:rPr lang="en-GB" sz="1900" dirty="0" err="1"/>
              <a:t>Comando</a:t>
            </a:r>
            <a:r>
              <a:rPr lang="en-GB" sz="1900" dirty="0"/>
              <a:t>, will change current carceral practices, inhumane, full of injustice, oppression, torture, and massacres.” </a:t>
            </a:r>
          </a:p>
          <a:p>
            <a:endParaRPr lang="en-GB" sz="1900" dirty="0"/>
          </a:p>
          <a:p>
            <a:r>
              <a:rPr lang="en-GB" sz="1900" dirty="0"/>
              <a:t>Declared alliance with CV and adopted its motto “Peace, Justice, and Liberty”</a:t>
            </a:r>
          </a:p>
          <a:p>
            <a:endParaRPr lang="en-GB" sz="1900" dirty="0"/>
          </a:p>
          <a:p>
            <a:r>
              <a:rPr lang="en-GB" sz="1900" dirty="0"/>
              <a:t>Statues have changed over the years. Now ““Peace among thieves and war against the state”</a:t>
            </a:r>
          </a:p>
          <a:p>
            <a:endParaRPr lang="en-GB" sz="1400" dirty="0"/>
          </a:p>
          <a:p>
            <a:endParaRPr lang="en-GB" sz="800" dirty="0"/>
          </a:p>
          <a:p>
            <a:endParaRPr lang="en-US" sz="800" dirty="0"/>
          </a:p>
        </p:txBody>
      </p:sp>
      <p:sp>
        <p:nvSpPr>
          <p:cNvPr id="12" name="Rectangle 11">
            <a:extLst>
              <a:ext uri="{FF2B5EF4-FFF2-40B4-BE49-F238E27FC236}">
                <a16:creationId xmlns:a16="http://schemas.microsoft.com/office/drawing/2014/main" id="{DF8BC164-E230-753F-2C7E-B4EE7BA77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8086" y="0"/>
            <a:ext cx="4803913"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8548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5DAA40F-4F28-4316-934E-C55D7C3AA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F6D467C8-A8E0-468B-B88D-9CEEE37BFC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33452" cy="6858000"/>
          </a:xfrm>
          <a:custGeom>
            <a:avLst/>
            <a:gdLst>
              <a:gd name="connsiteX0" fmla="*/ 0 w 7433452"/>
              <a:gd name="connsiteY0" fmla="*/ 0 h 6858000"/>
              <a:gd name="connsiteX1" fmla="*/ 1592736 w 7433452"/>
              <a:gd name="connsiteY1" fmla="*/ 0 h 6858000"/>
              <a:gd name="connsiteX2" fmla="*/ 2171700 w 7433452"/>
              <a:gd name="connsiteY2" fmla="*/ 0 h 6858000"/>
              <a:gd name="connsiteX3" fmla="*/ 2762696 w 7433452"/>
              <a:gd name="connsiteY3" fmla="*/ 0 h 6858000"/>
              <a:gd name="connsiteX4" fmla="*/ 2829254 w 7433452"/>
              <a:gd name="connsiteY4" fmla="*/ 0 h 6858000"/>
              <a:gd name="connsiteX5" fmla="*/ 7415310 w 7433452"/>
              <a:gd name="connsiteY5" fmla="*/ 0 h 6858000"/>
              <a:gd name="connsiteX6" fmla="*/ 7405703 w 7433452"/>
              <a:gd name="connsiteY6" fmla="*/ 94814 h 6858000"/>
              <a:gd name="connsiteX7" fmla="*/ 7410754 w 7433452"/>
              <a:gd name="connsiteY7" fmla="*/ 421796 h 6858000"/>
              <a:gd name="connsiteX8" fmla="*/ 7414688 w 7433452"/>
              <a:gd name="connsiteY8" fmla="*/ 812192 h 6858000"/>
              <a:gd name="connsiteX9" fmla="*/ 7395017 w 7433452"/>
              <a:gd name="connsiteY9" fmla="*/ 1113642 h 6858000"/>
              <a:gd name="connsiteX10" fmla="*/ 7422810 w 7433452"/>
              <a:gd name="connsiteY10" fmla="*/ 1796708 h 6858000"/>
              <a:gd name="connsiteX11" fmla="*/ 7421161 w 7433452"/>
              <a:gd name="connsiteY11" fmla="*/ 2327333 h 6858000"/>
              <a:gd name="connsiteX12" fmla="*/ 7412023 w 7433452"/>
              <a:gd name="connsiteY12" fmla="*/ 2784280 h 6858000"/>
              <a:gd name="connsiteX13" fmla="*/ 7417480 w 7433452"/>
              <a:gd name="connsiteY13" fmla="*/ 2985458 h 6858000"/>
              <a:gd name="connsiteX14" fmla="*/ 7403774 w 7433452"/>
              <a:gd name="connsiteY14" fmla="*/ 3531096 h 6858000"/>
              <a:gd name="connsiteX15" fmla="*/ 7414307 w 7433452"/>
              <a:gd name="connsiteY15" fmla="*/ 4336830 h 6858000"/>
              <a:gd name="connsiteX16" fmla="*/ 7413419 w 7433452"/>
              <a:gd name="connsiteY16" fmla="*/ 5026893 h 6858000"/>
              <a:gd name="connsiteX17" fmla="*/ 7417734 w 7433452"/>
              <a:gd name="connsiteY17" fmla="*/ 5252632 h 6858000"/>
              <a:gd name="connsiteX18" fmla="*/ 7417734 w 7433452"/>
              <a:gd name="connsiteY18" fmla="*/ 5466282 h 6858000"/>
              <a:gd name="connsiteX19" fmla="*/ 7379659 w 7433452"/>
              <a:gd name="connsiteY19" fmla="*/ 6121225 h 6858000"/>
              <a:gd name="connsiteX20" fmla="*/ 7395115 w 7433452"/>
              <a:gd name="connsiteY20" fmla="*/ 6708907 h 6858000"/>
              <a:gd name="connsiteX21" fmla="*/ 7412408 w 7433452"/>
              <a:gd name="connsiteY21" fmla="*/ 6858000 h 6858000"/>
              <a:gd name="connsiteX22" fmla="*/ 2829254 w 7433452"/>
              <a:gd name="connsiteY22" fmla="*/ 6858000 h 6858000"/>
              <a:gd name="connsiteX23" fmla="*/ 2762696 w 7433452"/>
              <a:gd name="connsiteY23" fmla="*/ 6858000 h 6858000"/>
              <a:gd name="connsiteX24" fmla="*/ 2171700 w 7433452"/>
              <a:gd name="connsiteY24" fmla="*/ 6858000 h 6858000"/>
              <a:gd name="connsiteX25" fmla="*/ 1592736 w 7433452"/>
              <a:gd name="connsiteY25" fmla="*/ 6858000 h 6858000"/>
              <a:gd name="connsiteX26" fmla="*/ 0 w 7433452"/>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433452" h="6858000">
                <a:moveTo>
                  <a:pt x="0" y="0"/>
                </a:moveTo>
                <a:lnTo>
                  <a:pt x="1592736" y="0"/>
                </a:lnTo>
                <a:lnTo>
                  <a:pt x="2171700" y="0"/>
                </a:lnTo>
                <a:lnTo>
                  <a:pt x="2762696" y="0"/>
                </a:lnTo>
                <a:lnTo>
                  <a:pt x="2829254" y="0"/>
                </a:lnTo>
                <a:lnTo>
                  <a:pt x="7415310" y="0"/>
                </a:lnTo>
                <a:lnTo>
                  <a:pt x="7405703" y="94814"/>
                </a:lnTo>
                <a:cubicBezTo>
                  <a:pt x="7398856" y="203629"/>
                  <a:pt x="7403520" y="312712"/>
                  <a:pt x="7410754" y="421796"/>
                </a:cubicBezTo>
                <a:cubicBezTo>
                  <a:pt x="7421580" y="551656"/>
                  <a:pt x="7422900" y="682144"/>
                  <a:pt x="7414688" y="812192"/>
                </a:cubicBezTo>
                <a:cubicBezTo>
                  <a:pt x="7406693" y="912591"/>
                  <a:pt x="7397682" y="1012988"/>
                  <a:pt x="7395017" y="1113642"/>
                </a:cubicBezTo>
                <a:cubicBezTo>
                  <a:pt x="7388670" y="1342689"/>
                  <a:pt x="7407708" y="1569316"/>
                  <a:pt x="7422810" y="1796708"/>
                </a:cubicBezTo>
                <a:cubicBezTo>
                  <a:pt x="7434487" y="1973710"/>
                  <a:pt x="7439944" y="2150457"/>
                  <a:pt x="7421161" y="2327333"/>
                </a:cubicBezTo>
                <a:cubicBezTo>
                  <a:pt x="7405170" y="2479266"/>
                  <a:pt x="7396793" y="2631453"/>
                  <a:pt x="7412023" y="2784280"/>
                </a:cubicBezTo>
                <a:cubicBezTo>
                  <a:pt x="7418749" y="2851085"/>
                  <a:pt x="7425984" y="2918653"/>
                  <a:pt x="7417480" y="2985458"/>
                </a:cubicBezTo>
                <a:cubicBezTo>
                  <a:pt x="7394508" y="3167039"/>
                  <a:pt x="7398063" y="3349132"/>
                  <a:pt x="7403774" y="3531096"/>
                </a:cubicBezTo>
                <a:cubicBezTo>
                  <a:pt x="7412277" y="3799715"/>
                  <a:pt x="7426364" y="4067954"/>
                  <a:pt x="7414307" y="4336830"/>
                </a:cubicBezTo>
                <a:cubicBezTo>
                  <a:pt x="7404027" y="4566639"/>
                  <a:pt x="7420653" y="4796831"/>
                  <a:pt x="7413419" y="5026893"/>
                </a:cubicBezTo>
                <a:cubicBezTo>
                  <a:pt x="7410982" y="5102162"/>
                  <a:pt x="7412429" y="5177504"/>
                  <a:pt x="7417734" y="5252632"/>
                </a:cubicBezTo>
                <a:cubicBezTo>
                  <a:pt x="7424271" y="5323700"/>
                  <a:pt x="7424271" y="5395213"/>
                  <a:pt x="7417734" y="5466282"/>
                </a:cubicBezTo>
                <a:cubicBezTo>
                  <a:pt x="7393239" y="5683875"/>
                  <a:pt x="7383214" y="5902486"/>
                  <a:pt x="7379659" y="6121225"/>
                </a:cubicBezTo>
                <a:cubicBezTo>
                  <a:pt x="7376423" y="6317442"/>
                  <a:pt x="7378041" y="6513586"/>
                  <a:pt x="7395115" y="6708907"/>
                </a:cubicBezTo>
                <a:lnTo>
                  <a:pt x="7412408" y="6858000"/>
                </a:lnTo>
                <a:lnTo>
                  <a:pt x="2829254" y="6858000"/>
                </a:lnTo>
                <a:lnTo>
                  <a:pt x="2762696" y="6858000"/>
                </a:lnTo>
                <a:lnTo>
                  <a:pt x="2171700" y="6858000"/>
                </a:lnTo>
                <a:lnTo>
                  <a:pt x="159273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2D816BB-A2E4-5287-6B1F-6E52084D327A}"/>
              </a:ext>
            </a:extLst>
          </p:cNvPr>
          <p:cNvSpPr>
            <a:spLocks noGrp="1"/>
          </p:cNvSpPr>
          <p:nvPr>
            <p:ph type="title"/>
          </p:nvPr>
        </p:nvSpPr>
        <p:spPr>
          <a:xfrm>
            <a:off x="640081" y="329184"/>
            <a:ext cx="6241568" cy="1783080"/>
          </a:xfrm>
        </p:spPr>
        <p:txBody>
          <a:bodyPr anchor="b">
            <a:normAutofit/>
          </a:bodyPr>
          <a:lstStyle/>
          <a:p>
            <a:r>
              <a:rPr lang="en-US" sz="5400">
                <a:solidFill>
                  <a:srgbClr val="FFFFFF"/>
                </a:solidFill>
              </a:rPr>
              <a:t>History of criminal governance</a:t>
            </a:r>
          </a:p>
        </p:txBody>
      </p:sp>
      <p:sp>
        <p:nvSpPr>
          <p:cNvPr id="21" name="sketch line">
            <a:extLst>
              <a:ext uri="{FF2B5EF4-FFF2-40B4-BE49-F238E27FC236}">
                <a16:creationId xmlns:a16="http://schemas.microsoft.com/office/drawing/2014/main" id="{62677C27-4325-4BE2-B2C9-B721DA9E3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475" y="2362200"/>
            <a:ext cx="4056549" cy="18288"/>
          </a:xfrm>
          <a:custGeom>
            <a:avLst/>
            <a:gdLst>
              <a:gd name="csX0" fmla="*/ 0 w 4056549"/>
              <a:gd name="csY0" fmla="*/ 0 h 18288"/>
              <a:gd name="csX1" fmla="*/ 676092 w 4056549"/>
              <a:gd name="csY1" fmla="*/ 0 h 18288"/>
              <a:gd name="csX2" fmla="*/ 1271052 w 4056549"/>
              <a:gd name="csY2" fmla="*/ 0 h 18288"/>
              <a:gd name="csX3" fmla="*/ 1947144 w 4056549"/>
              <a:gd name="csY3" fmla="*/ 0 h 18288"/>
              <a:gd name="csX4" fmla="*/ 2501539 w 4056549"/>
              <a:gd name="csY4" fmla="*/ 0 h 18288"/>
              <a:gd name="csX5" fmla="*/ 3137065 w 4056549"/>
              <a:gd name="csY5" fmla="*/ 0 h 18288"/>
              <a:gd name="csX6" fmla="*/ 4056549 w 4056549"/>
              <a:gd name="csY6" fmla="*/ 0 h 18288"/>
              <a:gd name="csX7" fmla="*/ 4056549 w 4056549"/>
              <a:gd name="csY7" fmla="*/ 18288 h 18288"/>
              <a:gd name="csX8" fmla="*/ 3380458 w 4056549"/>
              <a:gd name="csY8" fmla="*/ 18288 h 18288"/>
              <a:gd name="csX9" fmla="*/ 2663801 w 4056549"/>
              <a:gd name="csY9" fmla="*/ 18288 h 18288"/>
              <a:gd name="csX10" fmla="*/ 2068840 w 4056549"/>
              <a:gd name="csY10" fmla="*/ 18288 h 18288"/>
              <a:gd name="csX11" fmla="*/ 1311618 w 4056549"/>
              <a:gd name="csY11" fmla="*/ 18288 h 18288"/>
              <a:gd name="csX12" fmla="*/ 716657 w 4056549"/>
              <a:gd name="csY12" fmla="*/ 18288 h 18288"/>
              <a:gd name="csX13" fmla="*/ 0 w 4056549"/>
              <a:gd name="csY13" fmla="*/ 18288 h 18288"/>
              <a:gd name="csX14" fmla="*/ 0 w 4056549"/>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056549" h="18288" fill="none" extrusionOk="0">
                <a:moveTo>
                  <a:pt x="0" y="0"/>
                </a:moveTo>
                <a:cubicBezTo>
                  <a:pt x="324395" y="-12272"/>
                  <a:pt x="437185" y="20747"/>
                  <a:pt x="676092" y="0"/>
                </a:cubicBezTo>
                <a:cubicBezTo>
                  <a:pt x="914999" y="-20747"/>
                  <a:pt x="980886" y="20074"/>
                  <a:pt x="1271052" y="0"/>
                </a:cubicBezTo>
                <a:cubicBezTo>
                  <a:pt x="1561218" y="-20074"/>
                  <a:pt x="1609815" y="19965"/>
                  <a:pt x="1947144" y="0"/>
                </a:cubicBezTo>
                <a:cubicBezTo>
                  <a:pt x="2284473" y="-19965"/>
                  <a:pt x="2317816" y="-23682"/>
                  <a:pt x="2501539" y="0"/>
                </a:cubicBezTo>
                <a:cubicBezTo>
                  <a:pt x="2685262" y="23682"/>
                  <a:pt x="2879461" y="12712"/>
                  <a:pt x="3137065" y="0"/>
                </a:cubicBezTo>
                <a:cubicBezTo>
                  <a:pt x="3394669" y="-12712"/>
                  <a:pt x="3618306" y="-41742"/>
                  <a:pt x="4056549" y="0"/>
                </a:cubicBezTo>
                <a:cubicBezTo>
                  <a:pt x="4056201" y="6465"/>
                  <a:pt x="4056979" y="10922"/>
                  <a:pt x="4056549" y="18288"/>
                </a:cubicBezTo>
                <a:cubicBezTo>
                  <a:pt x="3807729" y="-7540"/>
                  <a:pt x="3536237" y="12619"/>
                  <a:pt x="3380458" y="18288"/>
                </a:cubicBezTo>
                <a:cubicBezTo>
                  <a:pt x="3224679" y="23957"/>
                  <a:pt x="2967497" y="23368"/>
                  <a:pt x="2663801" y="18288"/>
                </a:cubicBezTo>
                <a:cubicBezTo>
                  <a:pt x="2360105" y="13208"/>
                  <a:pt x="2359716" y="-8821"/>
                  <a:pt x="2068840" y="18288"/>
                </a:cubicBezTo>
                <a:cubicBezTo>
                  <a:pt x="1777964" y="45397"/>
                  <a:pt x="1641909" y="31681"/>
                  <a:pt x="1311618" y="18288"/>
                </a:cubicBezTo>
                <a:cubicBezTo>
                  <a:pt x="981327" y="4895"/>
                  <a:pt x="990410" y="11155"/>
                  <a:pt x="716657" y="18288"/>
                </a:cubicBezTo>
                <a:cubicBezTo>
                  <a:pt x="442904" y="25421"/>
                  <a:pt x="330722" y="13665"/>
                  <a:pt x="0" y="18288"/>
                </a:cubicBezTo>
                <a:cubicBezTo>
                  <a:pt x="75" y="12069"/>
                  <a:pt x="515" y="5650"/>
                  <a:pt x="0" y="0"/>
                </a:cubicBezTo>
                <a:close/>
              </a:path>
              <a:path w="4056549" h="18288" stroke="0" extrusionOk="0">
                <a:moveTo>
                  <a:pt x="0" y="0"/>
                </a:moveTo>
                <a:cubicBezTo>
                  <a:pt x="175099" y="13469"/>
                  <a:pt x="459673" y="14529"/>
                  <a:pt x="594961" y="0"/>
                </a:cubicBezTo>
                <a:cubicBezTo>
                  <a:pt x="730249" y="-14529"/>
                  <a:pt x="873178" y="22015"/>
                  <a:pt x="1149356" y="0"/>
                </a:cubicBezTo>
                <a:cubicBezTo>
                  <a:pt x="1425534" y="-22015"/>
                  <a:pt x="1498871" y="-21513"/>
                  <a:pt x="1744316" y="0"/>
                </a:cubicBezTo>
                <a:cubicBezTo>
                  <a:pt x="1989761" y="21513"/>
                  <a:pt x="2112991" y="-46"/>
                  <a:pt x="2420408" y="0"/>
                </a:cubicBezTo>
                <a:cubicBezTo>
                  <a:pt x="2727825" y="46"/>
                  <a:pt x="2880256" y="-10040"/>
                  <a:pt x="3137065" y="0"/>
                </a:cubicBezTo>
                <a:cubicBezTo>
                  <a:pt x="3393874" y="10040"/>
                  <a:pt x="3704325" y="-6685"/>
                  <a:pt x="4056549" y="0"/>
                </a:cubicBezTo>
                <a:cubicBezTo>
                  <a:pt x="4055732" y="6895"/>
                  <a:pt x="4055770" y="11206"/>
                  <a:pt x="4056549" y="18288"/>
                </a:cubicBezTo>
                <a:cubicBezTo>
                  <a:pt x="3812770" y="11959"/>
                  <a:pt x="3533996" y="-5717"/>
                  <a:pt x="3299327" y="18288"/>
                </a:cubicBezTo>
                <a:cubicBezTo>
                  <a:pt x="3064658" y="42293"/>
                  <a:pt x="2940381" y="24492"/>
                  <a:pt x="2744931" y="18288"/>
                </a:cubicBezTo>
                <a:cubicBezTo>
                  <a:pt x="2549481" y="12084"/>
                  <a:pt x="2252169" y="51841"/>
                  <a:pt x="1987709" y="18288"/>
                </a:cubicBezTo>
                <a:cubicBezTo>
                  <a:pt x="1723249" y="-15265"/>
                  <a:pt x="1438946" y="3423"/>
                  <a:pt x="1230487" y="18288"/>
                </a:cubicBezTo>
                <a:cubicBezTo>
                  <a:pt x="1022028" y="33153"/>
                  <a:pt x="795957" y="18596"/>
                  <a:pt x="676092" y="18288"/>
                </a:cubicBezTo>
                <a:cubicBezTo>
                  <a:pt x="556227" y="17980"/>
                  <a:pt x="334853" y="39451"/>
                  <a:pt x="0" y="18288"/>
                </a:cubicBezTo>
                <a:cubicBezTo>
                  <a:pt x="95" y="14343"/>
                  <a:pt x="742" y="6860"/>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398E6F3-E992-F102-DCB8-0BF9868AA9F1}"/>
              </a:ext>
            </a:extLst>
          </p:cNvPr>
          <p:cNvSpPr>
            <a:spLocks noGrp="1"/>
          </p:cNvSpPr>
          <p:nvPr>
            <p:ph idx="1"/>
          </p:nvPr>
        </p:nvSpPr>
        <p:spPr>
          <a:xfrm>
            <a:off x="640081" y="2706624"/>
            <a:ext cx="6241568" cy="3483864"/>
          </a:xfrm>
        </p:spPr>
        <p:txBody>
          <a:bodyPr>
            <a:normAutofit/>
          </a:bodyPr>
          <a:lstStyle/>
          <a:p>
            <a:r>
              <a:rPr lang="en-US" sz="1200">
                <a:solidFill>
                  <a:srgbClr val="FFFFFF"/>
                </a:solidFill>
              </a:rPr>
              <a:t>During 1990s, operated in prisons. </a:t>
            </a:r>
          </a:p>
          <a:p>
            <a:pPr lvl="1"/>
            <a:r>
              <a:rPr lang="en-GB" sz="1200">
                <a:solidFill>
                  <a:srgbClr val="FFFFFF"/>
                </a:solidFill>
              </a:rPr>
              <a:t>Prohibited theft, rape, crack use and unauthorised violence. </a:t>
            </a:r>
          </a:p>
          <a:p>
            <a:pPr lvl="1"/>
            <a:r>
              <a:rPr lang="en-GB" sz="1200">
                <a:solidFill>
                  <a:srgbClr val="FFFFFF"/>
                </a:solidFill>
              </a:rPr>
              <a:t>Provided limited welfare (food, medicine, hygiene products) for poorest</a:t>
            </a:r>
          </a:p>
          <a:p>
            <a:pPr lvl="1"/>
            <a:r>
              <a:rPr lang="en-GB" sz="1200">
                <a:solidFill>
                  <a:srgbClr val="FFFFFF"/>
                </a:solidFill>
              </a:rPr>
              <a:t>Ensured supplies of drugs, cell phone and other contraband</a:t>
            </a:r>
          </a:p>
          <a:p>
            <a:pPr lvl="1"/>
            <a:r>
              <a:rPr lang="en-GB" sz="1200">
                <a:solidFill>
                  <a:srgbClr val="FFFFFF"/>
                </a:solidFill>
              </a:rPr>
              <a:t>Bargains for better conditions</a:t>
            </a:r>
          </a:p>
          <a:p>
            <a:pPr lvl="1"/>
            <a:r>
              <a:rPr lang="en-GB" sz="1200">
                <a:solidFill>
                  <a:srgbClr val="FFFFFF"/>
                </a:solidFill>
              </a:rPr>
              <a:t>Violently usurped control of other prisons. </a:t>
            </a:r>
          </a:p>
          <a:p>
            <a:pPr marL="457200" lvl="1" indent="0">
              <a:buNone/>
            </a:pPr>
            <a:endParaRPr lang="en-GB" sz="1200">
              <a:solidFill>
                <a:srgbClr val="FFFFFF"/>
              </a:solidFill>
            </a:endParaRPr>
          </a:p>
          <a:p>
            <a:r>
              <a:rPr lang="en-US" sz="1200">
                <a:solidFill>
                  <a:srgbClr val="FFFFFF"/>
                </a:solidFill>
              </a:rPr>
              <a:t>2002 Coup by Marcus Willians Herbas Camacho, ”Marcola”. He gets rid of the personalistic, pyramidal structural of the gang. He flattens hierarchy into responsas or posts through which members rotate. Stressed igualdade and humilidade. </a:t>
            </a:r>
          </a:p>
          <a:p>
            <a:endParaRPr lang="en-US" sz="1200">
              <a:solidFill>
                <a:srgbClr val="FFFFFF"/>
              </a:solidFill>
            </a:endParaRPr>
          </a:p>
          <a:p>
            <a:r>
              <a:rPr lang="en-GB" sz="1200">
                <a:solidFill>
                  <a:srgbClr val="FFFFFF"/>
                </a:solidFill>
              </a:rPr>
              <a:t>“In our time there was no such circulating system of authority. We were the founders. We had the last word and everyone else… obeyed and did exactly what we ordered. There was nothing about consulting two, three, four, or twenty opinions”</a:t>
            </a:r>
          </a:p>
          <a:p>
            <a:endParaRPr lang="en-US" sz="1200">
              <a:solidFill>
                <a:srgbClr val="FFFFFF"/>
              </a:solidFill>
            </a:endParaRPr>
          </a:p>
          <a:p>
            <a:endParaRPr lang="en-US" sz="1200">
              <a:solidFill>
                <a:srgbClr val="FFFFFF"/>
              </a:solidFill>
            </a:endParaRPr>
          </a:p>
        </p:txBody>
      </p:sp>
      <p:pic>
        <p:nvPicPr>
          <p:cNvPr id="7" name="Picture 6">
            <a:extLst>
              <a:ext uri="{FF2B5EF4-FFF2-40B4-BE49-F238E27FC236}">
                <a16:creationId xmlns:a16="http://schemas.microsoft.com/office/drawing/2014/main" id="{44A13D15-02E1-CAE4-2994-30FB288BD0E7}"/>
              </a:ext>
            </a:extLst>
          </p:cNvPr>
          <p:cNvPicPr>
            <a:picLocks noChangeAspect="1"/>
          </p:cNvPicPr>
          <p:nvPr/>
        </p:nvPicPr>
        <p:blipFill>
          <a:blip r:embed="rId2"/>
          <a:stretch>
            <a:fillRect/>
          </a:stretch>
        </p:blipFill>
        <p:spPr>
          <a:xfrm>
            <a:off x="8678911" y="329183"/>
            <a:ext cx="2325001" cy="2861541"/>
          </a:xfrm>
          <a:prstGeom prst="rect">
            <a:avLst/>
          </a:prstGeom>
        </p:spPr>
      </p:pic>
      <p:pic>
        <p:nvPicPr>
          <p:cNvPr id="5" name="Picture 4">
            <a:extLst>
              <a:ext uri="{FF2B5EF4-FFF2-40B4-BE49-F238E27FC236}">
                <a16:creationId xmlns:a16="http://schemas.microsoft.com/office/drawing/2014/main" id="{8063316C-8A18-56CD-E43D-3A0C421FF2F1}"/>
              </a:ext>
            </a:extLst>
          </p:cNvPr>
          <p:cNvPicPr>
            <a:picLocks noChangeAspect="1"/>
          </p:cNvPicPr>
          <p:nvPr/>
        </p:nvPicPr>
        <p:blipFill>
          <a:blip r:embed="rId3"/>
          <a:stretch>
            <a:fillRect/>
          </a:stretch>
        </p:blipFill>
        <p:spPr>
          <a:xfrm>
            <a:off x="8264805" y="3429000"/>
            <a:ext cx="3153214" cy="2861541"/>
          </a:xfrm>
          <a:prstGeom prst="rect">
            <a:avLst/>
          </a:prstGeom>
        </p:spPr>
      </p:pic>
    </p:spTree>
    <p:extLst>
      <p:ext uri="{BB962C8B-B14F-4D97-AF65-F5344CB8AC3E}">
        <p14:creationId xmlns:p14="http://schemas.microsoft.com/office/powerpoint/2010/main" val="941145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73FEF-560E-BB28-767F-BC5482E0F04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85FCD2B-09CD-EAC9-6C88-52EB533C0F00}"/>
              </a:ext>
            </a:extLst>
          </p:cNvPr>
          <p:cNvSpPr>
            <a:spLocks noGrp="1"/>
          </p:cNvSpPr>
          <p:nvPr>
            <p:ph idx="1"/>
          </p:nvPr>
        </p:nvSpPr>
        <p:spPr/>
        <p:txBody>
          <a:bodyPr/>
          <a:lstStyle/>
          <a:p>
            <a:r>
              <a:rPr lang="en-US" dirty="0"/>
              <a:t>Inside prison PCC under </a:t>
            </a:r>
            <a:r>
              <a:rPr lang="en-US" dirty="0" err="1"/>
              <a:t>Marcola</a:t>
            </a:r>
            <a:r>
              <a:rPr lang="en-US" dirty="0"/>
              <a:t> </a:t>
            </a:r>
          </a:p>
          <a:p>
            <a:pPr lvl="1"/>
            <a:r>
              <a:rPr lang="en-US" dirty="0"/>
              <a:t>Softened punishments</a:t>
            </a:r>
          </a:p>
          <a:p>
            <a:pPr lvl="1"/>
            <a:r>
              <a:rPr lang="en-GB" dirty="0"/>
              <a:t>Institutionalised formal tribunals or debates for serious violations in which juries of imprisoned leaders heard testimony from witnesses, victims and even counsels.</a:t>
            </a:r>
          </a:p>
          <a:p>
            <a:endParaRPr lang="en-US" dirty="0"/>
          </a:p>
          <a:p>
            <a:r>
              <a:rPr lang="en-US" dirty="0"/>
              <a:t>Outside prison</a:t>
            </a:r>
          </a:p>
          <a:p>
            <a:pPr lvl="1"/>
            <a:r>
              <a:rPr lang="en-US" dirty="0"/>
              <a:t>Gradually took over Sao Paolo periphery. </a:t>
            </a:r>
          </a:p>
          <a:p>
            <a:pPr lvl="1"/>
            <a:r>
              <a:rPr lang="en-US" dirty="0" err="1"/>
              <a:t>Monopolised</a:t>
            </a:r>
            <a:r>
              <a:rPr lang="en-US" dirty="0"/>
              <a:t> drug sales</a:t>
            </a:r>
          </a:p>
          <a:p>
            <a:pPr lvl="1"/>
            <a:r>
              <a:rPr lang="en-US" dirty="0"/>
              <a:t>Banned non-legitimate use of force</a:t>
            </a:r>
          </a:p>
          <a:p>
            <a:pPr lvl="1"/>
            <a:endParaRPr lang="en-US" dirty="0"/>
          </a:p>
        </p:txBody>
      </p:sp>
    </p:spTree>
    <p:extLst>
      <p:ext uri="{BB962C8B-B14F-4D97-AF65-F5344CB8AC3E}">
        <p14:creationId xmlns:p14="http://schemas.microsoft.com/office/powerpoint/2010/main" val="906282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AD763-32B1-BA62-1AA2-69D34D58FD8C}"/>
              </a:ext>
            </a:extLst>
          </p:cNvPr>
          <p:cNvSpPr>
            <a:spLocks noGrp="1"/>
          </p:cNvSpPr>
          <p:nvPr>
            <p:ph type="title"/>
          </p:nvPr>
        </p:nvSpPr>
        <p:spPr/>
        <p:txBody>
          <a:bodyPr/>
          <a:lstStyle/>
          <a:p>
            <a:r>
              <a:rPr lang="en-US" dirty="0"/>
              <a:t>Huge drop in homicides</a:t>
            </a:r>
          </a:p>
        </p:txBody>
      </p:sp>
      <p:pic>
        <p:nvPicPr>
          <p:cNvPr id="5" name="Content Placeholder 4">
            <a:extLst>
              <a:ext uri="{FF2B5EF4-FFF2-40B4-BE49-F238E27FC236}">
                <a16:creationId xmlns:a16="http://schemas.microsoft.com/office/drawing/2014/main" id="{61C8E1D8-3DA8-AD4D-8D45-49B6DF9D290D}"/>
              </a:ext>
            </a:extLst>
          </p:cNvPr>
          <p:cNvPicPr>
            <a:picLocks noGrp="1" noChangeAspect="1"/>
          </p:cNvPicPr>
          <p:nvPr>
            <p:ph idx="1"/>
          </p:nvPr>
        </p:nvPicPr>
        <p:blipFill>
          <a:blip r:embed="rId2"/>
          <a:stretch>
            <a:fillRect/>
          </a:stretch>
        </p:blipFill>
        <p:spPr>
          <a:xfrm>
            <a:off x="1436094" y="1825625"/>
            <a:ext cx="9319812" cy="4351338"/>
          </a:xfrm>
          <a:prstGeom prst="rect">
            <a:avLst/>
          </a:prstGeom>
        </p:spPr>
      </p:pic>
    </p:spTree>
    <p:extLst>
      <p:ext uri="{BB962C8B-B14F-4D97-AF65-F5344CB8AC3E}">
        <p14:creationId xmlns:p14="http://schemas.microsoft.com/office/powerpoint/2010/main" val="4236200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A42C7B2-7BD6-433A-95AB-5AA4F44B5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CEF8B73-8A02-8012-8C73-903946C936D5}"/>
              </a:ext>
            </a:extLst>
          </p:cNvPr>
          <p:cNvPicPr>
            <a:picLocks noChangeAspect="1"/>
          </p:cNvPicPr>
          <p:nvPr/>
        </p:nvPicPr>
        <p:blipFill>
          <a:blip r:embed="rId2"/>
          <a:srcRect r="1" b="575"/>
          <a:stretch>
            <a:fillRect/>
          </a:stretch>
        </p:blipFill>
        <p:spPr>
          <a:xfrm>
            <a:off x="-6" y="10"/>
            <a:ext cx="7642746" cy="6857990"/>
          </a:xfrm>
          <a:prstGeom prst="rect">
            <a:avLst/>
          </a:prstGeom>
        </p:spPr>
      </p:pic>
      <p:sp>
        <p:nvSpPr>
          <p:cNvPr id="18" name="Rectangle 17">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263" y="3986129"/>
            <a:ext cx="6288261" cy="2253231"/>
          </a:xfrm>
          <a:prstGeom prst="rect">
            <a:avLst/>
          </a:prstGeom>
          <a:solidFill>
            <a:schemeClr val="bg1">
              <a:alpha val="95000"/>
            </a:schemeClr>
          </a:solidFill>
          <a:ln w="12700">
            <a:solidFill>
              <a:srgbClr val="EFEFE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FA250C0-8486-C20C-B6CC-05E799C0F998}"/>
              </a:ext>
            </a:extLst>
          </p:cNvPr>
          <p:cNvSpPr>
            <a:spLocks noGrp="1"/>
          </p:cNvSpPr>
          <p:nvPr>
            <p:ph type="title"/>
          </p:nvPr>
        </p:nvSpPr>
        <p:spPr>
          <a:xfrm>
            <a:off x="841248" y="4152624"/>
            <a:ext cx="2112264" cy="1920240"/>
          </a:xfrm>
        </p:spPr>
        <p:txBody>
          <a:bodyPr>
            <a:normAutofit/>
          </a:bodyPr>
          <a:lstStyle/>
          <a:p>
            <a:r>
              <a:rPr lang="en-US" sz="2400"/>
              <a:t>2006 Took over Sao Paolo and 90 prisons in state</a:t>
            </a:r>
          </a:p>
        </p:txBody>
      </p:sp>
      <p:pic>
        <p:nvPicPr>
          <p:cNvPr id="5" name="Content Placeholder 4">
            <a:extLst>
              <a:ext uri="{FF2B5EF4-FFF2-40B4-BE49-F238E27FC236}">
                <a16:creationId xmlns:a16="http://schemas.microsoft.com/office/drawing/2014/main" id="{79AA24BB-C0FE-E142-26C5-5782CEDDA67B}"/>
              </a:ext>
            </a:extLst>
          </p:cNvPr>
          <p:cNvPicPr>
            <a:picLocks noChangeAspect="1"/>
          </p:cNvPicPr>
          <p:nvPr/>
        </p:nvPicPr>
        <p:blipFill>
          <a:blip r:embed="rId3"/>
          <a:srcRect l="8378" r="1564"/>
          <a:stretch>
            <a:fillRect/>
          </a:stretch>
        </p:blipFill>
        <p:spPr>
          <a:xfrm>
            <a:off x="7809454" y="1"/>
            <a:ext cx="4382546" cy="3345645"/>
          </a:xfrm>
          <a:prstGeom prst="rect">
            <a:avLst/>
          </a:prstGeom>
        </p:spPr>
      </p:pic>
      <p:sp>
        <p:nvSpPr>
          <p:cNvPr id="20" name="Rectangle 19">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535" y="47845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4346" y="5103601"/>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Content Placeholder 12">
            <a:extLst>
              <a:ext uri="{FF2B5EF4-FFF2-40B4-BE49-F238E27FC236}">
                <a16:creationId xmlns:a16="http://schemas.microsoft.com/office/drawing/2014/main" id="{0482ECC8-7669-F8C6-C806-FC9E2284F2D9}"/>
              </a:ext>
            </a:extLst>
          </p:cNvPr>
          <p:cNvSpPr>
            <a:spLocks noGrp="1"/>
          </p:cNvSpPr>
          <p:nvPr>
            <p:ph idx="1"/>
          </p:nvPr>
        </p:nvSpPr>
        <p:spPr>
          <a:xfrm>
            <a:off x="3364992" y="4151376"/>
            <a:ext cx="3319272" cy="1920240"/>
          </a:xfrm>
        </p:spPr>
        <p:txBody>
          <a:bodyPr anchor="ctr">
            <a:normAutofit/>
          </a:bodyPr>
          <a:lstStyle/>
          <a:p>
            <a:endParaRPr lang="en-US" sz="1700"/>
          </a:p>
        </p:txBody>
      </p:sp>
      <p:pic>
        <p:nvPicPr>
          <p:cNvPr id="7" name="Picture 6">
            <a:extLst>
              <a:ext uri="{FF2B5EF4-FFF2-40B4-BE49-F238E27FC236}">
                <a16:creationId xmlns:a16="http://schemas.microsoft.com/office/drawing/2014/main" id="{912A80AA-36E5-03AC-E8CC-D815DA59B8B3}"/>
              </a:ext>
            </a:extLst>
          </p:cNvPr>
          <p:cNvPicPr>
            <a:picLocks noChangeAspect="1"/>
          </p:cNvPicPr>
          <p:nvPr/>
        </p:nvPicPr>
        <p:blipFill>
          <a:blip r:embed="rId4"/>
          <a:srcRect l="2030" r="10536" b="4"/>
          <a:stretch>
            <a:fillRect/>
          </a:stretch>
        </p:blipFill>
        <p:spPr>
          <a:xfrm>
            <a:off x="7809462" y="3512354"/>
            <a:ext cx="4382545" cy="3345646"/>
          </a:xfrm>
          <a:prstGeom prst="rect">
            <a:avLst/>
          </a:prstGeom>
        </p:spPr>
      </p:pic>
    </p:spTree>
    <p:extLst>
      <p:ext uri="{BB962C8B-B14F-4D97-AF65-F5344CB8AC3E}">
        <p14:creationId xmlns:p14="http://schemas.microsoft.com/office/powerpoint/2010/main" val="30413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1FEA0-CBFB-807A-81BB-7FD66932E167}"/>
              </a:ext>
            </a:extLst>
          </p:cNvPr>
          <p:cNvSpPr>
            <a:spLocks noGrp="1"/>
          </p:cNvSpPr>
          <p:nvPr>
            <p:ph type="title"/>
          </p:nvPr>
        </p:nvSpPr>
        <p:spPr/>
        <p:txBody>
          <a:bodyPr/>
          <a:lstStyle/>
          <a:p>
            <a:r>
              <a:rPr lang="en-US" dirty="0"/>
              <a:t>PCC now</a:t>
            </a:r>
          </a:p>
        </p:txBody>
      </p:sp>
      <p:sp>
        <p:nvSpPr>
          <p:cNvPr id="3" name="Content Placeholder 2">
            <a:extLst>
              <a:ext uri="{FF2B5EF4-FFF2-40B4-BE49-F238E27FC236}">
                <a16:creationId xmlns:a16="http://schemas.microsoft.com/office/drawing/2014/main" id="{C67723B4-08A3-7609-1F09-28CFAC66F0AE}"/>
              </a:ext>
            </a:extLst>
          </p:cNvPr>
          <p:cNvSpPr>
            <a:spLocks noGrp="1"/>
          </p:cNvSpPr>
          <p:nvPr>
            <p:ph idx="1"/>
          </p:nvPr>
        </p:nvSpPr>
        <p:spPr/>
        <p:txBody>
          <a:bodyPr/>
          <a:lstStyle/>
          <a:p>
            <a:r>
              <a:rPr lang="en-US" dirty="0"/>
              <a:t>Since 2006 appears to have come to an agreement with government over control of city. </a:t>
            </a:r>
          </a:p>
          <a:p>
            <a:endParaRPr lang="en-US" dirty="0"/>
          </a:p>
          <a:p>
            <a:r>
              <a:rPr lang="en-US" dirty="0"/>
              <a:t>29,000 “baptized” members in 135 prisons in Sao Paolo alone. </a:t>
            </a:r>
          </a:p>
          <a:p>
            <a:endParaRPr lang="en-US" dirty="0"/>
          </a:p>
          <a:p>
            <a:r>
              <a:rPr lang="en-US" dirty="0"/>
              <a:t>Has cells in all 27 Brazilian states and five neighboring countries. </a:t>
            </a:r>
          </a:p>
          <a:p>
            <a:endParaRPr lang="en-US" dirty="0"/>
          </a:p>
          <a:p>
            <a:r>
              <a:rPr lang="en-US" dirty="0"/>
              <a:t>Question of state force?</a:t>
            </a:r>
          </a:p>
        </p:txBody>
      </p:sp>
    </p:spTree>
    <p:extLst>
      <p:ext uri="{BB962C8B-B14F-4D97-AF65-F5344CB8AC3E}">
        <p14:creationId xmlns:p14="http://schemas.microsoft.com/office/powerpoint/2010/main" val="36440796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178</TotalTime>
  <Words>844</Words>
  <Application>Microsoft Macintosh PowerPoint</Application>
  <PresentationFormat>Widescreen</PresentationFormat>
  <Paragraphs>90</Paragraphs>
  <Slides>16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Calibri</vt:lpstr>
      <vt:lpstr>Office Theme</vt:lpstr>
      <vt:lpstr>Day 8: Criminal Governance</vt:lpstr>
      <vt:lpstr>In many regions of the world, millions of people live under criminal governance</vt:lpstr>
      <vt:lpstr>What does criminal governance involve?</vt:lpstr>
      <vt:lpstr>Primeiro Comando da Capital (PCC)</vt:lpstr>
      <vt:lpstr>History of criminal governance</vt:lpstr>
      <vt:lpstr>PowerPoint Presentation</vt:lpstr>
      <vt:lpstr>Huge drop in homicides</vt:lpstr>
      <vt:lpstr>2006 Took over Sao Paolo and 90 prisons in state</vt:lpstr>
      <vt:lpstr>PCC now</vt:lpstr>
      <vt:lpstr>PowerPoint Presentation</vt:lpstr>
      <vt:lpstr>However, criminal governance is not limited to developing countries </vt:lpstr>
      <vt:lpstr>PowerPoint Presentation</vt:lpstr>
      <vt:lpstr>PowerPoint Presentation</vt:lpstr>
      <vt:lpstr>Another gang run by “Big” Paul Massey</vt:lpstr>
      <vt:lpstr>Introduced local justice system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Smith, Benjamin</dc:creator>
  <cp:lastModifiedBy>Smith, Benjamin</cp:lastModifiedBy>
  <cp:revision>5</cp:revision>
  <dcterms:created xsi:type="dcterms:W3CDTF">2026-06-08T13:49:30Z</dcterms:created>
  <dcterms:modified xsi:type="dcterms:W3CDTF">2026-06-24T08:58:01Z</dcterms:modified>
</cp:coreProperties>
</file>