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73" r:id="rId3"/>
    <p:sldId id="257" r:id="rId4"/>
    <p:sldId id="258" r:id="rId5"/>
    <p:sldId id="259" r:id="rId6"/>
    <p:sldId id="260" r:id="rId7"/>
    <p:sldId id="263" r:id="rId8"/>
    <p:sldId id="264" r:id="rId9"/>
    <p:sldId id="262" r:id="rId10"/>
    <p:sldId id="261" r:id="rId11"/>
    <p:sldId id="265" r:id="rId12"/>
    <p:sldId id="266" r:id="rId13"/>
    <p:sldId id="267" r:id="rId14"/>
    <p:sldId id="268" r:id="rId15"/>
    <p:sldId id="269" r:id="rId16"/>
    <p:sldId id="270" r:id="rId17"/>
    <p:sldId id="271" r:id="rId18"/>
    <p:sldId id="272"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677"/>
    <p:restoredTop sz="94661"/>
  </p:normalViewPr>
  <p:slideViewPr>
    <p:cSldViewPr snapToGrid="0">
      <p:cViewPr>
        <p:scale>
          <a:sx n="126" d="100"/>
          <a:sy n="126" d="100"/>
        </p:scale>
        <p:origin x="-1376"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0DE0F-0839-5872-0178-9171F45C6994}"/>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C31473EA-9AEC-1777-FCBC-E61C14B7A56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E263E7EF-73A5-7FDE-F307-0C0504B670A7}"/>
              </a:ext>
            </a:extLst>
          </p:cNvPr>
          <p:cNvSpPr>
            <a:spLocks noGrp="1"/>
          </p:cNvSpPr>
          <p:nvPr>
            <p:ph type="dt" sz="half" idx="10"/>
          </p:nvPr>
        </p:nvSpPr>
        <p:spPr/>
        <p:txBody>
          <a:bodyPr/>
          <a:lstStyle/>
          <a:p>
            <a:fld id="{04E76FD0-297E-6A44-87A2-213B5A4913AD}" type="datetimeFigureOut">
              <a:rPr lang="en-US" smtClean="0"/>
              <a:t>6/25/26</a:t>
            </a:fld>
            <a:endParaRPr lang="en-US"/>
          </a:p>
        </p:txBody>
      </p:sp>
      <p:sp>
        <p:nvSpPr>
          <p:cNvPr id="5" name="Footer Placeholder 4">
            <a:extLst>
              <a:ext uri="{FF2B5EF4-FFF2-40B4-BE49-F238E27FC236}">
                <a16:creationId xmlns:a16="http://schemas.microsoft.com/office/drawing/2014/main" id="{AB0E5167-C0A9-415B-8F48-8D360AECE5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9BFBA0-DE9F-3977-315B-C007DB678048}"/>
              </a:ext>
            </a:extLst>
          </p:cNvPr>
          <p:cNvSpPr>
            <a:spLocks noGrp="1"/>
          </p:cNvSpPr>
          <p:nvPr>
            <p:ph type="sldNum" sz="quarter" idx="12"/>
          </p:nvPr>
        </p:nvSpPr>
        <p:spPr/>
        <p:txBody>
          <a:bodyPr/>
          <a:lstStyle/>
          <a:p>
            <a:fld id="{ABBE13C5-4376-4B4D-9FDA-67014C14E86C}" type="slidenum">
              <a:rPr lang="en-US" smtClean="0"/>
              <a:t>‹#›</a:t>
            </a:fld>
            <a:endParaRPr lang="en-US"/>
          </a:p>
        </p:txBody>
      </p:sp>
    </p:spTree>
    <p:extLst>
      <p:ext uri="{BB962C8B-B14F-4D97-AF65-F5344CB8AC3E}">
        <p14:creationId xmlns:p14="http://schemas.microsoft.com/office/powerpoint/2010/main" val="22787785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5F4F1-5BA0-E130-5258-E8E9DF3377D5}"/>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277D26CF-0CEA-A335-E748-E6E947B313DA}"/>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3A062A5-2484-09B3-9DA9-A0C54B000B6A}"/>
              </a:ext>
            </a:extLst>
          </p:cNvPr>
          <p:cNvSpPr>
            <a:spLocks noGrp="1"/>
          </p:cNvSpPr>
          <p:nvPr>
            <p:ph type="dt" sz="half" idx="10"/>
          </p:nvPr>
        </p:nvSpPr>
        <p:spPr/>
        <p:txBody>
          <a:bodyPr/>
          <a:lstStyle/>
          <a:p>
            <a:fld id="{04E76FD0-297E-6A44-87A2-213B5A4913AD}" type="datetimeFigureOut">
              <a:rPr lang="en-US" smtClean="0"/>
              <a:t>6/25/26</a:t>
            </a:fld>
            <a:endParaRPr lang="en-US"/>
          </a:p>
        </p:txBody>
      </p:sp>
      <p:sp>
        <p:nvSpPr>
          <p:cNvPr id="5" name="Footer Placeholder 4">
            <a:extLst>
              <a:ext uri="{FF2B5EF4-FFF2-40B4-BE49-F238E27FC236}">
                <a16:creationId xmlns:a16="http://schemas.microsoft.com/office/drawing/2014/main" id="{B5A0704D-999C-6D97-D747-F6DDA61BC7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F76867-B02F-1027-9792-9B3416190102}"/>
              </a:ext>
            </a:extLst>
          </p:cNvPr>
          <p:cNvSpPr>
            <a:spLocks noGrp="1"/>
          </p:cNvSpPr>
          <p:nvPr>
            <p:ph type="sldNum" sz="quarter" idx="12"/>
          </p:nvPr>
        </p:nvSpPr>
        <p:spPr/>
        <p:txBody>
          <a:bodyPr/>
          <a:lstStyle/>
          <a:p>
            <a:fld id="{ABBE13C5-4376-4B4D-9FDA-67014C14E86C}" type="slidenum">
              <a:rPr lang="en-US" smtClean="0"/>
              <a:t>‹#›</a:t>
            </a:fld>
            <a:endParaRPr lang="en-US"/>
          </a:p>
        </p:txBody>
      </p:sp>
    </p:spTree>
    <p:extLst>
      <p:ext uri="{BB962C8B-B14F-4D97-AF65-F5344CB8AC3E}">
        <p14:creationId xmlns:p14="http://schemas.microsoft.com/office/powerpoint/2010/main" val="23971295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B7BEEA3-B494-9198-CB35-F31E54D4D1A1}"/>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2F99D0CB-E8B7-720A-9FC2-655C51FF3DF8}"/>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21F3364-710A-B29D-A0C0-4DEE7020012D}"/>
              </a:ext>
            </a:extLst>
          </p:cNvPr>
          <p:cNvSpPr>
            <a:spLocks noGrp="1"/>
          </p:cNvSpPr>
          <p:nvPr>
            <p:ph type="dt" sz="half" idx="10"/>
          </p:nvPr>
        </p:nvSpPr>
        <p:spPr/>
        <p:txBody>
          <a:bodyPr/>
          <a:lstStyle/>
          <a:p>
            <a:fld id="{04E76FD0-297E-6A44-87A2-213B5A4913AD}" type="datetimeFigureOut">
              <a:rPr lang="en-US" smtClean="0"/>
              <a:t>6/25/26</a:t>
            </a:fld>
            <a:endParaRPr lang="en-US"/>
          </a:p>
        </p:txBody>
      </p:sp>
      <p:sp>
        <p:nvSpPr>
          <p:cNvPr id="5" name="Footer Placeholder 4">
            <a:extLst>
              <a:ext uri="{FF2B5EF4-FFF2-40B4-BE49-F238E27FC236}">
                <a16:creationId xmlns:a16="http://schemas.microsoft.com/office/drawing/2014/main" id="{938FBFE5-8689-F3C2-9517-9FD1A240A4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3FFB59-A5C8-7309-7247-A3530A8507C4}"/>
              </a:ext>
            </a:extLst>
          </p:cNvPr>
          <p:cNvSpPr>
            <a:spLocks noGrp="1"/>
          </p:cNvSpPr>
          <p:nvPr>
            <p:ph type="sldNum" sz="quarter" idx="12"/>
          </p:nvPr>
        </p:nvSpPr>
        <p:spPr/>
        <p:txBody>
          <a:bodyPr/>
          <a:lstStyle/>
          <a:p>
            <a:fld id="{ABBE13C5-4376-4B4D-9FDA-67014C14E86C}" type="slidenum">
              <a:rPr lang="en-US" smtClean="0"/>
              <a:t>‹#›</a:t>
            </a:fld>
            <a:endParaRPr lang="en-US"/>
          </a:p>
        </p:txBody>
      </p:sp>
    </p:spTree>
    <p:extLst>
      <p:ext uri="{BB962C8B-B14F-4D97-AF65-F5344CB8AC3E}">
        <p14:creationId xmlns:p14="http://schemas.microsoft.com/office/powerpoint/2010/main" val="18651499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0CD9C-CD1F-3C5C-8D43-90DA76C6890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0864472-3359-0A9C-1DE5-871A8B59FE59}"/>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E14D01B-0278-8149-1911-C42FA78D25F9}"/>
              </a:ext>
            </a:extLst>
          </p:cNvPr>
          <p:cNvSpPr>
            <a:spLocks noGrp="1"/>
          </p:cNvSpPr>
          <p:nvPr>
            <p:ph type="dt" sz="half" idx="10"/>
          </p:nvPr>
        </p:nvSpPr>
        <p:spPr/>
        <p:txBody>
          <a:bodyPr/>
          <a:lstStyle/>
          <a:p>
            <a:fld id="{04E76FD0-297E-6A44-87A2-213B5A4913AD}" type="datetimeFigureOut">
              <a:rPr lang="en-US" smtClean="0"/>
              <a:t>6/25/26</a:t>
            </a:fld>
            <a:endParaRPr lang="en-US"/>
          </a:p>
        </p:txBody>
      </p:sp>
      <p:sp>
        <p:nvSpPr>
          <p:cNvPr id="5" name="Footer Placeholder 4">
            <a:extLst>
              <a:ext uri="{FF2B5EF4-FFF2-40B4-BE49-F238E27FC236}">
                <a16:creationId xmlns:a16="http://schemas.microsoft.com/office/drawing/2014/main" id="{9987DB00-F8CD-48A6-0B85-F89BAC663B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A9F7FD-C98E-FE64-D0CA-EA326D407285}"/>
              </a:ext>
            </a:extLst>
          </p:cNvPr>
          <p:cNvSpPr>
            <a:spLocks noGrp="1"/>
          </p:cNvSpPr>
          <p:nvPr>
            <p:ph type="sldNum" sz="quarter" idx="12"/>
          </p:nvPr>
        </p:nvSpPr>
        <p:spPr/>
        <p:txBody>
          <a:bodyPr/>
          <a:lstStyle/>
          <a:p>
            <a:fld id="{ABBE13C5-4376-4B4D-9FDA-67014C14E86C}" type="slidenum">
              <a:rPr lang="en-US" smtClean="0"/>
              <a:t>‹#›</a:t>
            </a:fld>
            <a:endParaRPr lang="en-US"/>
          </a:p>
        </p:txBody>
      </p:sp>
    </p:spTree>
    <p:extLst>
      <p:ext uri="{BB962C8B-B14F-4D97-AF65-F5344CB8AC3E}">
        <p14:creationId xmlns:p14="http://schemas.microsoft.com/office/powerpoint/2010/main" val="26393355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C5A567-D4E1-BAC0-3C8B-E8C0E39E2B1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43786AD4-F7E0-2C49-7030-D2EAE55A807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24E615C-6AF9-901B-697A-DA18C7D0BB32}"/>
              </a:ext>
            </a:extLst>
          </p:cNvPr>
          <p:cNvSpPr>
            <a:spLocks noGrp="1"/>
          </p:cNvSpPr>
          <p:nvPr>
            <p:ph type="dt" sz="half" idx="10"/>
          </p:nvPr>
        </p:nvSpPr>
        <p:spPr/>
        <p:txBody>
          <a:bodyPr/>
          <a:lstStyle/>
          <a:p>
            <a:fld id="{04E76FD0-297E-6A44-87A2-213B5A4913AD}" type="datetimeFigureOut">
              <a:rPr lang="en-US" smtClean="0"/>
              <a:t>6/25/26</a:t>
            </a:fld>
            <a:endParaRPr lang="en-US"/>
          </a:p>
        </p:txBody>
      </p:sp>
      <p:sp>
        <p:nvSpPr>
          <p:cNvPr id="5" name="Footer Placeholder 4">
            <a:extLst>
              <a:ext uri="{FF2B5EF4-FFF2-40B4-BE49-F238E27FC236}">
                <a16:creationId xmlns:a16="http://schemas.microsoft.com/office/drawing/2014/main" id="{7ADA786A-B0E1-2BD9-16FD-FD3A98D4D3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5BC714-96E5-D471-7595-7FD799FE2E09}"/>
              </a:ext>
            </a:extLst>
          </p:cNvPr>
          <p:cNvSpPr>
            <a:spLocks noGrp="1"/>
          </p:cNvSpPr>
          <p:nvPr>
            <p:ph type="sldNum" sz="quarter" idx="12"/>
          </p:nvPr>
        </p:nvSpPr>
        <p:spPr/>
        <p:txBody>
          <a:bodyPr/>
          <a:lstStyle/>
          <a:p>
            <a:fld id="{ABBE13C5-4376-4B4D-9FDA-67014C14E86C}" type="slidenum">
              <a:rPr lang="en-US" smtClean="0"/>
              <a:t>‹#›</a:t>
            </a:fld>
            <a:endParaRPr lang="en-US"/>
          </a:p>
        </p:txBody>
      </p:sp>
    </p:spTree>
    <p:extLst>
      <p:ext uri="{BB962C8B-B14F-4D97-AF65-F5344CB8AC3E}">
        <p14:creationId xmlns:p14="http://schemas.microsoft.com/office/powerpoint/2010/main" val="29353754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994EE-27F1-55BB-28CB-2D246AB966A0}"/>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A93E3ED-C9D3-B560-E622-423317A9924C}"/>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F582395-AA3C-549B-3BE0-47D3D443D270}"/>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395524CE-1C86-110A-236D-EB233A8A7E07}"/>
              </a:ext>
            </a:extLst>
          </p:cNvPr>
          <p:cNvSpPr>
            <a:spLocks noGrp="1"/>
          </p:cNvSpPr>
          <p:nvPr>
            <p:ph type="dt" sz="half" idx="10"/>
          </p:nvPr>
        </p:nvSpPr>
        <p:spPr/>
        <p:txBody>
          <a:bodyPr/>
          <a:lstStyle/>
          <a:p>
            <a:fld id="{04E76FD0-297E-6A44-87A2-213B5A4913AD}" type="datetimeFigureOut">
              <a:rPr lang="en-US" smtClean="0"/>
              <a:t>6/25/26</a:t>
            </a:fld>
            <a:endParaRPr lang="en-US"/>
          </a:p>
        </p:txBody>
      </p:sp>
      <p:sp>
        <p:nvSpPr>
          <p:cNvPr id="6" name="Footer Placeholder 5">
            <a:extLst>
              <a:ext uri="{FF2B5EF4-FFF2-40B4-BE49-F238E27FC236}">
                <a16:creationId xmlns:a16="http://schemas.microsoft.com/office/drawing/2014/main" id="{C1B39605-921C-659A-2848-DAA3EB3C58E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8FB224-9F3B-125D-B5A0-27AD6DFE2F05}"/>
              </a:ext>
            </a:extLst>
          </p:cNvPr>
          <p:cNvSpPr>
            <a:spLocks noGrp="1"/>
          </p:cNvSpPr>
          <p:nvPr>
            <p:ph type="sldNum" sz="quarter" idx="12"/>
          </p:nvPr>
        </p:nvSpPr>
        <p:spPr/>
        <p:txBody>
          <a:bodyPr/>
          <a:lstStyle/>
          <a:p>
            <a:fld id="{ABBE13C5-4376-4B4D-9FDA-67014C14E86C}" type="slidenum">
              <a:rPr lang="en-US" smtClean="0"/>
              <a:t>‹#›</a:t>
            </a:fld>
            <a:endParaRPr lang="en-US"/>
          </a:p>
        </p:txBody>
      </p:sp>
    </p:spTree>
    <p:extLst>
      <p:ext uri="{BB962C8B-B14F-4D97-AF65-F5344CB8AC3E}">
        <p14:creationId xmlns:p14="http://schemas.microsoft.com/office/powerpoint/2010/main" val="40457507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6D46B4-7697-026F-0F31-EF2174B6AA74}"/>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2D52591-FA68-59D1-B545-AFC168CF5FB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9E94E80B-9900-C770-EF95-9277CC7CBDB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B43C0FE1-FA8A-E689-713F-0C2BE9E856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05E83F6-F0C3-667F-1E7F-460E7715A1FF}"/>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67908B0A-E758-03EB-C660-D50A1FB9E1B9}"/>
              </a:ext>
            </a:extLst>
          </p:cNvPr>
          <p:cNvSpPr>
            <a:spLocks noGrp="1"/>
          </p:cNvSpPr>
          <p:nvPr>
            <p:ph type="dt" sz="half" idx="10"/>
          </p:nvPr>
        </p:nvSpPr>
        <p:spPr/>
        <p:txBody>
          <a:bodyPr/>
          <a:lstStyle/>
          <a:p>
            <a:fld id="{04E76FD0-297E-6A44-87A2-213B5A4913AD}" type="datetimeFigureOut">
              <a:rPr lang="en-US" smtClean="0"/>
              <a:t>6/25/26</a:t>
            </a:fld>
            <a:endParaRPr lang="en-US"/>
          </a:p>
        </p:txBody>
      </p:sp>
      <p:sp>
        <p:nvSpPr>
          <p:cNvPr id="8" name="Footer Placeholder 7">
            <a:extLst>
              <a:ext uri="{FF2B5EF4-FFF2-40B4-BE49-F238E27FC236}">
                <a16:creationId xmlns:a16="http://schemas.microsoft.com/office/drawing/2014/main" id="{5ECF8E20-41F5-AEC9-8E67-53F18AB8324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606199A-6EDB-7152-07D2-6C5C97B16567}"/>
              </a:ext>
            </a:extLst>
          </p:cNvPr>
          <p:cNvSpPr>
            <a:spLocks noGrp="1"/>
          </p:cNvSpPr>
          <p:nvPr>
            <p:ph type="sldNum" sz="quarter" idx="12"/>
          </p:nvPr>
        </p:nvSpPr>
        <p:spPr/>
        <p:txBody>
          <a:bodyPr/>
          <a:lstStyle/>
          <a:p>
            <a:fld id="{ABBE13C5-4376-4B4D-9FDA-67014C14E86C}" type="slidenum">
              <a:rPr lang="en-US" smtClean="0"/>
              <a:t>‹#›</a:t>
            </a:fld>
            <a:endParaRPr lang="en-US"/>
          </a:p>
        </p:txBody>
      </p:sp>
    </p:spTree>
    <p:extLst>
      <p:ext uri="{BB962C8B-B14F-4D97-AF65-F5344CB8AC3E}">
        <p14:creationId xmlns:p14="http://schemas.microsoft.com/office/powerpoint/2010/main" val="15401394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B8307C-07C1-1C3C-BEA4-9624C5DE0341}"/>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9FE4B47A-D9AF-2C95-BDE9-BC05ECAEAE72}"/>
              </a:ext>
            </a:extLst>
          </p:cNvPr>
          <p:cNvSpPr>
            <a:spLocks noGrp="1"/>
          </p:cNvSpPr>
          <p:nvPr>
            <p:ph type="dt" sz="half" idx="10"/>
          </p:nvPr>
        </p:nvSpPr>
        <p:spPr/>
        <p:txBody>
          <a:bodyPr/>
          <a:lstStyle/>
          <a:p>
            <a:fld id="{04E76FD0-297E-6A44-87A2-213B5A4913AD}" type="datetimeFigureOut">
              <a:rPr lang="en-US" smtClean="0"/>
              <a:t>6/25/26</a:t>
            </a:fld>
            <a:endParaRPr lang="en-US"/>
          </a:p>
        </p:txBody>
      </p:sp>
      <p:sp>
        <p:nvSpPr>
          <p:cNvPr id="4" name="Footer Placeholder 3">
            <a:extLst>
              <a:ext uri="{FF2B5EF4-FFF2-40B4-BE49-F238E27FC236}">
                <a16:creationId xmlns:a16="http://schemas.microsoft.com/office/drawing/2014/main" id="{5DBEC60F-5ED1-C716-FD93-BE071544C6E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948819A-CE11-CEA3-1266-817703907D84}"/>
              </a:ext>
            </a:extLst>
          </p:cNvPr>
          <p:cNvSpPr>
            <a:spLocks noGrp="1"/>
          </p:cNvSpPr>
          <p:nvPr>
            <p:ph type="sldNum" sz="quarter" idx="12"/>
          </p:nvPr>
        </p:nvSpPr>
        <p:spPr/>
        <p:txBody>
          <a:bodyPr/>
          <a:lstStyle/>
          <a:p>
            <a:fld id="{ABBE13C5-4376-4B4D-9FDA-67014C14E86C}" type="slidenum">
              <a:rPr lang="en-US" smtClean="0"/>
              <a:t>‹#›</a:t>
            </a:fld>
            <a:endParaRPr lang="en-US"/>
          </a:p>
        </p:txBody>
      </p:sp>
    </p:spTree>
    <p:extLst>
      <p:ext uri="{BB962C8B-B14F-4D97-AF65-F5344CB8AC3E}">
        <p14:creationId xmlns:p14="http://schemas.microsoft.com/office/powerpoint/2010/main" val="1827522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0F3AA2-8BE6-2FE0-CE62-3076E80AF9CE}"/>
              </a:ext>
            </a:extLst>
          </p:cNvPr>
          <p:cNvSpPr>
            <a:spLocks noGrp="1"/>
          </p:cNvSpPr>
          <p:nvPr>
            <p:ph type="dt" sz="half" idx="10"/>
          </p:nvPr>
        </p:nvSpPr>
        <p:spPr/>
        <p:txBody>
          <a:bodyPr/>
          <a:lstStyle/>
          <a:p>
            <a:fld id="{04E76FD0-297E-6A44-87A2-213B5A4913AD}" type="datetimeFigureOut">
              <a:rPr lang="en-US" smtClean="0"/>
              <a:t>6/25/26</a:t>
            </a:fld>
            <a:endParaRPr lang="en-US"/>
          </a:p>
        </p:txBody>
      </p:sp>
      <p:sp>
        <p:nvSpPr>
          <p:cNvPr id="3" name="Footer Placeholder 2">
            <a:extLst>
              <a:ext uri="{FF2B5EF4-FFF2-40B4-BE49-F238E27FC236}">
                <a16:creationId xmlns:a16="http://schemas.microsoft.com/office/drawing/2014/main" id="{67B7503B-8FD5-E0D0-7BCA-E9AF2EF8A0A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EEEC3DC-8128-CE55-C458-13923F1F0B8B}"/>
              </a:ext>
            </a:extLst>
          </p:cNvPr>
          <p:cNvSpPr>
            <a:spLocks noGrp="1"/>
          </p:cNvSpPr>
          <p:nvPr>
            <p:ph type="sldNum" sz="quarter" idx="12"/>
          </p:nvPr>
        </p:nvSpPr>
        <p:spPr/>
        <p:txBody>
          <a:bodyPr/>
          <a:lstStyle/>
          <a:p>
            <a:fld id="{ABBE13C5-4376-4B4D-9FDA-67014C14E86C}" type="slidenum">
              <a:rPr lang="en-US" smtClean="0"/>
              <a:t>‹#›</a:t>
            </a:fld>
            <a:endParaRPr lang="en-US"/>
          </a:p>
        </p:txBody>
      </p:sp>
    </p:spTree>
    <p:extLst>
      <p:ext uri="{BB962C8B-B14F-4D97-AF65-F5344CB8AC3E}">
        <p14:creationId xmlns:p14="http://schemas.microsoft.com/office/powerpoint/2010/main" val="2690685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690BA-7EB3-BB88-55C1-E43D5E0EFEB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09930606-C9C2-CE9C-EDF1-87F8D0BEC53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6EFA1EC5-4A45-1CEE-5212-09D5EF1C26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5D73CBA-AC49-F7D8-4370-8F5D699AAE6C}"/>
              </a:ext>
            </a:extLst>
          </p:cNvPr>
          <p:cNvSpPr>
            <a:spLocks noGrp="1"/>
          </p:cNvSpPr>
          <p:nvPr>
            <p:ph type="dt" sz="half" idx="10"/>
          </p:nvPr>
        </p:nvSpPr>
        <p:spPr/>
        <p:txBody>
          <a:bodyPr/>
          <a:lstStyle/>
          <a:p>
            <a:fld id="{04E76FD0-297E-6A44-87A2-213B5A4913AD}" type="datetimeFigureOut">
              <a:rPr lang="en-US" smtClean="0"/>
              <a:t>6/25/26</a:t>
            </a:fld>
            <a:endParaRPr lang="en-US"/>
          </a:p>
        </p:txBody>
      </p:sp>
      <p:sp>
        <p:nvSpPr>
          <p:cNvPr id="6" name="Footer Placeholder 5">
            <a:extLst>
              <a:ext uri="{FF2B5EF4-FFF2-40B4-BE49-F238E27FC236}">
                <a16:creationId xmlns:a16="http://schemas.microsoft.com/office/drawing/2014/main" id="{83203504-A010-EF13-8E8A-E37457D9C05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9F54AA-A2A9-4C90-DB90-13AEF204176F}"/>
              </a:ext>
            </a:extLst>
          </p:cNvPr>
          <p:cNvSpPr>
            <a:spLocks noGrp="1"/>
          </p:cNvSpPr>
          <p:nvPr>
            <p:ph type="sldNum" sz="quarter" idx="12"/>
          </p:nvPr>
        </p:nvSpPr>
        <p:spPr/>
        <p:txBody>
          <a:bodyPr/>
          <a:lstStyle/>
          <a:p>
            <a:fld id="{ABBE13C5-4376-4B4D-9FDA-67014C14E86C}" type="slidenum">
              <a:rPr lang="en-US" smtClean="0"/>
              <a:t>‹#›</a:t>
            </a:fld>
            <a:endParaRPr lang="en-US"/>
          </a:p>
        </p:txBody>
      </p:sp>
    </p:spTree>
    <p:extLst>
      <p:ext uri="{BB962C8B-B14F-4D97-AF65-F5344CB8AC3E}">
        <p14:creationId xmlns:p14="http://schemas.microsoft.com/office/powerpoint/2010/main" val="9430807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7AD82-0D8B-F7BA-71B6-1A2AF5388EB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284313C4-A0ED-9B81-231D-30B69E15313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63FBF17-543D-4ED2-517E-2DDA627E16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02969A2-64DD-65F9-CFB7-3B897204374F}"/>
              </a:ext>
            </a:extLst>
          </p:cNvPr>
          <p:cNvSpPr>
            <a:spLocks noGrp="1"/>
          </p:cNvSpPr>
          <p:nvPr>
            <p:ph type="dt" sz="half" idx="10"/>
          </p:nvPr>
        </p:nvSpPr>
        <p:spPr/>
        <p:txBody>
          <a:bodyPr/>
          <a:lstStyle/>
          <a:p>
            <a:fld id="{04E76FD0-297E-6A44-87A2-213B5A4913AD}" type="datetimeFigureOut">
              <a:rPr lang="en-US" smtClean="0"/>
              <a:t>6/25/26</a:t>
            </a:fld>
            <a:endParaRPr lang="en-US"/>
          </a:p>
        </p:txBody>
      </p:sp>
      <p:sp>
        <p:nvSpPr>
          <p:cNvPr id="6" name="Footer Placeholder 5">
            <a:extLst>
              <a:ext uri="{FF2B5EF4-FFF2-40B4-BE49-F238E27FC236}">
                <a16:creationId xmlns:a16="http://schemas.microsoft.com/office/drawing/2014/main" id="{3A7AB47A-240B-CB98-B829-3D61796141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6D23F8D-ABE8-920C-1347-1B1410E878C9}"/>
              </a:ext>
            </a:extLst>
          </p:cNvPr>
          <p:cNvSpPr>
            <a:spLocks noGrp="1"/>
          </p:cNvSpPr>
          <p:nvPr>
            <p:ph type="sldNum" sz="quarter" idx="12"/>
          </p:nvPr>
        </p:nvSpPr>
        <p:spPr/>
        <p:txBody>
          <a:bodyPr/>
          <a:lstStyle/>
          <a:p>
            <a:fld id="{ABBE13C5-4376-4B4D-9FDA-67014C14E86C}" type="slidenum">
              <a:rPr lang="en-US" smtClean="0"/>
              <a:t>‹#›</a:t>
            </a:fld>
            <a:endParaRPr lang="en-US"/>
          </a:p>
        </p:txBody>
      </p:sp>
    </p:spTree>
    <p:extLst>
      <p:ext uri="{BB962C8B-B14F-4D97-AF65-F5344CB8AC3E}">
        <p14:creationId xmlns:p14="http://schemas.microsoft.com/office/powerpoint/2010/main" val="21952441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578C517-DBC6-F0A1-9B78-F25B076988B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C3462D8-5CA0-01E1-2C64-A5E14F6A57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DD48E8D-A768-ADA1-5379-86C198D41C2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4E76FD0-297E-6A44-87A2-213B5A4913AD}" type="datetimeFigureOut">
              <a:rPr lang="en-US" smtClean="0"/>
              <a:t>6/25/26</a:t>
            </a:fld>
            <a:endParaRPr lang="en-US"/>
          </a:p>
        </p:txBody>
      </p:sp>
      <p:sp>
        <p:nvSpPr>
          <p:cNvPr id="5" name="Footer Placeholder 4">
            <a:extLst>
              <a:ext uri="{FF2B5EF4-FFF2-40B4-BE49-F238E27FC236}">
                <a16:creationId xmlns:a16="http://schemas.microsoft.com/office/drawing/2014/main" id="{6C353C61-B975-D51C-62C0-C686921A57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C080EFF-A9EB-81C8-805B-04920D368B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BBE13C5-4376-4B4D-9FDA-67014C14E86C}" type="slidenum">
              <a:rPr lang="en-US" smtClean="0"/>
              <a:t>‹#›</a:t>
            </a:fld>
            <a:endParaRPr lang="en-US"/>
          </a:p>
        </p:txBody>
      </p:sp>
    </p:spTree>
    <p:extLst>
      <p:ext uri="{BB962C8B-B14F-4D97-AF65-F5344CB8AC3E}">
        <p14:creationId xmlns:p14="http://schemas.microsoft.com/office/powerpoint/2010/main" val="14187615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youtube.com/watch?v=hDUSAZje8zw"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4FFE2D-00E6-6853-6DAE-A28F378F1262}"/>
              </a:ext>
            </a:extLst>
          </p:cNvPr>
          <p:cNvSpPr>
            <a:spLocks noGrp="1"/>
          </p:cNvSpPr>
          <p:nvPr>
            <p:ph type="ctrTitle"/>
          </p:nvPr>
        </p:nvSpPr>
        <p:spPr/>
        <p:txBody>
          <a:bodyPr/>
          <a:lstStyle/>
          <a:p>
            <a:r>
              <a:rPr lang="en-US" dirty="0"/>
              <a:t>Mala del Brenta: </a:t>
            </a:r>
            <a:r>
              <a:rPr lang="en-US"/>
              <a:t>Italy’s Fifth </a:t>
            </a:r>
            <a:r>
              <a:rPr lang="en-US" dirty="0"/>
              <a:t>Mafia</a:t>
            </a:r>
          </a:p>
        </p:txBody>
      </p:sp>
      <p:sp>
        <p:nvSpPr>
          <p:cNvPr id="3" name="Subtitle 2">
            <a:extLst>
              <a:ext uri="{FF2B5EF4-FFF2-40B4-BE49-F238E27FC236}">
                <a16:creationId xmlns:a16="http://schemas.microsoft.com/office/drawing/2014/main" id="{CA722213-9854-D20C-F00A-1F82B6D6DBF3}"/>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1532781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8D31E1B-0407-4223-9642-0B642CBF57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062849"/>
            <a:ext cx="731521" cy="673460"/>
            <a:chOff x="3940602" y="308034"/>
            <a:chExt cx="2116791" cy="3428999"/>
          </a:xfrm>
          <a:solidFill>
            <a:schemeClr val="accent4"/>
          </a:solidFill>
        </p:grpSpPr>
        <p:sp>
          <p:nvSpPr>
            <p:cNvPr id="13" name="Rectangle 12">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656150"/>
            <a:ext cx="5672667" cy="14315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EC190F2-A708-1EDE-C141-4F50EA3B8840}"/>
              </a:ext>
            </a:extLst>
          </p:cNvPr>
          <p:cNvSpPr>
            <a:spLocks noGrp="1"/>
          </p:cNvSpPr>
          <p:nvPr>
            <p:ph type="title"/>
          </p:nvPr>
        </p:nvSpPr>
        <p:spPr>
          <a:xfrm>
            <a:off x="1043631" y="873940"/>
            <a:ext cx="5052369" cy="1035781"/>
          </a:xfrm>
        </p:spPr>
        <p:txBody>
          <a:bodyPr anchor="ctr">
            <a:normAutofit/>
          </a:bodyPr>
          <a:lstStyle/>
          <a:p>
            <a:endParaRPr lang="en-US" sz="3600"/>
          </a:p>
        </p:txBody>
      </p:sp>
      <p:sp>
        <p:nvSpPr>
          <p:cNvPr id="3" name="Content Placeholder 2">
            <a:extLst>
              <a:ext uri="{FF2B5EF4-FFF2-40B4-BE49-F238E27FC236}">
                <a16:creationId xmlns:a16="http://schemas.microsoft.com/office/drawing/2014/main" id="{DEA6E3A1-3007-49FB-7B13-200B5FD9F9F6}"/>
              </a:ext>
            </a:extLst>
          </p:cNvPr>
          <p:cNvSpPr>
            <a:spLocks noGrp="1"/>
          </p:cNvSpPr>
          <p:nvPr>
            <p:ph idx="1"/>
          </p:nvPr>
        </p:nvSpPr>
        <p:spPr>
          <a:xfrm>
            <a:off x="1045029" y="2524721"/>
            <a:ext cx="4991629" cy="3677123"/>
          </a:xfrm>
        </p:spPr>
        <p:txBody>
          <a:bodyPr anchor="ctr">
            <a:normAutofit/>
          </a:bodyPr>
          <a:lstStyle/>
          <a:p>
            <a:r>
              <a:rPr lang="en-US" sz="1100"/>
              <a:t>He first got heroin from Salvatore Enea in Milan and then Turkish connection and the PKK. He got cocaine from Colombia. </a:t>
            </a:r>
          </a:p>
          <a:p>
            <a:pPr marL="0" indent="0">
              <a:buNone/>
            </a:pPr>
            <a:endParaRPr lang="en-US" sz="1100"/>
          </a:p>
          <a:p>
            <a:r>
              <a:rPr lang="en-GB" sz="1100"/>
              <a:t>“In the beginning we were against drugs. Then we saw the area filled with southerners.in the gambling houses they were dealing and so we took the opportunity. We bought it and gradually took over the areas of Venice, Mestre, Chioggia almost all Padua. We bought it and distributed it to whoever had the various areas in hand; we delivered it and they paid for it”</a:t>
            </a:r>
          </a:p>
          <a:p>
            <a:endParaRPr lang="en-US" sz="1100"/>
          </a:p>
          <a:p>
            <a:r>
              <a:rPr lang="en-US" sz="1100"/>
              <a:t>Drugs demanded increasingly hierarchical organization and division of labour. </a:t>
            </a:r>
          </a:p>
          <a:p>
            <a:endParaRPr lang="en-US" sz="1100"/>
          </a:p>
          <a:p>
            <a:r>
              <a:rPr lang="en-GB" sz="1100"/>
              <a:t>“The drugs. A cowardly thing,. You were selling death and making lots of money without risking anything. I didn’t like it and took care of it personally as little as possible. I kept the money from drugs, robberies  and gambling. The rest I left to others. Like apartment burglaries: we had four teams leaving every night. They emptied about twenty a night. I left that to my lieutenants”</a:t>
            </a:r>
          </a:p>
          <a:p>
            <a:endParaRPr lang="en-US" sz="1100"/>
          </a:p>
        </p:txBody>
      </p:sp>
      <p:sp>
        <p:nvSpPr>
          <p:cNvPr id="19" name="Rectangle 18">
            <a:extLst>
              <a:ext uri="{FF2B5EF4-FFF2-40B4-BE49-F238E27FC236}">
                <a16:creationId xmlns:a16="http://schemas.microsoft.com/office/drawing/2014/main" id="{70E96339-907C-46C3-99AC-31179B6F0E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16299" y="608401"/>
            <a:ext cx="4637502" cy="5593443"/>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32734C0-0126-2BCA-DD41-11995BCCF056}"/>
              </a:ext>
            </a:extLst>
          </p:cNvPr>
          <p:cNvPicPr>
            <a:picLocks noChangeAspect="1"/>
          </p:cNvPicPr>
          <p:nvPr/>
        </p:nvPicPr>
        <p:blipFill>
          <a:blip r:embed="rId2"/>
          <a:stretch>
            <a:fillRect/>
          </a:stretch>
        </p:blipFill>
        <p:spPr>
          <a:xfrm>
            <a:off x="7078770" y="901032"/>
            <a:ext cx="3926697" cy="5116220"/>
          </a:xfrm>
          <a:prstGeom prst="rect">
            <a:avLst/>
          </a:prstGeom>
        </p:spPr>
      </p:pic>
      <p:cxnSp>
        <p:nvCxnSpPr>
          <p:cNvPr id="21" name="Straight Connector 20">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92240"/>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06426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B51DEDD-12C5-7D15-2BF3-D26360764C29}"/>
              </a:ext>
            </a:extLst>
          </p:cNvPr>
          <p:cNvSpPr>
            <a:spLocks noGrp="1"/>
          </p:cNvSpPr>
          <p:nvPr>
            <p:ph type="title"/>
          </p:nvPr>
        </p:nvSpPr>
        <p:spPr>
          <a:xfrm>
            <a:off x="640080" y="329184"/>
            <a:ext cx="6894576" cy="1783080"/>
          </a:xfrm>
        </p:spPr>
        <p:txBody>
          <a:bodyPr vert="horz" lIns="91440" tIns="45720" rIns="91440" bIns="45720" rtlCol="0" anchor="b">
            <a:normAutofit/>
          </a:bodyPr>
          <a:lstStyle/>
          <a:p>
            <a:r>
              <a:rPr lang="en-US" sz="3800" dirty="0"/>
              <a:t>10 October 1980: Ca' Vendramin </a:t>
            </a:r>
            <a:r>
              <a:rPr lang="en-US" sz="3800" dirty="0" err="1"/>
              <a:t>Calergi</a:t>
            </a:r>
            <a:r>
              <a:rPr lang="en-US" sz="3800" dirty="0"/>
              <a:t>, Venice’s Casino</a:t>
            </a:r>
          </a:p>
        </p:txBody>
      </p:sp>
      <p:sp>
        <p:nvSpPr>
          <p:cNvPr id="18"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ACDB0B5A-5DDD-325E-D443-4E41E41AFCF2}"/>
              </a:ext>
            </a:extLst>
          </p:cNvPr>
          <p:cNvSpPr txBox="1"/>
          <p:nvPr/>
        </p:nvSpPr>
        <p:spPr>
          <a:xfrm>
            <a:off x="640080" y="2706624"/>
            <a:ext cx="6894576" cy="3483864"/>
          </a:xfrm>
          <a:prstGeom prst="rect">
            <a:avLst/>
          </a:prstGeom>
        </p:spPr>
        <p:txBody>
          <a:bodyPr vert="horz" lIns="91440" tIns="45720" rIns="91440" bIns="45720" rtlCol="0">
            <a:normAutofit fontScale="85000" lnSpcReduction="20000"/>
          </a:bodyPr>
          <a:lstStyle/>
          <a:p>
            <a:pPr indent="-228600">
              <a:lnSpc>
                <a:spcPct val="90000"/>
              </a:lnSpc>
              <a:spcAft>
                <a:spcPts val="600"/>
              </a:spcAft>
              <a:buFont typeface="Arial" panose="020B0604020202020204" pitchFamily="34" charset="0"/>
              <a:buChar char="•"/>
            </a:pPr>
            <a:r>
              <a:rPr lang="en-US" sz="2000" dirty="0"/>
              <a:t>Gambling had a long history in Venice. By 1770s, there were 120 casinos in the city. In 1774 reformers closed down all of them “‘to preserve the piety, sound discipline and moderate </a:t>
            </a:r>
            <a:r>
              <a:rPr lang="en-US" sz="2000" dirty="0" err="1"/>
              <a:t>behaviour</a:t>
            </a:r>
            <a:r>
              <a:rPr lang="en-US" sz="2000" dirty="0"/>
              <a:t>’ </a:t>
            </a:r>
          </a:p>
          <a:p>
            <a:pPr indent="-228600">
              <a:lnSpc>
                <a:spcPct val="90000"/>
              </a:lnSpc>
              <a:spcAft>
                <a:spcPts val="600"/>
              </a:spcAft>
              <a:buFont typeface="Arial" panose="020B0604020202020204" pitchFamily="34" charset="0"/>
              <a:buChar char="•"/>
            </a:pPr>
            <a:endParaRPr lang="en-US" sz="2000" dirty="0"/>
          </a:p>
          <a:p>
            <a:pPr indent="-228600">
              <a:lnSpc>
                <a:spcPct val="90000"/>
              </a:lnSpc>
              <a:spcAft>
                <a:spcPts val="600"/>
              </a:spcAft>
              <a:buFont typeface="Arial" panose="020B0604020202020204" pitchFamily="34" charset="0"/>
              <a:buChar char="•"/>
            </a:pPr>
            <a:r>
              <a:rPr lang="en-US" sz="2000" dirty="0"/>
              <a:t>1940s Venice council seeks to build a casino to rival Monte Carlo. Establish Palazzo di Casino on Lido (summer) and use Ca' Vendramin </a:t>
            </a:r>
            <a:r>
              <a:rPr lang="en-US" sz="2000" dirty="0" err="1"/>
              <a:t>Calergi</a:t>
            </a:r>
            <a:r>
              <a:rPr lang="en-US" sz="2000" dirty="0"/>
              <a:t> (winter) </a:t>
            </a:r>
          </a:p>
          <a:p>
            <a:pPr indent="-228600">
              <a:lnSpc>
                <a:spcPct val="90000"/>
              </a:lnSpc>
              <a:spcAft>
                <a:spcPts val="600"/>
              </a:spcAft>
              <a:buFont typeface="Arial" panose="020B0604020202020204" pitchFamily="34" charset="0"/>
              <a:buChar char="•"/>
            </a:pPr>
            <a:endParaRPr lang="en-US" sz="2000" dirty="0"/>
          </a:p>
          <a:p>
            <a:pPr indent="-228600">
              <a:lnSpc>
                <a:spcPct val="90000"/>
              </a:lnSpc>
              <a:spcAft>
                <a:spcPts val="600"/>
              </a:spcAft>
              <a:buFont typeface="Arial" panose="020B0604020202020204" pitchFamily="34" charset="0"/>
              <a:buChar char="•"/>
            </a:pPr>
            <a:r>
              <a:rPr lang="en-US" sz="2000" dirty="0"/>
              <a:t>”Money changers” (</a:t>
            </a:r>
            <a:r>
              <a:rPr lang="en-US" sz="2000" dirty="0" err="1"/>
              <a:t>cambisti</a:t>
            </a:r>
            <a:r>
              <a:rPr lang="en-US" sz="2000" dirty="0"/>
              <a:t>) or basically loan sharks were based outside gambling halls. They lent inveterate gamblers ready money at exorbitant interest rates. </a:t>
            </a:r>
          </a:p>
          <a:p>
            <a:pPr indent="-228600">
              <a:lnSpc>
                <a:spcPct val="90000"/>
              </a:lnSpc>
              <a:spcAft>
                <a:spcPts val="600"/>
              </a:spcAft>
              <a:buFont typeface="Arial" panose="020B0604020202020204" pitchFamily="34" charset="0"/>
              <a:buChar char="•"/>
            </a:pPr>
            <a:endParaRPr lang="en-US" sz="2000" dirty="0"/>
          </a:p>
          <a:p>
            <a:pPr indent="-228600">
              <a:lnSpc>
                <a:spcPct val="90000"/>
              </a:lnSpc>
              <a:spcAft>
                <a:spcPts val="600"/>
              </a:spcAft>
              <a:buFont typeface="Arial" panose="020B0604020202020204" pitchFamily="34" charset="0"/>
              <a:buChar char="•"/>
            </a:pPr>
            <a:r>
              <a:rPr lang="en-US" sz="2000" dirty="0"/>
              <a:t>Maniero’s men stormed the casino. They held guns to the </a:t>
            </a:r>
            <a:r>
              <a:rPr lang="en-US" sz="2000" dirty="0" err="1"/>
              <a:t>cambistis</a:t>
            </a:r>
            <a:r>
              <a:rPr lang="en-US" sz="2000" dirty="0"/>
              <a:t>’ heads and demanded they pay $15,000 a day to operate. The deal lasted 15 years. </a:t>
            </a:r>
          </a:p>
          <a:p>
            <a:pPr indent="-228600">
              <a:lnSpc>
                <a:spcPct val="90000"/>
              </a:lnSpc>
              <a:spcAft>
                <a:spcPts val="600"/>
              </a:spcAft>
              <a:buFont typeface="Arial" panose="020B0604020202020204" pitchFamily="34" charset="0"/>
              <a:buChar char="•"/>
            </a:pPr>
            <a:endParaRPr lang="en-US" sz="2000" dirty="0"/>
          </a:p>
        </p:txBody>
      </p:sp>
      <p:pic>
        <p:nvPicPr>
          <p:cNvPr id="5" name="Content Placeholder 4">
            <a:extLst>
              <a:ext uri="{FF2B5EF4-FFF2-40B4-BE49-F238E27FC236}">
                <a16:creationId xmlns:a16="http://schemas.microsoft.com/office/drawing/2014/main" id="{95D3E4EB-0729-404D-D286-6110ECC7BEDA}"/>
              </a:ext>
            </a:extLst>
          </p:cNvPr>
          <p:cNvPicPr>
            <a:picLocks noGrp="1" noChangeAspect="1"/>
          </p:cNvPicPr>
          <p:nvPr>
            <p:ph idx="1"/>
          </p:nvPr>
        </p:nvPicPr>
        <p:blipFill>
          <a:blip r:embed="rId2"/>
          <a:stretch>
            <a:fillRect/>
          </a:stretch>
        </p:blipFill>
        <p:spPr>
          <a:xfrm>
            <a:off x="7996647" y="329183"/>
            <a:ext cx="3748601" cy="3429969"/>
          </a:xfrm>
          <a:prstGeom prst="rect">
            <a:avLst/>
          </a:prstGeom>
        </p:spPr>
      </p:pic>
      <p:pic>
        <p:nvPicPr>
          <p:cNvPr id="8" name="Picture 7">
            <a:extLst>
              <a:ext uri="{FF2B5EF4-FFF2-40B4-BE49-F238E27FC236}">
                <a16:creationId xmlns:a16="http://schemas.microsoft.com/office/drawing/2014/main" id="{BFA23F3C-01C5-0B28-91AC-E2D6C8C33A6A}"/>
              </a:ext>
            </a:extLst>
          </p:cNvPr>
          <p:cNvPicPr>
            <a:picLocks noChangeAspect="1"/>
          </p:cNvPicPr>
          <p:nvPr/>
        </p:nvPicPr>
        <p:blipFill>
          <a:blip r:embed="rId3"/>
          <a:stretch>
            <a:fillRect/>
          </a:stretch>
        </p:blipFill>
        <p:spPr>
          <a:xfrm>
            <a:off x="8589130" y="4079193"/>
            <a:ext cx="2545347" cy="2176272"/>
          </a:xfrm>
          <a:prstGeom prst="rect">
            <a:avLst/>
          </a:prstGeom>
        </p:spPr>
      </p:pic>
    </p:spTree>
    <p:extLst>
      <p:ext uri="{BB962C8B-B14F-4D97-AF65-F5344CB8AC3E}">
        <p14:creationId xmlns:p14="http://schemas.microsoft.com/office/powerpoint/2010/main" val="12596065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39704E1B-8E87-832D-D8EA-10366E53D370}"/>
              </a:ext>
            </a:extLst>
          </p:cNvPr>
          <p:cNvPicPr>
            <a:picLocks noChangeAspect="1"/>
          </p:cNvPicPr>
          <p:nvPr/>
        </p:nvPicPr>
        <p:blipFill>
          <a:blip r:embed="rId2"/>
          <a:srcRect l="4009" r="463" b="-1"/>
          <a:stretch>
            <a:fillRect/>
          </a:stretch>
        </p:blipFill>
        <p:spPr>
          <a:xfrm>
            <a:off x="2522356" y="10"/>
            <a:ext cx="9669642" cy="6857990"/>
          </a:xfrm>
          <a:prstGeom prst="rect">
            <a:avLst/>
          </a:prstGeom>
        </p:spPr>
      </p:pic>
      <p:sp>
        <p:nvSpPr>
          <p:cNvPr id="12"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0CFD20A-EC3D-7FD5-F345-E0DA9B8A783D}"/>
              </a:ext>
            </a:extLst>
          </p:cNvPr>
          <p:cNvSpPr>
            <a:spLocks noGrp="1"/>
          </p:cNvSpPr>
          <p:nvPr>
            <p:ph type="title"/>
          </p:nvPr>
        </p:nvSpPr>
        <p:spPr>
          <a:xfrm>
            <a:off x="838200" y="365125"/>
            <a:ext cx="3822189" cy="1899912"/>
          </a:xfrm>
        </p:spPr>
        <p:txBody>
          <a:bodyPr>
            <a:normAutofit/>
          </a:bodyPr>
          <a:lstStyle/>
          <a:p>
            <a:r>
              <a:rPr lang="en-US" sz="3100"/>
              <a:t>However, Felice Maniero and Mala del Brenta continued to rob. </a:t>
            </a:r>
          </a:p>
        </p:txBody>
      </p:sp>
      <p:sp>
        <p:nvSpPr>
          <p:cNvPr id="3" name="Content Placeholder 2">
            <a:extLst>
              <a:ext uri="{FF2B5EF4-FFF2-40B4-BE49-F238E27FC236}">
                <a16:creationId xmlns:a16="http://schemas.microsoft.com/office/drawing/2014/main" id="{635DB957-3B4A-DC47-ABEE-1CA08ECB3061}"/>
              </a:ext>
            </a:extLst>
          </p:cNvPr>
          <p:cNvSpPr>
            <a:spLocks noGrp="1"/>
          </p:cNvSpPr>
          <p:nvPr>
            <p:ph idx="1"/>
          </p:nvPr>
        </p:nvSpPr>
        <p:spPr>
          <a:xfrm>
            <a:off x="838200" y="2434201"/>
            <a:ext cx="3822189" cy="3742762"/>
          </a:xfrm>
        </p:spPr>
        <p:txBody>
          <a:bodyPr>
            <a:normAutofit fontScale="92500" lnSpcReduction="20000"/>
          </a:bodyPr>
          <a:lstStyle/>
          <a:p>
            <a:r>
              <a:rPr lang="en-GB" sz="2000" dirty="0"/>
              <a:t>“I don’t feel the adrenaline rush that a robbery gives me for anything else”</a:t>
            </a:r>
          </a:p>
          <a:p>
            <a:endParaRPr lang="en-GB" sz="2000" dirty="0"/>
          </a:p>
          <a:p>
            <a:r>
              <a:rPr lang="en-GB" sz="2000" dirty="0"/>
              <a:t>2 July 1982: Robbery of Des Bains Hotel. $5 million dollars</a:t>
            </a:r>
          </a:p>
          <a:p>
            <a:endParaRPr lang="en-GB" sz="2000" dirty="0"/>
          </a:p>
          <a:p>
            <a:r>
              <a:rPr lang="en-GB" sz="2000" dirty="0"/>
              <a:t>1 December 1983: Robbery of Marco Polo airport. 170 kg of gold.</a:t>
            </a:r>
          </a:p>
          <a:p>
            <a:endParaRPr lang="en-GB" sz="2000" dirty="0"/>
          </a:p>
          <a:p>
            <a:r>
              <a:rPr lang="en-GB" sz="2000" dirty="0"/>
              <a:t>1987 Attempted Venice-Milan train robbery</a:t>
            </a:r>
          </a:p>
          <a:p>
            <a:endParaRPr lang="en-GB" sz="2000" dirty="0"/>
          </a:p>
          <a:p>
            <a:endParaRPr lang="en-US" sz="2000" dirty="0"/>
          </a:p>
        </p:txBody>
      </p:sp>
    </p:spTree>
    <p:extLst>
      <p:ext uri="{BB962C8B-B14F-4D97-AF65-F5344CB8AC3E}">
        <p14:creationId xmlns:p14="http://schemas.microsoft.com/office/powerpoint/2010/main" val="7488874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D5370C-8BCE-FEE8-B0D1-77E62D5712BB}"/>
              </a:ext>
            </a:extLst>
          </p:cNvPr>
          <p:cNvSpPr>
            <a:spLocks noGrp="1"/>
          </p:cNvSpPr>
          <p:nvPr>
            <p:ph type="title"/>
          </p:nvPr>
        </p:nvSpPr>
        <p:spPr/>
        <p:txBody>
          <a:bodyPr/>
          <a:lstStyle/>
          <a:p>
            <a:r>
              <a:rPr lang="en-US" dirty="0"/>
              <a:t>Kidnapping</a:t>
            </a:r>
          </a:p>
        </p:txBody>
      </p:sp>
      <p:sp>
        <p:nvSpPr>
          <p:cNvPr id="3" name="Content Placeholder 2">
            <a:extLst>
              <a:ext uri="{FF2B5EF4-FFF2-40B4-BE49-F238E27FC236}">
                <a16:creationId xmlns:a16="http://schemas.microsoft.com/office/drawing/2014/main" id="{3CDC8B5B-45C7-A8A0-0330-06B7341408E7}"/>
              </a:ext>
            </a:extLst>
          </p:cNvPr>
          <p:cNvSpPr>
            <a:spLocks noGrp="1"/>
          </p:cNvSpPr>
          <p:nvPr>
            <p:ph idx="1"/>
          </p:nvPr>
        </p:nvSpPr>
        <p:spPr/>
        <p:txBody>
          <a:bodyPr>
            <a:normAutofit lnSpcReduction="10000"/>
          </a:bodyPr>
          <a:lstStyle/>
          <a:p>
            <a:r>
              <a:rPr lang="en-US" dirty="0"/>
              <a:t>1960s-1990s. Italian mafias moved into kidnapping. Deeply socially unpopular, especially among elites. There were different rationales. Around 700 declared kidnappings. </a:t>
            </a:r>
          </a:p>
          <a:p>
            <a:endParaRPr lang="en-US" dirty="0"/>
          </a:p>
          <a:p>
            <a:r>
              <a:rPr lang="en-US" dirty="0"/>
              <a:t>‘Ndrangheta kidnapped elites and used ransoms to enter international drug trade. Sicilian mafia used kidnapping to intimidate enemies (e.g. 1993 Giuseppe Di Matteo case). </a:t>
            </a:r>
          </a:p>
          <a:p>
            <a:endParaRPr lang="en-US" dirty="0"/>
          </a:p>
          <a:p>
            <a:r>
              <a:rPr lang="en-US" dirty="0"/>
              <a:t>Mala del Brenta also committed kidnapping. No more than a half dozen. Maniero claimed that got out of it as too risky. </a:t>
            </a:r>
          </a:p>
        </p:txBody>
      </p:sp>
    </p:spTree>
    <p:extLst>
      <p:ext uri="{BB962C8B-B14F-4D97-AF65-F5344CB8AC3E}">
        <p14:creationId xmlns:p14="http://schemas.microsoft.com/office/powerpoint/2010/main" val="137941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49FB5C3-7336-4FE0-A30C-CC0A3646D4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19A6B5CE-CB1D-48EE-8B43-E952235C837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26" name="Rectangle 25">
              <a:extLst>
                <a:ext uri="{FF2B5EF4-FFF2-40B4-BE49-F238E27FC236}">
                  <a16:creationId xmlns:a16="http://schemas.microsoft.com/office/drawing/2014/main" id="{E3F3EAA5-4E15-400B-BBA3-82B3F49A21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72BA2E40-BE9B-4C54-9CDD-40EE804CCE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9" name="Rectangle 28">
            <a:extLst>
              <a:ext uri="{FF2B5EF4-FFF2-40B4-BE49-F238E27FC236}">
                <a16:creationId xmlns:a16="http://schemas.microsoft.com/office/drawing/2014/main" id="{0DA909B4-15FF-46A6-8A7F-7AEF977FE9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7751AC5-6801-2651-DDF5-DEC2130917B4}"/>
              </a:ext>
            </a:extLst>
          </p:cNvPr>
          <p:cNvSpPr>
            <a:spLocks noGrp="1"/>
          </p:cNvSpPr>
          <p:nvPr>
            <p:ph type="title"/>
          </p:nvPr>
        </p:nvSpPr>
        <p:spPr>
          <a:xfrm>
            <a:off x="1057025" y="922644"/>
            <a:ext cx="5040285" cy="1169585"/>
          </a:xfrm>
        </p:spPr>
        <p:txBody>
          <a:bodyPr anchor="b">
            <a:normAutofit/>
          </a:bodyPr>
          <a:lstStyle/>
          <a:p>
            <a:r>
              <a:rPr lang="en-US" sz="4000"/>
              <a:t>Art theft</a:t>
            </a:r>
          </a:p>
        </p:txBody>
      </p:sp>
      <p:sp>
        <p:nvSpPr>
          <p:cNvPr id="31" name="Rectangle 30">
            <a:extLst>
              <a:ext uri="{FF2B5EF4-FFF2-40B4-BE49-F238E27FC236}">
                <a16:creationId xmlns:a16="http://schemas.microsoft.com/office/drawing/2014/main" id="{1382A32C-5B0C-4B1C-A074-76C6DBCC9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8">
            <a:extLst>
              <a:ext uri="{FF2B5EF4-FFF2-40B4-BE49-F238E27FC236}">
                <a16:creationId xmlns:a16="http://schemas.microsoft.com/office/drawing/2014/main" id="{C1CE1FFA-9F61-37C1-DFF0-A526528A0982}"/>
              </a:ext>
            </a:extLst>
          </p:cNvPr>
          <p:cNvSpPr>
            <a:spLocks noGrp="1"/>
          </p:cNvSpPr>
          <p:nvPr>
            <p:ph idx="1"/>
          </p:nvPr>
        </p:nvSpPr>
        <p:spPr>
          <a:xfrm>
            <a:off x="1055715" y="2508105"/>
            <a:ext cx="5040285" cy="3632493"/>
          </a:xfrm>
        </p:spPr>
        <p:txBody>
          <a:bodyPr anchor="ctr">
            <a:normAutofit fontScale="92500" lnSpcReduction="10000"/>
          </a:bodyPr>
          <a:lstStyle/>
          <a:p>
            <a:r>
              <a:rPr lang="en-US" sz="2000" dirty="0"/>
              <a:t>1991 Theft of St. Antony’s chin from Basilica of St Anthony in Padua</a:t>
            </a:r>
          </a:p>
          <a:p>
            <a:endParaRPr lang="en-US" sz="2000" dirty="0"/>
          </a:p>
          <a:p>
            <a:r>
              <a:rPr lang="en-US" sz="2000" dirty="0"/>
              <a:t>Used in order to get his cousin out of prison. </a:t>
            </a:r>
          </a:p>
          <a:p>
            <a:endParaRPr lang="en-US" sz="2000" dirty="0"/>
          </a:p>
          <a:p>
            <a:r>
              <a:rPr lang="en-US" sz="2000" dirty="0"/>
              <a:t>Agreement made by members of Italian secret service and famous Padua fence. </a:t>
            </a:r>
          </a:p>
          <a:p>
            <a:endParaRPr lang="en-US" sz="2000" dirty="0"/>
          </a:p>
          <a:p>
            <a:r>
              <a:rPr lang="en-US" sz="2000" dirty="0"/>
              <a:t>Returned chin. Later did interview with newspaper of friars of St Antony’s. In it he tried to repair relationship with Catholics. </a:t>
            </a:r>
          </a:p>
        </p:txBody>
      </p:sp>
      <p:pic>
        <p:nvPicPr>
          <p:cNvPr id="7" name="Picture 6">
            <a:extLst>
              <a:ext uri="{FF2B5EF4-FFF2-40B4-BE49-F238E27FC236}">
                <a16:creationId xmlns:a16="http://schemas.microsoft.com/office/drawing/2014/main" id="{39DB862C-3713-7FE2-88DC-2C063270DDE4}"/>
              </a:ext>
            </a:extLst>
          </p:cNvPr>
          <p:cNvPicPr>
            <a:picLocks noChangeAspect="1"/>
          </p:cNvPicPr>
          <p:nvPr/>
        </p:nvPicPr>
        <p:blipFill>
          <a:blip r:embed="rId2"/>
          <a:stretch>
            <a:fillRect/>
          </a:stretch>
        </p:blipFill>
        <p:spPr>
          <a:xfrm>
            <a:off x="7928076" y="774285"/>
            <a:ext cx="2426302" cy="2581173"/>
          </a:xfrm>
          <a:prstGeom prst="rect">
            <a:avLst/>
          </a:prstGeom>
        </p:spPr>
      </p:pic>
      <p:pic>
        <p:nvPicPr>
          <p:cNvPr id="5" name="Content Placeholder 4">
            <a:extLst>
              <a:ext uri="{FF2B5EF4-FFF2-40B4-BE49-F238E27FC236}">
                <a16:creationId xmlns:a16="http://schemas.microsoft.com/office/drawing/2014/main" id="{F1E4E9E3-9042-7739-4FE7-18082B973B91}"/>
              </a:ext>
            </a:extLst>
          </p:cNvPr>
          <p:cNvPicPr>
            <a:picLocks noChangeAspect="1"/>
          </p:cNvPicPr>
          <p:nvPr/>
        </p:nvPicPr>
        <p:blipFill>
          <a:blip r:embed="rId3"/>
          <a:srcRect t="2861" r="2" b="6427"/>
          <a:stretch>
            <a:fillRect/>
          </a:stretch>
        </p:blipFill>
        <p:spPr>
          <a:xfrm>
            <a:off x="7351665" y="3575074"/>
            <a:ext cx="3579123" cy="2581173"/>
          </a:xfrm>
          <a:prstGeom prst="rect">
            <a:avLst/>
          </a:prstGeom>
        </p:spPr>
      </p:pic>
    </p:spTree>
    <p:extLst>
      <p:ext uri="{BB962C8B-B14F-4D97-AF65-F5344CB8AC3E}">
        <p14:creationId xmlns:p14="http://schemas.microsoft.com/office/powerpoint/2010/main" val="34194802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F5A5F1D7-F0D0-4687-9BD3-CA6A0714C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062849"/>
            <a:ext cx="731521" cy="673460"/>
            <a:chOff x="3940602" y="308034"/>
            <a:chExt cx="2116791" cy="3428999"/>
          </a:xfrm>
          <a:solidFill>
            <a:schemeClr val="accent4"/>
          </a:solidFill>
        </p:grpSpPr>
        <p:sp>
          <p:nvSpPr>
            <p:cNvPr id="24" name="Rectangle 23">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8" name="Rectangle 27">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656150"/>
            <a:ext cx="5590787" cy="14315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B9BC30F-6976-12C0-D0C5-BA65771B0993}"/>
              </a:ext>
            </a:extLst>
          </p:cNvPr>
          <p:cNvSpPr>
            <a:spLocks noGrp="1"/>
          </p:cNvSpPr>
          <p:nvPr>
            <p:ph type="title"/>
          </p:nvPr>
        </p:nvSpPr>
        <p:spPr>
          <a:xfrm>
            <a:off x="1043631" y="873940"/>
            <a:ext cx="4928291" cy="1035781"/>
          </a:xfrm>
        </p:spPr>
        <p:txBody>
          <a:bodyPr anchor="ctr">
            <a:normAutofit/>
          </a:bodyPr>
          <a:lstStyle/>
          <a:p>
            <a:r>
              <a:rPr lang="en-US" sz="3600"/>
              <a:t>Famous for his escapes</a:t>
            </a:r>
          </a:p>
        </p:txBody>
      </p:sp>
      <p:sp>
        <p:nvSpPr>
          <p:cNvPr id="3" name="Content Placeholder 2">
            <a:extLst>
              <a:ext uri="{FF2B5EF4-FFF2-40B4-BE49-F238E27FC236}">
                <a16:creationId xmlns:a16="http://schemas.microsoft.com/office/drawing/2014/main" id="{3148777E-D956-FA01-CD7C-B528D69613DF}"/>
              </a:ext>
            </a:extLst>
          </p:cNvPr>
          <p:cNvSpPr>
            <a:spLocks noGrp="1"/>
          </p:cNvSpPr>
          <p:nvPr>
            <p:ph idx="1"/>
          </p:nvPr>
        </p:nvSpPr>
        <p:spPr>
          <a:xfrm>
            <a:off x="1045029" y="2524721"/>
            <a:ext cx="4991629" cy="3677123"/>
          </a:xfrm>
        </p:spPr>
        <p:txBody>
          <a:bodyPr anchor="ctr">
            <a:normAutofit/>
          </a:bodyPr>
          <a:lstStyle/>
          <a:p>
            <a:endParaRPr lang="en-US" sz="1800"/>
          </a:p>
          <a:p>
            <a:r>
              <a:rPr lang="en-US" sz="1800"/>
              <a:t>1987 Escape from Fossombrome prison</a:t>
            </a:r>
          </a:p>
          <a:p>
            <a:endParaRPr lang="en-US" sz="1800"/>
          </a:p>
          <a:p>
            <a:r>
              <a:rPr lang="en-US" sz="1800"/>
              <a:t>1994 Escape from Due Palazzi prison</a:t>
            </a:r>
          </a:p>
        </p:txBody>
      </p:sp>
      <p:pic>
        <p:nvPicPr>
          <p:cNvPr id="7" name="Picture 6">
            <a:extLst>
              <a:ext uri="{FF2B5EF4-FFF2-40B4-BE49-F238E27FC236}">
                <a16:creationId xmlns:a16="http://schemas.microsoft.com/office/drawing/2014/main" id="{6C66A69F-04D3-37A3-11A7-6468E0C91F0F}"/>
              </a:ext>
            </a:extLst>
          </p:cNvPr>
          <p:cNvPicPr>
            <a:picLocks noChangeAspect="1"/>
          </p:cNvPicPr>
          <p:nvPr/>
        </p:nvPicPr>
        <p:blipFill>
          <a:blip r:embed="rId2"/>
          <a:srcRect t="17607" r="4" b="6674"/>
          <a:stretch>
            <a:fillRect/>
          </a:stretch>
        </p:blipFill>
        <p:spPr>
          <a:xfrm>
            <a:off x="6788383" y="613148"/>
            <a:ext cx="4565417" cy="2679192"/>
          </a:xfrm>
          <a:prstGeom prst="rect">
            <a:avLst/>
          </a:prstGeom>
        </p:spPr>
      </p:pic>
      <p:pic>
        <p:nvPicPr>
          <p:cNvPr id="5" name="Picture 4">
            <a:extLst>
              <a:ext uri="{FF2B5EF4-FFF2-40B4-BE49-F238E27FC236}">
                <a16:creationId xmlns:a16="http://schemas.microsoft.com/office/drawing/2014/main" id="{20CC137E-9A9D-AC32-D2F6-7BCDA000D3FB}"/>
              </a:ext>
            </a:extLst>
          </p:cNvPr>
          <p:cNvPicPr>
            <a:picLocks noChangeAspect="1"/>
          </p:cNvPicPr>
          <p:nvPr/>
        </p:nvPicPr>
        <p:blipFill>
          <a:blip r:embed="rId3"/>
          <a:srcRect r="4" b="11423"/>
          <a:stretch>
            <a:fillRect/>
          </a:stretch>
        </p:blipFill>
        <p:spPr>
          <a:xfrm>
            <a:off x="6788383" y="3528753"/>
            <a:ext cx="4565417" cy="2679192"/>
          </a:xfrm>
          <a:prstGeom prst="rect">
            <a:avLst/>
          </a:prstGeom>
        </p:spPr>
      </p:pic>
      <p:cxnSp>
        <p:nvCxnSpPr>
          <p:cNvPr id="30" name="Straight Connector 29">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92240"/>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82010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8D31E1B-0407-4223-9642-0B642CBF57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062849"/>
            <a:ext cx="731521" cy="673460"/>
            <a:chOff x="3940602" y="308034"/>
            <a:chExt cx="2116791" cy="3428999"/>
          </a:xfrm>
          <a:solidFill>
            <a:schemeClr val="accent4"/>
          </a:solidFill>
        </p:grpSpPr>
        <p:sp>
          <p:nvSpPr>
            <p:cNvPr id="15" name="Rectangle 14">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Rectangle 18">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656150"/>
            <a:ext cx="5672667" cy="14315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8ABFAFB-B83D-167A-F1C8-8064CDC17F84}"/>
              </a:ext>
            </a:extLst>
          </p:cNvPr>
          <p:cNvSpPr>
            <a:spLocks noGrp="1"/>
          </p:cNvSpPr>
          <p:nvPr>
            <p:ph type="title"/>
          </p:nvPr>
        </p:nvSpPr>
        <p:spPr>
          <a:xfrm>
            <a:off x="1043631" y="873940"/>
            <a:ext cx="5052369" cy="1035781"/>
          </a:xfrm>
        </p:spPr>
        <p:txBody>
          <a:bodyPr anchor="ctr">
            <a:normAutofit/>
          </a:bodyPr>
          <a:lstStyle/>
          <a:p>
            <a:r>
              <a:rPr lang="en-US" sz="3300" dirty="0"/>
              <a:t>November 1994: Felice Maniero is arrested</a:t>
            </a:r>
          </a:p>
        </p:txBody>
      </p:sp>
      <p:sp>
        <p:nvSpPr>
          <p:cNvPr id="9" name="Content Placeholder 8">
            <a:extLst>
              <a:ext uri="{FF2B5EF4-FFF2-40B4-BE49-F238E27FC236}">
                <a16:creationId xmlns:a16="http://schemas.microsoft.com/office/drawing/2014/main" id="{E61F2ABF-8D9B-0AC1-01D7-9B36CAEBA2E6}"/>
              </a:ext>
            </a:extLst>
          </p:cNvPr>
          <p:cNvSpPr>
            <a:spLocks noGrp="1"/>
          </p:cNvSpPr>
          <p:nvPr>
            <p:ph idx="1"/>
          </p:nvPr>
        </p:nvSpPr>
        <p:spPr>
          <a:xfrm>
            <a:off x="1045029" y="2524721"/>
            <a:ext cx="4991629" cy="3677123"/>
          </a:xfrm>
        </p:spPr>
        <p:txBody>
          <a:bodyPr anchor="ctr">
            <a:normAutofit/>
          </a:bodyPr>
          <a:lstStyle/>
          <a:p>
            <a:r>
              <a:rPr lang="en-US" sz="1800" dirty="0"/>
              <a:t>He turns state witness. His confessions lead to the arrest of 300 members of the Mala del Brenta. </a:t>
            </a:r>
          </a:p>
        </p:txBody>
      </p:sp>
      <p:sp>
        <p:nvSpPr>
          <p:cNvPr id="21" name="Rectangle 20">
            <a:extLst>
              <a:ext uri="{FF2B5EF4-FFF2-40B4-BE49-F238E27FC236}">
                <a16:creationId xmlns:a16="http://schemas.microsoft.com/office/drawing/2014/main" id="{70E96339-907C-46C3-99AC-31179B6F0E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16299" y="608401"/>
            <a:ext cx="4637502" cy="5593443"/>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80108E6C-99E3-B334-0BE9-EB0E3D88F975}"/>
              </a:ext>
            </a:extLst>
          </p:cNvPr>
          <p:cNvPicPr>
            <a:picLocks noChangeAspect="1"/>
          </p:cNvPicPr>
          <p:nvPr/>
        </p:nvPicPr>
        <p:blipFill>
          <a:blip r:embed="rId2"/>
          <a:stretch>
            <a:fillRect/>
          </a:stretch>
        </p:blipFill>
        <p:spPr>
          <a:xfrm>
            <a:off x="7110746" y="901032"/>
            <a:ext cx="3862746" cy="5116220"/>
          </a:xfrm>
          <a:prstGeom prst="rect">
            <a:avLst/>
          </a:prstGeom>
        </p:spPr>
      </p:pic>
      <p:cxnSp>
        <p:nvCxnSpPr>
          <p:cNvPr id="23" name="Straight Connector 22">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92240"/>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35263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33DBD-EA68-34AA-41AB-5E081CA963E9}"/>
              </a:ext>
            </a:extLst>
          </p:cNvPr>
          <p:cNvSpPr>
            <a:spLocks noGrp="1"/>
          </p:cNvSpPr>
          <p:nvPr>
            <p:ph type="title"/>
          </p:nvPr>
        </p:nvSpPr>
        <p:spPr/>
        <p:txBody>
          <a:bodyPr/>
          <a:lstStyle/>
          <a:p>
            <a:r>
              <a:rPr lang="en-US" dirty="0"/>
              <a:t>Questions</a:t>
            </a:r>
          </a:p>
        </p:txBody>
      </p:sp>
      <p:sp>
        <p:nvSpPr>
          <p:cNvPr id="3" name="Content Placeholder 2">
            <a:extLst>
              <a:ext uri="{FF2B5EF4-FFF2-40B4-BE49-F238E27FC236}">
                <a16:creationId xmlns:a16="http://schemas.microsoft.com/office/drawing/2014/main" id="{B52BFC02-63EE-0E86-ABCF-1FD3217039AD}"/>
              </a:ext>
            </a:extLst>
          </p:cNvPr>
          <p:cNvSpPr>
            <a:spLocks noGrp="1"/>
          </p:cNvSpPr>
          <p:nvPr>
            <p:ph idx="1"/>
          </p:nvPr>
        </p:nvSpPr>
        <p:spPr/>
        <p:txBody>
          <a:bodyPr>
            <a:normAutofit fontScale="55000" lnSpcReduction="20000"/>
          </a:bodyPr>
          <a:lstStyle/>
          <a:p>
            <a:r>
              <a:rPr lang="en-US" dirty="0"/>
              <a:t>To what extend was </a:t>
            </a:r>
            <a:r>
              <a:rPr lang="en-US" dirty="0" err="1"/>
              <a:t>Maniero</a:t>
            </a:r>
            <a:r>
              <a:rPr lang="en-US" dirty="0"/>
              <a:t> a “social bandit”?</a:t>
            </a:r>
          </a:p>
          <a:p>
            <a:endParaRPr lang="en-US" dirty="0"/>
          </a:p>
          <a:p>
            <a:r>
              <a:rPr lang="en-US" dirty="0"/>
              <a:t>How influential were women in his </a:t>
            </a:r>
            <a:r>
              <a:rPr lang="en-US" dirty="0" err="1"/>
              <a:t>organisation</a:t>
            </a:r>
            <a:r>
              <a:rPr lang="en-US" dirty="0"/>
              <a:t>? Part of Maniero’s deal involved impunity for mother and sister. Boss of eastern Veneto said that his mother, Lucia Carrain, ran the gang.  Cop who arrested him said “</a:t>
            </a:r>
            <a:r>
              <a:rPr lang="en-GB" dirty="0"/>
              <a:t>“</a:t>
            </a:r>
            <a:r>
              <a:rPr lang="en-GB" dirty="0" err="1"/>
              <a:t>Maniero</a:t>
            </a:r>
            <a:r>
              <a:rPr lang="en-GB" dirty="0"/>
              <a:t> was a complex figure, independent but conditioned by the female figures, especially his mother. Everything that </a:t>
            </a:r>
            <a:r>
              <a:rPr lang="en-GB" dirty="0" err="1"/>
              <a:t>Maniero</a:t>
            </a:r>
            <a:r>
              <a:rPr lang="en-GB" dirty="0"/>
              <a:t> has done in his past has never been a decision of his autonomy but on the push of others, especially women”</a:t>
            </a:r>
          </a:p>
          <a:p>
            <a:pPr marL="0" indent="0">
              <a:buNone/>
            </a:pPr>
            <a:endParaRPr lang="en-US" dirty="0"/>
          </a:p>
          <a:p>
            <a:r>
              <a:rPr lang="en-US" dirty="0"/>
              <a:t>How violent was the Mala del Brenta?</a:t>
            </a:r>
          </a:p>
          <a:p>
            <a:pPr lvl="1"/>
            <a:r>
              <a:rPr lang="en-US" dirty="0"/>
              <a:t>How valid are </a:t>
            </a:r>
            <a:r>
              <a:rPr lang="en-US" dirty="0" err="1"/>
              <a:t>Maniero’s</a:t>
            </a:r>
            <a:r>
              <a:rPr lang="en-US" dirty="0"/>
              <a:t> claims?</a:t>
            </a:r>
          </a:p>
          <a:p>
            <a:pPr lvl="1"/>
            <a:r>
              <a:rPr lang="en-US" dirty="0"/>
              <a:t>Who killed </a:t>
            </a:r>
            <a:r>
              <a:rPr lang="en-GB" dirty="0"/>
              <a:t>Giancarlo Ortes</a:t>
            </a:r>
            <a:r>
              <a:rPr lang="en-GB" dirty="0">
                <a:effectLst/>
              </a:rPr>
              <a:t>  and </a:t>
            </a:r>
            <a:r>
              <a:rPr lang="en-GB" dirty="0"/>
              <a:t>Antonella Bissolotti?</a:t>
            </a:r>
            <a:r>
              <a:rPr lang="en-GB" dirty="0">
                <a:effectLst/>
              </a:rPr>
              <a:t> </a:t>
            </a:r>
            <a:endParaRPr lang="en-US" dirty="0"/>
          </a:p>
          <a:p>
            <a:endParaRPr lang="en-US" dirty="0"/>
          </a:p>
          <a:p>
            <a:r>
              <a:rPr lang="en-US" dirty="0"/>
              <a:t>How connected was Mala del Brenta to the state?</a:t>
            </a:r>
          </a:p>
          <a:p>
            <a:pPr lvl="1"/>
            <a:r>
              <a:rPr lang="en-US" dirty="0"/>
              <a:t>Prolonged impunity</a:t>
            </a:r>
          </a:p>
          <a:p>
            <a:pPr lvl="1"/>
            <a:r>
              <a:rPr lang="en-US" dirty="0"/>
              <a:t>Defense against other organized crime groups?</a:t>
            </a:r>
          </a:p>
          <a:p>
            <a:pPr lvl="1"/>
            <a:r>
              <a:rPr lang="en-US" dirty="0"/>
              <a:t>The </a:t>
            </a:r>
            <a:r>
              <a:rPr lang="en-US" dirty="0" err="1"/>
              <a:t>cambisti</a:t>
            </a:r>
            <a:r>
              <a:rPr lang="en-US" dirty="0"/>
              <a:t> deal?</a:t>
            </a:r>
          </a:p>
          <a:p>
            <a:pPr lvl="1"/>
            <a:r>
              <a:rPr lang="en-US" dirty="0"/>
              <a:t>The escape?</a:t>
            </a:r>
          </a:p>
          <a:p>
            <a:pPr lvl="1"/>
            <a:r>
              <a:rPr lang="en-US" dirty="0"/>
              <a:t>The eventual deal? Why was he allowed to keep his money?</a:t>
            </a:r>
          </a:p>
          <a:p>
            <a:pPr lvl="1"/>
            <a:endParaRPr lang="en-US" dirty="0"/>
          </a:p>
          <a:p>
            <a:endParaRPr lang="en-US" dirty="0"/>
          </a:p>
          <a:p>
            <a:pPr lvl="1"/>
            <a:endParaRPr lang="en-US" dirty="0"/>
          </a:p>
        </p:txBody>
      </p:sp>
    </p:spTree>
    <p:extLst>
      <p:ext uri="{BB962C8B-B14F-4D97-AF65-F5344CB8AC3E}">
        <p14:creationId xmlns:p14="http://schemas.microsoft.com/office/powerpoint/2010/main" val="3205224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E2768F-2469-BADA-9563-CB855B3F2088}"/>
              </a:ext>
            </a:extLst>
          </p:cNvPr>
          <p:cNvSpPr>
            <a:spLocks noGrp="1"/>
          </p:cNvSpPr>
          <p:nvPr>
            <p:ph type="title"/>
          </p:nvPr>
        </p:nvSpPr>
        <p:spPr/>
        <p:txBody>
          <a:bodyPr/>
          <a:lstStyle/>
          <a:p>
            <a:r>
              <a:rPr lang="en-US" dirty="0"/>
              <a:t>Epilogue</a:t>
            </a:r>
          </a:p>
        </p:txBody>
      </p:sp>
      <p:sp>
        <p:nvSpPr>
          <p:cNvPr id="3" name="Content Placeholder 2">
            <a:extLst>
              <a:ext uri="{FF2B5EF4-FFF2-40B4-BE49-F238E27FC236}">
                <a16:creationId xmlns:a16="http://schemas.microsoft.com/office/drawing/2014/main" id="{2FE20D7D-B53B-71DE-712E-0D1ECC0043CF}"/>
              </a:ext>
            </a:extLst>
          </p:cNvPr>
          <p:cNvSpPr>
            <a:spLocks noGrp="1"/>
          </p:cNvSpPr>
          <p:nvPr>
            <p:ph idx="1"/>
          </p:nvPr>
        </p:nvSpPr>
        <p:spPr/>
        <p:txBody>
          <a:bodyPr>
            <a:normAutofit fontScale="92500" lnSpcReduction="10000"/>
          </a:bodyPr>
          <a:lstStyle/>
          <a:p>
            <a:r>
              <a:rPr lang="en-US" dirty="0"/>
              <a:t>From 1995 to 2010 </a:t>
            </a:r>
            <a:r>
              <a:rPr lang="en-US" dirty="0" err="1"/>
              <a:t>Maniero</a:t>
            </a:r>
            <a:r>
              <a:rPr lang="en-US" dirty="0"/>
              <a:t> was under witness protection program. 2010 he comes out, changes his name to Luca Mori. </a:t>
            </a:r>
          </a:p>
          <a:p>
            <a:endParaRPr lang="en-US" dirty="0"/>
          </a:p>
          <a:p>
            <a:r>
              <a:rPr lang="en-US" b="1" dirty="0"/>
              <a:t>Strange things keep happening. </a:t>
            </a:r>
          </a:p>
          <a:p>
            <a:endParaRPr lang="en-US" dirty="0"/>
          </a:p>
          <a:p>
            <a:r>
              <a:rPr lang="en-US" dirty="0"/>
              <a:t>2006 “Suicide” of his daughter Elena. </a:t>
            </a:r>
          </a:p>
          <a:p>
            <a:r>
              <a:rPr lang="en-US" dirty="0"/>
              <a:t>2015 </a:t>
            </a:r>
            <a:r>
              <a:rPr lang="en-GB" dirty="0" err="1"/>
              <a:t>Anyacquae</a:t>
            </a:r>
            <a:r>
              <a:rPr lang="en-GB" dirty="0"/>
              <a:t>  affair. </a:t>
            </a:r>
          </a:p>
          <a:p>
            <a:r>
              <a:rPr lang="en-GB" dirty="0"/>
              <a:t>2017 Discovery and confiscation of 17m euros of Maniero’s property</a:t>
            </a:r>
          </a:p>
          <a:p>
            <a:r>
              <a:rPr lang="en-GB" dirty="0"/>
              <a:t>2019 Arrested for physically and psychologically mistreating partner, Marta Bisello. </a:t>
            </a:r>
          </a:p>
          <a:p>
            <a:endParaRPr lang="en-US" dirty="0"/>
          </a:p>
          <a:p>
            <a:endParaRPr lang="en-US" dirty="0"/>
          </a:p>
        </p:txBody>
      </p:sp>
    </p:spTree>
    <p:extLst>
      <p:ext uri="{BB962C8B-B14F-4D97-AF65-F5344CB8AC3E}">
        <p14:creationId xmlns:p14="http://schemas.microsoft.com/office/powerpoint/2010/main" val="14948658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B9BAC-1BA6-1B77-FBEA-5A07F1A23339}"/>
              </a:ext>
            </a:extLst>
          </p:cNvPr>
          <p:cNvSpPr>
            <a:spLocks noGrp="1"/>
          </p:cNvSpPr>
          <p:nvPr>
            <p:ph type="title"/>
          </p:nvPr>
        </p:nvSpPr>
        <p:spPr/>
        <p:txBody>
          <a:bodyPr/>
          <a:lstStyle/>
          <a:p>
            <a:r>
              <a:rPr lang="en-US" dirty="0"/>
              <a:t>The Mafia moves north</a:t>
            </a:r>
          </a:p>
        </p:txBody>
      </p:sp>
      <p:sp>
        <p:nvSpPr>
          <p:cNvPr id="3" name="Content Placeholder 2">
            <a:extLst>
              <a:ext uri="{FF2B5EF4-FFF2-40B4-BE49-F238E27FC236}">
                <a16:creationId xmlns:a16="http://schemas.microsoft.com/office/drawing/2014/main" id="{C2BC4997-1956-5BEC-B98E-D2EF7EAA2606}"/>
              </a:ext>
            </a:extLst>
          </p:cNvPr>
          <p:cNvSpPr>
            <a:spLocks noGrp="1"/>
          </p:cNvSpPr>
          <p:nvPr>
            <p:ph idx="1"/>
          </p:nvPr>
        </p:nvSpPr>
        <p:spPr/>
        <p:txBody>
          <a:bodyPr/>
          <a:lstStyle/>
          <a:p>
            <a:endParaRPr lang="en-US" dirty="0"/>
          </a:p>
          <a:p>
            <a:r>
              <a:rPr lang="en-US" dirty="0"/>
              <a:t>1956 The Italian government starts to employ policy of “internal exile” of mafiosi. Hundreds of Cosa Nostra, ‘Ndrangheta and Camorra move north into Lombardy, Piedmont, and Emilia-Romagna.</a:t>
            </a:r>
          </a:p>
          <a:p>
            <a:endParaRPr lang="en-US" dirty="0"/>
          </a:p>
          <a:p>
            <a:r>
              <a:rPr lang="en-US" dirty="0"/>
              <a:t>1960-1980s. Italian economic miracle. In many cities, mafias become involved in building trade, drugs, money laundering. </a:t>
            </a:r>
          </a:p>
        </p:txBody>
      </p:sp>
    </p:spTree>
    <p:extLst>
      <p:ext uri="{BB962C8B-B14F-4D97-AF65-F5344CB8AC3E}">
        <p14:creationId xmlns:p14="http://schemas.microsoft.com/office/powerpoint/2010/main" val="32279610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7369CF1-B337-8777-1E06-D3A5F59607F3}"/>
              </a:ext>
            </a:extLst>
          </p:cNvPr>
          <p:cNvSpPr>
            <a:spLocks noGrp="1"/>
          </p:cNvSpPr>
          <p:nvPr>
            <p:ph type="title"/>
          </p:nvPr>
        </p:nvSpPr>
        <p:spPr>
          <a:xfrm>
            <a:off x="640080" y="325369"/>
            <a:ext cx="4368602" cy="1956841"/>
          </a:xfrm>
        </p:spPr>
        <p:txBody>
          <a:bodyPr anchor="b">
            <a:normAutofit/>
          </a:bodyPr>
          <a:lstStyle/>
          <a:p>
            <a:r>
              <a:rPr lang="en-US" sz="5400" dirty="0"/>
              <a:t>The place: Veneto</a:t>
            </a:r>
          </a:p>
        </p:txBody>
      </p:sp>
      <p:sp>
        <p:nvSpPr>
          <p:cNvPr id="14"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8">
            <a:extLst>
              <a:ext uri="{FF2B5EF4-FFF2-40B4-BE49-F238E27FC236}">
                <a16:creationId xmlns:a16="http://schemas.microsoft.com/office/drawing/2014/main" id="{1A2DFF91-41D4-134D-659F-974A386E02C0}"/>
              </a:ext>
            </a:extLst>
          </p:cNvPr>
          <p:cNvSpPr>
            <a:spLocks noGrp="1"/>
          </p:cNvSpPr>
          <p:nvPr>
            <p:ph idx="1"/>
          </p:nvPr>
        </p:nvSpPr>
        <p:spPr>
          <a:xfrm>
            <a:off x="640080" y="2872899"/>
            <a:ext cx="4243589" cy="3320668"/>
          </a:xfrm>
        </p:spPr>
        <p:txBody>
          <a:bodyPr>
            <a:normAutofit/>
          </a:bodyPr>
          <a:lstStyle/>
          <a:p>
            <a:r>
              <a:rPr lang="en-US" sz="2200" dirty="0"/>
              <a:t>1950s, 1960s. Veneto was one of the poorest regions of Italy. Like in Sicily or Calabria, many people migrated from Veneto to US and Latin America. </a:t>
            </a:r>
          </a:p>
          <a:p>
            <a:endParaRPr lang="en-US" sz="2200" dirty="0"/>
          </a:p>
        </p:txBody>
      </p:sp>
      <p:pic>
        <p:nvPicPr>
          <p:cNvPr id="5" name="Content Placeholder 4">
            <a:extLst>
              <a:ext uri="{FF2B5EF4-FFF2-40B4-BE49-F238E27FC236}">
                <a16:creationId xmlns:a16="http://schemas.microsoft.com/office/drawing/2014/main" id="{A7705698-D031-87F4-B837-66CF33A83339}"/>
              </a:ext>
            </a:extLst>
          </p:cNvPr>
          <p:cNvPicPr>
            <a:picLocks noChangeAspect="1"/>
          </p:cNvPicPr>
          <p:nvPr/>
        </p:nvPicPr>
        <p:blipFill>
          <a:blip r:embed="rId2"/>
          <a:srcRect l="4036" r="17728" b="1"/>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925433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D2B783EE-0239-4717-BBEA-8C9EAC61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22DA919-C896-409F-F784-FC0D5612694B}"/>
              </a:ext>
            </a:extLst>
          </p:cNvPr>
          <p:cNvSpPr>
            <a:spLocks noGrp="1"/>
          </p:cNvSpPr>
          <p:nvPr>
            <p:ph type="title"/>
          </p:nvPr>
        </p:nvSpPr>
        <p:spPr>
          <a:xfrm>
            <a:off x="838201" y="345810"/>
            <a:ext cx="5120561" cy="1325563"/>
          </a:xfrm>
        </p:spPr>
        <p:txBody>
          <a:bodyPr>
            <a:normAutofit/>
          </a:bodyPr>
          <a:lstStyle/>
          <a:p>
            <a:r>
              <a:rPr lang="en-US" dirty="0"/>
              <a:t>Bandit history</a:t>
            </a:r>
          </a:p>
        </p:txBody>
      </p:sp>
      <p:sp>
        <p:nvSpPr>
          <p:cNvPr id="3" name="Content Placeholder 2">
            <a:extLst>
              <a:ext uri="{FF2B5EF4-FFF2-40B4-BE49-F238E27FC236}">
                <a16:creationId xmlns:a16="http://schemas.microsoft.com/office/drawing/2014/main" id="{94810BCF-90D6-4778-81AB-55714FD40C91}"/>
              </a:ext>
            </a:extLst>
          </p:cNvPr>
          <p:cNvSpPr>
            <a:spLocks noGrp="1"/>
          </p:cNvSpPr>
          <p:nvPr>
            <p:ph idx="1"/>
          </p:nvPr>
        </p:nvSpPr>
        <p:spPr>
          <a:xfrm>
            <a:off x="838201" y="1825625"/>
            <a:ext cx="5092194" cy="4351338"/>
          </a:xfrm>
        </p:spPr>
        <p:txBody>
          <a:bodyPr>
            <a:normAutofit fontScale="70000" lnSpcReduction="20000"/>
          </a:bodyPr>
          <a:lstStyle/>
          <a:p>
            <a:r>
              <a:rPr lang="en-US" dirty="0"/>
              <a:t>From 1920s onwards, tradition of </a:t>
            </a:r>
            <a:r>
              <a:rPr lang="en-US" dirty="0" err="1"/>
              <a:t>banditi</a:t>
            </a:r>
            <a:r>
              <a:rPr lang="en-US" dirty="0"/>
              <a:t> like in southern Italy. </a:t>
            </a:r>
          </a:p>
          <a:p>
            <a:endParaRPr lang="en-US" dirty="0"/>
          </a:p>
          <a:p>
            <a:r>
              <a:rPr lang="en-US" dirty="0"/>
              <a:t>Many, like Guiseppe “Bepi” Bedin, Elio Regato and Adriano Toninato had reputation as “Robin Hood” figures. </a:t>
            </a:r>
          </a:p>
          <a:p>
            <a:endParaRPr lang="en-US" dirty="0"/>
          </a:p>
          <a:p>
            <a:r>
              <a:rPr lang="en-US" dirty="0"/>
              <a:t>Began with stealing out of hunger. Moved to cattle rustling, then household appliances and bank robberies. </a:t>
            </a:r>
          </a:p>
          <a:p>
            <a:endParaRPr lang="en-US" dirty="0"/>
          </a:p>
          <a:p>
            <a:r>
              <a:rPr lang="en-US" dirty="0"/>
              <a:t>Broadly supported by communities. “</a:t>
            </a:r>
            <a:r>
              <a:rPr lang="en-GB" dirty="0"/>
              <a:t>No one betrayed me because I behaved well with everyone”  </a:t>
            </a:r>
            <a:r>
              <a:rPr lang="en-GB" dirty="0" err="1"/>
              <a:t>Toninato</a:t>
            </a:r>
            <a:r>
              <a:rPr lang="en-GB" dirty="0"/>
              <a:t>.</a:t>
            </a:r>
            <a:endParaRPr lang="en-US" dirty="0"/>
          </a:p>
        </p:txBody>
      </p:sp>
      <p:sp>
        <p:nvSpPr>
          <p:cNvPr id="14" name="Oval 13">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9050AE76-3326-AB8F-1B4B-300D91EB6247}"/>
              </a:ext>
            </a:extLst>
          </p:cNvPr>
          <p:cNvPicPr>
            <a:picLocks noChangeAspect="1"/>
          </p:cNvPicPr>
          <p:nvPr/>
        </p:nvPicPr>
        <p:blipFill>
          <a:blip r:embed="rId2"/>
          <a:srcRect t="6458" r="-2" b="24956"/>
          <a:stretch>
            <a:fillRect/>
          </a:stretch>
        </p:blipFill>
        <p:spPr>
          <a:xfrm>
            <a:off x="7901259" y="2727729"/>
            <a:ext cx="4290741"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p:spPr>
      </p:pic>
      <p:sp>
        <p:nvSpPr>
          <p:cNvPr id="16" name="Arc 15">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7" name="Picture 6">
            <a:extLst>
              <a:ext uri="{FF2B5EF4-FFF2-40B4-BE49-F238E27FC236}">
                <a16:creationId xmlns:a16="http://schemas.microsoft.com/office/drawing/2014/main" id="{B6DF3EC8-421E-5700-E6AB-B1DC195F0FBD}"/>
              </a:ext>
            </a:extLst>
          </p:cNvPr>
          <p:cNvPicPr>
            <a:picLocks noChangeAspect="1"/>
          </p:cNvPicPr>
          <p:nvPr/>
        </p:nvPicPr>
        <p:blipFill>
          <a:blip r:embed="rId3"/>
          <a:srcRect t="20523" r="-4" b="7895"/>
          <a:stretch>
            <a:fillRect/>
          </a:stretch>
        </p:blipFill>
        <p:spPr>
          <a:xfrm>
            <a:off x="62616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spTree>
    <p:extLst>
      <p:ext uri="{BB962C8B-B14F-4D97-AF65-F5344CB8AC3E}">
        <p14:creationId xmlns:p14="http://schemas.microsoft.com/office/powerpoint/2010/main" val="16926264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99F1FFA9-D672-408C-9220-ADEEC6ABD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BA23BD-9E99-693C-CF18-02264BC79645}"/>
              </a:ext>
            </a:extLst>
          </p:cNvPr>
          <p:cNvSpPr>
            <a:spLocks noGrp="1"/>
          </p:cNvSpPr>
          <p:nvPr>
            <p:ph type="title"/>
          </p:nvPr>
        </p:nvSpPr>
        <p:spPr>
          <a:xfrm>
            <a:off x="838201" y="365125"/>
            <a:ext cx="3816095" cy="1938076"/>
          </a:xfrm>
        </p:spPr>
        <p:txBody>
          <a:bodyPr>
            <a:normAutofit/>
          </a:bodyPr>
          <a:lstStyle/>
          <a:p>
            <a:r>
              <a:rPr lang="en-US" sz="3400"/>
              <a:t>Felice Maniero grew up with stories of the bandits</a:t>
            </a:r>
          </a:p>
        </p:txBody>
      </p:sp>
      <p:sp>
        <p:nvSpPr>
          <p:cNvPr id="3" name="Content Placeholder 2">
            <a:extLst>
              <a:ext uri="{FF2B5EF4-FFF2-40B4-BE49-F238E27FC236}">
                <a16:creationId xmlns:a16="http://schemas.microsoft.com/office/drawing/2014/main" id="{22560E41-0B9C-DA76-C411-E9F1E137BB30}"/>
              </a:ext>
            </a:extLst>
          </p:cNvPr>
          <p:cNvSpPr>
            <a:spLocks noGrp="1"/>
          </p:cNvSpPr>
          <p:nvPr>
            <p:ph idx="1"/>
          </p:nvPr>
        </p:nvSpPr>
        <p:spPr>
          <a:xfrm>
            <a:off x="838201" y="2482589"/>
            <a:ext cx="3816096" cy="3694373"/>
          </a:xfrm>
        </p:spPr>
        <p:txBody>
          <a:bodyPr>
            <a:normAutofit fontScale="47500" lnSpcReduction="20000"/>
          </a:bodyPr>
          <a:lstStyle/>
          <a:p>
            <a:endParaRPr lang="en-US" sz="1400" dirty="0"/>
          </a:p>
          <a:p>
            <a:r>
              <a:rPr lang="en-US" sz="2500" dirty="0"/>
              <a:t>His father, Ottorino Maniero, ran a bar in Campolongo Maggiore. </a:t>
            </a:r>
          </a:p>
          <a:p>
            <a:endParaRPr lang="en-US" sz="2500" dirty="0"/>
          </a:p>
          <a:p>
            <a:r>
              <a:rPr lang="en-US" sz="2500" dirty="0"/>
              <a:t>Toninato and his crew were regulars. His uncle, Renato, was a parttime member of the gang. </a:t>
            </a:r>
          </a:p>
          <a:p>
            <a:endParaRPr lang="en-US" sz="2500" dirty="0"/>
          </a:p>
          <a:p>
            <a:r>
              <a:rPr lang="en-US" sz="2500" dirty="0"/>
              <a:t>Campolongo Maggiore, small extremely rural village. </a:t>
            </a:r>
          </a:p>
          <a:p>
            <a:endParaRPr lang="en-US" sz="2500" dirty="0"/>
          </a:p>
          <a:p>
            <a:r>
              <a:rPr lang="en-GB" sz="2500" i="1" dirty="0"/>
              <a:t>“The relationship that Maniero has with Campolongo Maggiore is one of empathy, it is one of reciprocated love. There is no hatred on the part of anyone. Campolongo Maggiore twenty years ago lived in silence because most of the families worked for the boss”, </a:t>
            </a:r>
            <a:r>
              <a:rPr lang="en-GB" sz="2500" dirty="0"/>
              <a:t>Mauricio Dianese, Venice journalist</a:t>
            </a:r>
            <a:endParaRPr lang="en-US" sz="2500" dirty="0"/>
          </a:p>
          <a:p>
            <a:endParaRPr lang="en-US" sz="2500" dirty="0"/>
          </a:p>
          <a:p>
            <a:r>
              <a:rPr lang="en-US" sz="2500" dirty="0"/>
              <a:t>1970s Felice Maneiero starts small scale livestock robbery.</a:t>
            </a:r>
          </a:p>
        </p:txBody>
      </p:sp>
      <p:pic>
        <p:nvPicPr>
          <p:cNvPr id="7" name="Picture 6">
            <a:extLst>
              <a:ext uri="{FF2B5EF4-FFF2-40B4-BE49-F238E27FC236}">
                <a16:creationId xmlns:a16="http://schemas.microsoft.com/office/drawing/2014/main" id="{B935BD12-6984-880C-5428-A84D5B09E8F3}"/>
              </a:ext>
            </a:extLst>
          </p:cNvPr>
          <p:cNvPicPr>
            <a:picLocks noChangeAspect="1"/>
          </p:cNvPicPr>
          <p:nvPr/>
        </p:nvPicPr>
        <p:blipFill>
          <a:blip r:embed="rId2"/>
          <a:srcRect t="6156" r="-1" b="20903"/>
          <a:stretch>
            <a:fillRect/>
          </a:stretch>
        </p:blipFill>
        <p:spPr>
          <a:xfrm>
            <a:off x="4904316" y="-4"/>
            <a:ext cx="7287684" cy="3694372"/>
          </a:xfrm>
          <a:custGeom>
            <a:avLst/>
            <a:gdLst/>
            <a:ahLst/>
            <a:cxnLst/>
            <a:rect l="l" t="t" r="r" b="b"/>
            <a:pathLst>
              <a:path w="7287684" h="3694372">
                <a:moveTo>
                  <a:pt x="1047969" y="0"/>
                </a:moveTo>
                <a:lnTo>
                  <a:pt x="7287684" y="0"/>
                </a:lnTo>
                <a:lnTo>
                  <a:pt x="7287684" y="814388"/>
                </a:lnTo>
                <a:lnTo>
                  <a:pt x="7287684" y="3694372"/>
                </a:lnTo>
                <a:lnTo>
                  <a:pt x="471411" y="3694372"/>
                </a:lnTo>
                <a:lnTo>
                  <a:pt x="470992" y="3686621"/>
                </a:lnTo>
                <a:cubicBezTo>
                  <a:pt x="458999" y="3642419"/>
                  <a:pt x="427907" y="3602236"/>
                  <a:pt x="376383" y="3554015"/>
                </a:cubicBezTo>
                <a:cubicBezTo>
                  <a:pt x="315976" y="3500438"/>
                  <a:pt x="255568" y="3454003"/>
                  <a:pt x="170288" y="3407569"/>
                </a:cubicBezTo>
                <a:cubicBezTo>
                  <a:pt x="365723" y="3382565"/>
                  <a:pt x="163181" y="3296841"/>
                  <a:pt x="230695" y="3243263"/>
                </a:cubicBezTo>
                <a:cubicBezTo>
                  <a:pt x="369276" y="3221831"/>
                  <a:pt x="479431" y="3393282"/>
                  <a:pt x="667759" y="3343275"/>
                </a:cubicBezTo>
                <a:cubicBezTo>
                  <a:pt x="440344" y="3196828"/>
                  <a:pt x="184501" y="3150393"/>
                  <a:pt x="17493" y="2953940"/>
                </a:cubicBezTo>
                <a:cubicBezTo>
                  <a:pt x="56580" y="2911078"/>
                  <a:pt x="95667" y="2953940"/>
                  <a:pt x="127647" y="2936081"/>
                </a:cubicBezTo>
                <a:cubicBezTo>
                  <a:pt x="127647" y="2925365"/>
                  <a:pt x="500751" y="2993232"/>
                  <a:pt x="522071" y="2714625"/>
                </a:cubicBezTo>
                <a:cubicBezTo>
                  <a:pt x="529178" y="2714625"/>
                  <a:pt x="536285" y="2714625"/>
                  <a:pt x="543391" y="2703909"/>
                </a:cubicBezTo>
                <a:cubicBezTo>
                  <a:pt x="582478" y="2664619"/>
                  <a:pt x="546945" y="2571750"/>
                  <a:pt x="610905" y="2564606"/>
                </a:cubicBezTo>
                <a:cubicBezTo>
                  <a:pt x="681973" y="2557462"/>
                  <a:pt x="749487" y="2525315"/>
                  <a:pt x="824107" y="2543175"/>
                </a:cubicBezTo>
                <a:cubicBezTo>
                  <a:pt x="880961" y="2557462"/>
                  <a:pt x="941368" y="2575322"/>
                  <a:pt x="1001776" y="2575322"/>
                </a:cubicBezTo>
                <a:cubicBezTo>
                  <a:pt x="1065736" y="2575322"/>
                  <a:pt x="1154570" y="2696766"/>
                  <a:pt x="1193658" y="2536031"/>
                </a:cubicBezTo>
                <a:cubicBezTo>
                  <a:pt x="1193658" y="2528888"/>
                  <a:pt x="1303812" y="2546747"/>
                  <a:pt x="1364219" y="2553891"/>
                </a:cubicBezTo>
                <a:cubicBezTo>
                  <a:pt x="1413966" y="2561035"/>
                  <a:pt x="1474374" y="2593181"/>
                  <a:pt x="1509907" y="2528888"/>
                </a:cubicBezTo>
                <a:cubicBezTo>
                  <a:pt x="1527674" y="2489596"/>
                  <a:pt x="1442393" y="2418159"/>
                  <a:pt x="1367772" y="2411015"/>
                </a:cubicBezTo>
                <a:cubicBezTo>
                  <a:pt x="1300259" y="2403872"/>
                  <a:pt x="1232745" y="2396728"/>
                  <a:pt x="1168784" y="2411015"/>
                </a:cubicBezTo>
                <a:cubicBezTo>
                  <a:pt x="1090610" y="2428875"/>
                  <a:pt x="1047969" y="2400300"/>
                  <a:pt x="1026649" y="2336007"/>
                </a:cubicBezTo>
                <a:cubicBezTo>
                  <a:pt x="1001776" y="2268141"/>
                  <a:pt x="955582" y="2232422"/>
                  <a:pt x="891621" y="2200275"/>
                </a:cubicBezTo>
                <a:cubicBezTo>
                  <a:pt x="735273" y="2121694"/>
                  <a:pt x="586032" y="2028825"/>
                  <a:pt x="415470" y="1982390"/>
                </a:cubicBezTo>
                <a:cubicBezTo>
                  <a:pt x="383490" y="1975246"/>
                  <a:pt x="344403" y="1960959"/>
                  <a:pt x="330189" y="1900238"/>
                </a:cubicBezTo>
                <a:cubicBezTo>
                  <a:pt x="792127" y="1993106"/>
                  <a:pt x="1211424" y="2232422"/>
                  <a:pt x="1687576" y="2218135"/>
                </a:cubicBezTo>
                <a:cubicBezTo>
                  <a:pt x="1559654" y="2143125"/>
                  <a:pt x="1406860" y="2139554"/>
                  <a:pt x="1268278" y="2085975"/>
                </a:cubicBezTo>
                <a:cubicBezTo>
                  <a:pt x="1367772" y="2046685"/>
                  <a:pt x="1460160" y="2089547"/>
                  <a:pt x="1552548" y="2110978"/>
                </a:cubicBezTo>
                <a:cubicBezTo>
                  <a:pt x="1630722" y="2128837"/>
                  <a:pt x="1701789" y="2132410"/>
                  <a:pt x="1708896" y="2021681"/>
                </a:cubicBezTo>
                <a:cubicBezTo>
                  <a:pt x="1708896" y="2010965"/>
                  <a:pt x="1708896" y="2003821"/>
                  <a:pt x="1708896" y="1993106"/>
                </a:cubicBezTo>
                <a:cubicBezTo>
                  <a:pt x="1680469" y="1946672"/>
                  <a:pt x="1641382" y="1925240"/>
                  <a:pt x="1591635" y="1910953"/>
                </a:cubicBezTo>
                <a:cubicBezTo>
                  <a:pt x="1563208" y="1903809"/>
                  <a:pt x="1524121" y="1889522"/>
                  <a:pt x="1524121" y="1857375"/>
                </a:cubicBezTo>
                <a:cubicBezTo>
                  <a:pt x="1527674" y="1735931"/>
                  <a:pt x="1431733" y="1700212"/>
                  <a:pt x="1339346" y="1664493"/>
                </a:cubicBezTo>
                <a:cubicBezTo>
                  <a:pt x="1389093" y="1603772"/>
                  <a:pt x="1431733" y="1646635"/>
                  <a:pt x="1470820" y="1643062"/>
                </a:cubicBezTo>
                <a:cubicBezTo>
                  <a:pt x="1495694" y="1639491"/>
                  <a:pt x="1520567" y="1635919"/>
                  <a:pt x="1520567" y="1603772"/>
                </a:cubicBezTo>
                <a:cubicBezTo>
                  <a:pt x="1520567" y="1578769"/>
                  <a:pt x="1509907" y="1546622"/>
                  <a:pt x="1485034" y="1546622"/>
                </a:cubicBezTo>
                <a:cubicBezTo>
                  <a:pt x="1328686" y="1543050"/>
                  <a:pt x="1239851" y="1371600"/>
                  <a:pt x="1076396" y="1371600"/>
                </a:cubicBezTo>
                <a:cubicBezTo>
                  <a:pt x="976902" y="1371600"/>
                  <a:pt x="1126144" y="1275159"/>
                  <a:pt x="1044416" y="1235869"/>
                </a:cubicBezTo>
                <a:cubicBezTo>
                  <a:pt x="1026649" y="1225153"/>
                  <a:pt x="1094163" y="1210866"/>
                  <a:pt x="1122590" y="1214437"/>
                </a:cubicBezTo>
                <a:cubicBezTo>
                  <a:pt x="1151017" y="1218009"/>
                  <a:pt x="1175891" y="1243013"/>
                  <a:pt x="1211424" y="1225153"/>
                </a:cubicBezTo>
                <a:cubicBezTo>
                  <a:pt x="1229191" y="1160860"/>
                  <a:pt x="1182997" y="1135856"/>
                  <a:pt x="1140357" y="1117997"/>
                </a:cubicBezTo>
                <a:cubicBezTo>
                  <a:pt x="1047969" y="1075135"/>
                  <a:pt x="955582" y="1025129"/>
                  <a:pt x="852534" y="1010841"/>
                </a:cubicBezTo>
                <a:cubicBezTo>
                  <a:pt x="817001" y="1007269"/>
                  <a:pt x="795680" y="989409"/>
                  <a:pt x="799234" y="953690"/>
                </a:cubicBezTo>
                <a:cubicBezTo>
                  <a:pt x="806340" y="907256"/>
                  <a:pt x="841874" y="921544"/>
                  <a:pt x="870301" y="925115"/>
                </a:cubicBezTo>
                <a:cubicBezTo>
                  <a:pt x="888068" y="928688"/>
                  <a:pt x="905835" y="939403"/>
                  <a:pt x="923602" y="914400"/>
                </a:cubicBezTo>
                <a:cubicBezTo>
                  <a:pt x="611794" y="724198"/>
                  <a:pt x="409919" y="684684"/>
                  <a:pt x="132090" y="589415"/>
                </a:cubicBezTo>
                <a:lnTo>
                  <a:pt x="31922" y="552917"/>
                </a:lnTo>
                <a:lnTo>
                  <a:pt x="26859" y="541335"/>
                </a:lnTo>
                <a:cubicBezTo>
                  <a:pt x="20137" y="534929"/>
                  <a:pt x="8953" y="532232"/>
                  <a:pt x="0" y="527681"/>
                </a:cubicBezTo>
                <a:cubicBezTo>
                  <a:pt x="5969" y="516305"/>
                  <a:pt x="7617" y="502963"/>
                  <a:pt x="17905" y="493550"/>
                </a:cubicBezTo>
                <a:cubicBezTo>
                  <a:pt x="23947" y="488022"/>
                  <a:pt x="35344" y="487159"/>
                  <a:pt x="44763" y="486724"/>
                </a:cubicBezTo>
                <a:lnTo>
                  <a:pt x="165722" y="483650"/>
                </a:lnTo>
                <a:lnTo>
                  <a:pt x="193385" y="498723"/>
                </a:lnTo>
                <a:cubicBezTo>
                  <a:pt x="210263" y="511671"/>
                  <a:pt x="227142" y="525066"/>
                  <a:pt x="315976" y="535781"/>
                </a:cubicBezTo>
                <a:cubicBezTo>
                  <a:pt x="401257" y="546497"/>
                  <a:pt x="479431" y="582216"/>
                  <a:pt x="575372" y="525066"/>
                </a:cubicBezTo>
                <a:cubicBezTo>
                  <a:pt x="639332" y="485775"/>
                  <a:pt x="742380" y="528637"/>
                  <a:pt x="820554" y="560785"/>
                </a:cubicBezTo>
                <a:cubicBezTo>
                  <a:pt x="884515" y="589360"/>
                  <a:pt x="948475" y="596503"/>
                  <a:pt x="1033756" y="560785"/>
                </a:cubicBezTo>
                <a:cubicBezTo>
                  <a:pt x="955582" y="539354"/>
                  <a:pt x="895175" y="521494"/>
                  <a:pt x="834767" y="507206"/>
                </a:cubicBezTo>
                <a:cubicBezTo>
                  <a:pt x="785020" y="496491"/>
                  <a:pt x="756593" y="471488"/>
                  <a:pt x="760147" y="417909"/>
                </a:cubicBezTo>
                <a:cubicBezTo>
                  <a:pt x="760147" y="389334"/>
                  <a:pt x="749487" y="350044"/>
                  <a:pt x="785020" y="335757"/>
                </a:cubicBezTo>
                <a:cubicBezTo>
                  <a:pt x="813447" y="321469"/>
                  <a:pt x="852534" y="335757"/>
                  <a:pt x="866748" y="360759"/>
                </a:cubicBezTo>
                <a:cubicBezTo>
                  <a:pt x="884515" y="407194"/>
                  <a:pt x="902281" y="450056"/>
                  <a:pt x="962689" y="453629"/>
                </a:cubicBezTo>
                <a:cubicBezTo>
                  <a:pt x="1044416" y="460771"/>
                  <a:pt x="998222" y="432197"/>
                  <a:pt x="984009" y="396478"/>
                </a:cubicBezTo>
                <a:cubicBezTo>
                  <a:pt x="969795" y="357188"/>
                  <a:pt x="1012436" y="346472"/>
                  <a:pt x="1040863" y="353615"/>
                </a:cubicBezTo>
                <a:cubicBezTo>
                  <a:pt x="1147464" y="385763"/>
                  <a:pt x="1257618" y="328613"/>
                  <a:pt x="1367772" y="375047"/>
                </a:cubicBezTo>
                <a:cubicBezTo>
                  <a:pt x="1339346" y="260747"/>
                  <a:pt x="1278938" y="210741"/>
                  <a:pt x="1151017" y="192881"/>
                </a:cubicBezTo>
                <a:cubicBezTo>
                  <a:pt x="1104823" y="189310"/>
                  <a:pt x="1055076" y="196453"/>
                  <a:pt x="1012436" y="164306"/>
                </a:cubicBezTo>
                <a:cubicBezTo>
                  <a:pt x="987562" y="146447"/>
                  <a:pt x="962689" y="125016"/>
                  <a:pt x="980456" y="89297"/>
                </a:cubicBezTo>
                <a:cubicBezTo>
                  <a:pt x="991116" y="64294"/>
                  <a:pt x="1019542" y="64294"/>
                  <a:pt x="1044416" y="71437"/>
                </a:cubicBezTo>
                <a:cubicBezTo>
                  <a:pt x="1147464" y="110728"/>
                  <a:pt x="1257618" y="121444"/>
                  <a:pt x="1364219" y="135731"/>
                </a:cubicBezTo>
                <a:cubicBezTo>
                  <a:pt x="1381986" y="139303"/>
                  <a:pt x="1399753" y="146447"/>
                  <a:pt x="1417520" y="110728"/>
                </a:cubicBezTo>
                <a:cubicBezTo>
                  <a:pt x="1293152" y="78581"/>
                  <a:pt x="1172337" y="35719"/>
                  <a:pt x="1047969" y="0"/>
                </a:cubicBezTo>
                <a:close/>
              </a:path>
            </a:pathLst>
          </a:custGeom>
        </p:spPr>
      </p:pic>
      <p:pic>
        <p:nvPicPr>
          <p:cNvPr id="5" name="Picture 4">
            <a:extLst>
              <a:ext uri="{FF2B5EF4-FFF2-40B4-BE49-F238E27FC236}">
                <a16:creationId xmlns:a16="http://schemas.microsoft.com/office/drawing/2014/main" id="{66E8E2D2-91A8-838A-32E2-339E670BD944}"/>
              </a:ext>
            </a:extLst>
          </p:cNvPr>
          <p:cNvPicPr>
            <a:picLocks noChangeAspect="1"/>
          </p:cNvPicPr>
          <p:nvPr/>
        </p:nvPicPr>
        <p:blipFill>
          <a:blip r:embed="rId3"/>
          <a:srcRect t="9469" b="5356"/>
          <a:stretch>
            <a:fillRect/>
          </a:stretch>
        </p:blipFill>
        <p:spPr>
          <a:xfrm>
            <a:off x="4726728" y="3802961"/>
            <a:ext cx="7472381" cy="3055043"/>
          </a:xfrm>
          <a:custGeom>
            <a:avLst/>
            <a:gdLst/>
            <a:ahLst/>
            <a:cxnLst/>
            <a:rect l="l" t="t" r="r" b="b"/>
            <a:pathLst>
              <a:path w="7472381" h="3055043">
                <a:moveTo>
                  <a:pt x="638975" y="0"/>
                </a:moveTo>
                <a:lnTo>
                  <a:pt x="7472381" y="0"/>
                </a:lnTo>
                <a:lnTo>
                  <a:pt x="7472381" y="2579984"/>
                </a:lnTo>
                <a:lnTo>
                  <a:pt x="7472381" y="3055043"/>
                </a:lnTo>
                <a:lnTo>
                  <a:pt x="6992676" y="3055043"/>
                </a:lnTo>
                <a:lnTo>
                  <a:pt x="1946893" y="3055043"/>
                </a:lnTo>
                <a:cubicBezTo>
                  <a:pt x="1801205" y="2983605"/>
                  <a:pt x="1662624" y="2897880"/>
                  <a:pt x="1506276" y="2855018"/>
                </a:cubicBezTo>
                <a:cubicBezTo>
                  <a:pt x="1399675" y="2826443"/>
                  <a:pt x="1296627" y="2776437"/>
                  <a:pt x="1314394" y="2626417"/>
                </a:cubicBezTo>
                <a:cubicBezTo>
                  <a:pt x="1317947" y="2583555"/>
                  <a:pt x="1289520" y="2551409"/>
                  <a:pt x="1246880" y="2562124"/>
                </a:cubicBezTo>
                <a:cubicBezTo>
                  <a:pt x="1165153" y="2583555"/>
                  <a:pt x="1126065" y="2522833"/>
                  <a:pt x="1079872" y="2476399"/>
                </a:cubicBezTo>
                <a:cubicBezTo>
                  <a:pt x="998144" y="2394247"/>
                  <a:pt x="919970" y="2308520"/>
                  <a:pt x="788495" y="2294233"/>
                </a:cubicBezTo>
                <a:cubicBezTo>
                  <a:pt x="813369" y="2229939"/>
                  <a:pt x="856009" y="2237083"/>
                  <a:pt x="895097" y="2251371"/>
                </a:cubicBezTo>
                <a:cubicBezTo>
                  <a:pt x="998144" y="2287090"/>
                  <a:pt x="1101192" y="2326380"/>
                  <a:pt x="1204239" y="2362099"/>
                </a:cubicBezTo>
                <a:cubicBezTo>
                  <a:pt x="1271754" y="2383530"/>
                  <a:pt x="1339267" y="2415677"/>
                  <a:pt x="1428102" y="2390674"/>
                </a:cubicBezTo>
                <a:cubicBezTo>
                  <a:pt x="1349928" y="2262087"/>
                  <a:pt x="1218453" y="2237083"/>
                  <a:pt x="1111852" y="2197793"/>
                </a:cubicBezTo>
                <a:cubicBezTo>
                  <a:pt x="980377" y="2147787"/>
                  <a:pt x="902203" y="2054918"/>
                  <a:pt x="806262" y="1947762"/>
                </a:cubicBezTo>
                <a:cubicBezTo>
                  <a:pt x="902203" y="1919187"/>
                  <a:pt x="962610" y="1997768"/>
                  <a:pt x="1040785" y="1994196"/>
                </a:cubicBezTo>
                <a:cubicBezTo>
                  <a:pt x="1044338" y="1983480"/>
                  <a:pt x="1051445" y="1962049"/>
                  <a:pt x="1051445" y="1962049"/>
                </a:cubicBezTo>
                <a:cubicBezTo>
                  <a:pt x="923523" y="1904899"/>
                  <a:pt x="866670" y="1797743"/>
                  <a:pt x="845349" y="1665583"/>
                </a:cubicBezTo>
                <a:cubicBezTo>
                  <a:pt x="838243" y="1597718"/>
                  <a:pt x="792049" y="1576287"/>
                  <a:pt x="745855" y="1544140"/>
                </a:cubicBezTo>
                <a:cubicBezTo>
                  <a:pt x="589507" y="1433411"/>
                  <a:pt x="422499" y="1333399"/>
                  <a:pt x="291024" y="1183381"/>
                </a:cubicBezTo>
                <a:cubicBezTo>
                  <a:pt x="443819" y="1201239"/>
                  <a:pt x="564633" y="1301252"/>
                  <a:pt x="724535" y="1344115"/>
                </a:cubicBezTo>
                <a:cubicBezTo>
                  <a:pt x="596614" y="1179808"/>
                  <a:pt x="429605" y="1094083"/>
                  <a:pt x="276811" y="994071"/>
                </a:cubicBezTo>
                <a:cubicBezTo>
                  <a:pt x="205743" y="947637"/>
                  <a:pt x="141783" y="890486"/>
                  <a:pt x="60055" y="865484"/>
                </a:cubicBezTo>
                <a:cubicBezTo>
                  <a:pt x="31628" y="858340"/>
                  <a:pt x="-18119" y="840481"/>
                  <a:pt x="6755" y="790474"/>
                </a:cubicBezTo>
                <a:cubicBezTo>
                  <a:pt x="28075" y="747612"/>
                  <a:pt x="67162" y="761900"/>
                  <a:pt x="102696" y="772614"/>
                </a:cubicBezTo>
                <a:cubicBezTo>
                  <a:pt x="187976" y="801190"/>
                  <a:pt x="280364" y="801190"/>
                  <a:pt x="397625" y="801190"/>
                </a:cubicBezTo>
                <a:cubicBezTo>
                  <a:pt x="298131" y="665458"/>
                  <a:pt x="116909" y="708321"/>
                  <a:pt x="31628" y="565446"/>
                </a:cubicBezTo>
                <a:cubicBezTo>
                  <a:pt x="138229" y="540444"/>
                  <a:pt x="219957" y="590450"/>
                  <a:pt x="305237" y="601165"/>
                </a:cubicBezTo>
                <a:cubicBezTo>
                  <a:pt x="383412" y="611881"/>
                  <a:pt x="401178" y="586877"/>
                  <a:pt x="383412" y="508296"/>
                </a:cubicBezTo>
                <a:cubicBezTo>
                  <a:pt x="354985" y="386853"/>
                  <a:pt x="397625" y="326130"/>
                  <a:pt x="511333" y="358278"/>
                </a:cubicBezTo>
                <a:cubicBezTo>
                  <a:pt x="617934" y="390424"/>
                  <a:pt x="628594" y="343990"/>
                  <a:pt x="600167" y="276124"/>
                </a:cubicBezTo>
                <a:cubicBezTo>
                  <a:pt x="557527" y="176112"/>
                  <a:pt x="603720" y="97531"/>
                  <a:pt x="635701" y="11805"/>
                </a:cubicBezTo>
                <a:close/>
              </a:path>
            </a:pathLst>
          </a:custGeom>
        </p:spPr>
      </p:pic>
    </p:spTree>
    <p:extLst>
      <p:ext uri="{BB962C8B-B14F-4D97-AF65-F5344CB8AC3E}">
        <p14:creationId xmlns:p14="http://schemas.microsoft.com/office/powerpoint/2010/main" val="39461680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0F957A0-18AC-A07D-4924-EF074E3E5267}"/>
              </a:ext>
            </a:extLst>
          </p:cNvPr>
          <p:cNvSpPr>
            <a:spLocks noGrp="1"/>
          </p:cNvSpPr>
          <p:nvPr>
            <p:ph type="title"/>
          </p:nvPr>
        </p:nvSpPr>
        <p:spPr>
          <a:xfrm>
            <a:off x="793662" y="386930"/>
            <a:ext cx="10066122" cy="1298448"/>
          </a:xfrm>
        </p:spPr>
        <p:txBody>
          <a:bodyPr anchor="b">
            <a:normAutofit/>
          </a:bodyPr>
          <a:lstStyle/>
          <a:p>
            <a:r>
              <a:rPr lang="en-US" sz="4800"/>
              <a:t>The northeastern Italian miracle </a:t>
            </a:r>
          </a:p>
        </p:txBody>
      </p:sp>
      <p:sp>
        <p:nvSpPr>
          <p:cNvPr id="12" name="Rectangle 11">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6F5A8E6-A088-684D-0700-66AC7004FEC5}"/>
              </a:ext>
            </a:extLst>
          </p:cNvPr>
          <p:cNvSpPr>
            <a:spLocks noGrp="1"/>
          </p:cNvSpPr>
          <p:nvPr>
            <p:ph idx="1"/>
          </p:nvPr>
        </p:nvSpPr>
        <p:spPr>
          <a:xfrm>
            <a:off x="793661" y="2599509"/>
            <a:ext cx="4530898" cy="3639450"/>
          </a:xfrm>
        </p:spPr>
        <p:txBody>
          <a:bodyPr anchor="ctr">
            <a:normAutofit/>
          </a:bodyPr>
          <a:lstStyle/>
          <a:p>
            <a:r>
              <a:rPr lang="en-US" sz="1100"/>
              <a:t>During 1970s and 1980s, Veneto experienced rapid economic growth.</a:t>
            </a:r>
          </a:p>
          <a:p>
            <a:endParaRPr lang="en-US" sz="1100"/>
          </a:p>
          <a:p>
            <a:r>
              <a:rPr lang="en-US" sz="1100"/>
              <a:t>Unlike Northwest not based on state-funded factories. Rather, based on </a:t>
            </a:r>
            <a:r>
              <a:rPr lang="en-GB" sz="1100"/>
              <a:t>the expansion of thousands of specialized, family-owned small and medium-sized enterprises. These fed Italy’s growing consumer market e.g. Benetton, De Longhi, Luxottica.</a:t>
            </a:r>
            <a:endParaRPr lang="en-US" sz="1100"/>
          </a:p>
          <a:p>
            <a:endParaRPr lang="en-US" sz="1100"/>
          </a:p>
          <a:p>
            <a:r>
              <a:rPr lang="en-US" sz="1100"/>
              <a:t>Built on old artisan industries. E.g. Vincenzo Morosetti as founder of gold industry in Vicenza in 1840s. Money put into education of goldsmiths. Consumer economic boom created market. Specialist laboratories purified Italy's gold. Jewelry makers made as much as 50% of Italy’s jewelry. </a:t>
            </a:r>
          </a:p>
          <a:p>
            <a:endParaRPr lang="en-US" sz="1100"/>
          </a:p>
          <a:p>
            <a:r>
              <a:rPr lang="en-US" sz="1100"/>
              <a:t>Classic meeting of poor rural peasants and  rapid growth , highly profitable industry. However, rather than protecting the industry, Maniero and gang robbed it. </a:t>
            </a:r>
          </a:p>
          <a:p>
            <a:endParaRPr lang="en-US" sz="1100"/>
          </a:p>
          <a:p>
            <a:endParaRPr lang="en-US" sz="1100"/>
          </a:p>
          <a:p>
            <a:endParaRPr lang="en-US" sz="1100"/>
          </a:p>
        </p:txBody>
      </p:sp>
      <p:pic>
        <p:nvPicPr>
          <p:cNvPr id="5" name="Picture 4">
            <a:extLst>
              <a:ext uri="{FF2B5EF4-FFF2-40B4-BE49-F238E27FC236}">
                <a16:creationId xmlns:a16="http://schemas.microsoft.com/office/drawing/2014/main" id="{AE4B84BD-B8D6-6607-748D-CC1AF95B7BC2}"/>
              </a:ext>
            </a:extLst>
          </p:cNvPr>
          <p:cNvPicPr>
            <a:picLocks noChangeAspect="1"/>
          </p:cNvPicPr>
          <p:nvPr/>
        </p:nvPicPr>
        <p:blipFill>
          <a:blip r:embed="rId2"/>
          <a:stretch>
            <a:fillRect/>
          </a:stretch>
        </p:blipFill>
        <p:spPr>
          <a:xfrm>
            <a:off x="5911532" y="2944364"/>
            <a:ext cx="5150277" cy="2794025"/>
          </a:xfrm>
          <a:prstGeom prst="rect">
            <a:avLst/>
          </a:prstGeom>
        </p:spPr>
      </p:pic>
      <p:sp>
        <p:nvSpPr>
          <p:cNvPr id="16" name="Rectangle 15">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166068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5A2E0-8A3C-DE55-685C-8940A2E41717}"/>
              </a:ext>
            </a:extLst>
          </p:cNvPr>
          <p:cNvSpPr>
            <a:spLocks noGrp="1"/>
          </p:cNvSpPr>
          <p:nvPr>
            <p:ph type="title"/>
          </p:nvPr>
        </p:nvSpPr>
        <p:spPr/>
        <p:txBody>
          <a:bodyPr/>
          <a:lstStyle/>
          <a:p>
            <a:r>
              <a:rPr lang="en-US" dirty="0"/>
              <a:t>Creation of the Mala del Brenta</a:t>
            </a:r>
          </a:p>
        </p:txBody>
      </p:sp>
      <p:sp>
        <p:nvSpPr>
          <p:cNvPr id="3" name="Content Placeholder 2">
            <a:extLst>
              <a:ext uri="{FF2B5EF4-FFF2-40B4-BE49-F238E27FC236}">
                <a16:creationId xmlns:a16="http://schemas.microsoft.com/office/drawing/2014/main" id="{397C3EB0-9960-9E2A-8EAF-0B7CAF7D4B68}"/>
              </a:ext>
            </a:extLst>
          </p:cNvPr>
          <p:cNvSpPr>
            <a:spLocks noGrp="1"/>
          </p:cNvSpPr>
          <p:nvPr>
            <p:ph idx="1"/>
          </p:nvPr>
        </p:nvSpPr>
        <p:spPr/>
        <p:txBody>
          <a:bodyPr>
            <a:normAutofit fontScale="70000" lnSpcReduction="20000"/>
          </a:bodyPr>
          <a:lstStyle/>
          <a:p>
            <a:r>
              <a:rPr lang="en-US" dirty="0"/>
              <a:t>During the late 1970s, Maniero’s gang came together as an organized crime group. </a:t>
            </a:r>
          </a:p>
          <a:p>
            <a:endParaRPr lang="en-US" dirty="0"/>
          </a:p>
          <a:p>
            <a:r>
              <a:rPr lang="en-GB" i="1" dirty="0"/>
              <a:t>“We were in a group, always: we went to discos, to bars without paying, where they made us pay for admission or reacted to us badly, we burned the club”</a:t>
            </a:r>
          </a:p>
          <a:p>
            <a:pPr marL="0" indent="0">
              <a:buNone/>
            </a:pPr>
            <a:endParaRPr lang="en-US" dirty="0"/>
          </a:p>
          <a:p>
            <a:r>
              <a:rPr lang="en-US" dirty="0"/>
              <a:t>Started to control territory. </a:t>
            </a:r>
            <a:r>
              <a:rPr lang="en-US" i="1" dirty="0"/>
              <a:t>“For some days now a group of young and clearly armed thugs during the evening and night hours have been committing acts of intimidation and violence against defenseless citizens and public establishments in </a:t>
            </a:r>
            <a:r>
              <a:rPr lang="en-US" i="1" dirty="0" err="1"/>
              <a:t>Piovese</a:t>
            </a:r>
            <a:r>
              <a:rPr lang="en-US" i="1" dirty="0"/>
              <a:t>…these episodes have significantly shaken public opinion… suddenly there was silence in the testimonies and the citizens’ distrust of the authorities”.</a:t>
            </a:r>
            <a:r>
              <a:rPr lang="en-US" dirty="0"/>
              <a:t> Carabinieri report, 1976. </a:t>
            </a:r>
          </a:p>
          <a:p>
            <a:endParaRPr lang="en-US" dirty="0"/>
          </a:p>
          <a:p>
            <a:r>
              <a:rPr lang="en-US" dirty="0"/>
              <a:t>Started to develop a distinct culture.  Linked to conspicuous consumption of late 1970s/early 1980. Adopted Gianna Nannini’s Un </a:t>
            </a:r>
            <a:r>
              <a:rPr lang="en-US" dirty="0" err="1"/>
              <a:t>regazzo</a:t>
            </a:r>
            <a:r>
              <a:rPr lang="en-US" dirty="0"/>
              <a:t> del Europa as their song. </a:t>
            </a:r>
            <a:r>
              <a:rPr lang="en-US" i="1" dirty="0"/>
              <a:t>“</a:t>
            </a:r>
            <a:r>
              <a:rPr lang="en-GB" i="1" dirty="0"/>
              <a:t>Ragazzi di </a:t>
            </a:r>
            <a:r>
              <a:rPr lang="en-GB" i="1" dirty="0" err="1"/>
              <a:t>versace</a:t>
            </a:r>
            <a:r>
              <a:rPr lang="en-GB" i="1" dirty="0"/>
              <a:t> </a:t>
            </a:r>
            <a:r>
              <a:rPr lang="en-GB" i="1" dirty="0" err="1"/>
              <a:t>spruzzati</a:t>
            </a:r>
            <a:r>
              <a:rPr lang="en-GB" i="1" dirty="0"/>
              <a:t> di van </a:t>
            </a:r>
            <a:r>
              <a:rPr lang="en-GB" i="1" dirty="0" err="1"/>
              <a:t>cleef</a:t>
            </a:r>
            <a:r>
              <a:rPr lang="en-GB" i="1" dirty="0"/>
              <a:t>”</a:t>
            </a:r>
            <a:endParaRPr lang="en-US" i="1" dirty="0"/>
          </a:p>
          <a:p>
            <a:endParaRPr lang="en-US" dirty="0"/>
          </a:p>
          <a:p>
            <a:endParaRPr lang="en-US" dirty="0"/>
          </a:p>
        </p:txBody>
      </p:sp>
    </p:spTree>
    <p:extLst>
      <p:ext uri="{BB962C8B-B14F-4D97-AF65-F5344CB8AC3E}">
        <p14:creationId xmlns:p14="http://schemas.microsoft.com/office/powerpoint/2010/main" val="2108573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64F666-38F0-6E07-727E-678D8945D84C}"/>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F5F622B3-D81C-2185-86BE-B47DE396D6C6}"/>
              </a:ext>
            </a:extLst>
          </p:cNvPr>
          <p:cNvSpPr>
            <a:spLocks noGrp="1"/>
          </p:cNvSpPr>
          <p:nvPr>
            <p:ph idx="1"/>
          </p:nvPr>
        </p:nvSpPr>
        <p:spPr>
          <a:xfrm>
            <a:off x="838200" y="1897342"/>
            <a:ext cx="10515600" cy="4351338"/>
          </a:xfrm>
        </p:spPr>
        <p:txBody>
          <a:bodyPr/>
          <a:lstStyle/>
          <a:p>
            <a:r>
              <a:rPr lang="en-US" dirty="0">
                <a:hlinkClick r:id="rId2"/>
              </a:rPr>
              <a:t>https://www.youtube.com/watch?v=hDUSAZje8zw</a:t>
            </a:r>
            <a:endParaRPr lang="en-US" dirty="0"/>
          </a:p>
          <a:p>
            <a:endParaRPr lang="en-US" dirty="0"/>
          </a:p>
          <a:p>
            <a:endParaRPr lang="en-US" dirty="0"/>
          </a:p>
        </p:txBody>
      </p:sp>
    </p:spTree>
    <p:extLst>
      <p:ext uri="{BB962C8B-B14F-4D97-AF65-F5344CB8AC3E}">
        <p14:creationId xmlns:p14="http://schemas.microsoft.com/office/powerpoint/2010/main" val="37537919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BF65200E-BE19-61BA-8C12-E73CE7790A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0" y="4850097"/>
            <a:ext cx="12202175" cy="2021488"/>
            <a:chOff x="-1" y="-29768"/>
            <a:chExt cx="12202175" cy="1519356"/>
          </a:xfrm>
        </p:grpSpPr>
        <p:sp>
          <p:nvSpPr>
            <p:cNvPr id="13" name="Rectangle 12">
              <a:extLst>
                <a:ext uri="{FF2B5EF4-FFF2-40B4-BE49-F238E27FC236}">
                  <a16:creationId xmlns:a16="http://schemas.microsoft.com/office/drawing/2014/main" id="{4DCB7929-1F93-E966-9A22-29A959C2A5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5341412" y="-5371175"/>
              <a:ext cx="1519350" cy="12202174"/>
            </a:xfrm>
            <a:prstGeom prst="rect">
              <a:avLst/>
            </a:prstGeom>
            <a:gradFill>
              <a:gsLst>
                <a:gs pos="0">
                  <a:schemeClr val="accent5"/>
                </a:gs>
                <a:gs pos="100000">
                  <a:schemeClr val="accent2"/>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E9333BF-F59E-1341-F162-50F5832385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289101" y="-1429602"/>
              <a:ext cx="1507122" cy="4319024"/>
            </a:xfrm>
            <a:prstGeom prst="rect">
              <a:avLst/>
            </a:prstGeom>
            <a:gradFill>
              <a:gsLst>
                <a:gs pos="59000">
                  <a:schemeClr val="accent5">
                    <a:lumMod val="60000"/>
                    <a:lumOff val="40000"/>
                    <a:alpha val="0"/>
                  </a:schemeClr>
                </a:gs>
                <a:gs pos="100000">
                  <a:schemeClr val="accent5">
                    <a:lumMod val="60000"/>
                    <a:lumOff val="40000"/>
                  </a:scheme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F345832-F005-417F-6A2A-8481A275FF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3962663" y="-3992432"/>
              <a:ext cx="1519356" cy="9444683"/>
            </a:xfrm>
            <a:prstGeom prst="rect">
              <a:avLst/>
            </a:prstGeom>
            <a:gradFill>
              <a:gsLst>
                <a:gs pos="29000">
                  <a:schemeClr val="accent5">
                    <a:lumMod val="60000"/>
                    <a:lumOff val="40000"/>
                    <a:alpha val="0"/>
                  </a:schemeClr>
                </a:gs>
                <a:gs pos="100000">
                  <a:schemeClr val="accent5">
                    <a:lumMod val="75000"/>
                    <a:alpha val="70000"/>
                  </a:schemeClr>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E51343B0-C087-7D31-D105-F2608980FC84}"/>
              </a:ext>
            </a:extLst>
          </p:cNvPr>
          <p:cNvSpPr>
            <a:spLocks noGrp="1"/>
          </p:cNvSpPr>
          <p:nvPr>
            <p:ph type="title"/>
          </p:nvPr>
        </p:nvSpPr>
        <p:spPr>
          <a:xfrm>
            <a:off x="1611630" y="5167418"/>
            <a:ext cx="8949690" cy="702264"/>
          </a:xfrm>
        </p:spPr>
        <p:txBody>
          <a:bodyPr vert="horz" lIns="91440" tIns="45720" rIns="91440" bIns="45720" rtlCol="0" anchor="b">
            <a:normAutofit fontScale="90000"/>
          </a:bodyPr>
          <a:lstStyle/>
          <a:p>
            <a:pPr algn="ctr"/>
            <a:r>
              <a:rPr lang="en-US" sz="3600" dirty="0"/>
              <a:t>Felice Maniero and Mala del Brenta use territorial dominance to take over the drug trade in Veneto</a:t>
            </a:r>
            <a:endParaRPr lang="en-US" sz="3600" dirty="0">
              <a:solidFill>
                <a:srgbClr val="FFFFFF"/>
              </a:solidFill>
            </a:endParaRPr>
          </a:p>
        </p:txBody>
      </p:sp>
      <p:pic>
        <p:nvPicPr>
          <p:cNvPr id="5" name="Content Placeholder 4">
            <a:extLst>
              <a:ext uri="{FF2B5EF4-FFF2-40B4-BE49-F238E27FC236}">
                <a16:creationId xmlns:a16="http://schemas.microsoft.com/office/drawing/2014/main" id="{DC69FB03-33E6-3E75-1185-D1E01D58B6C6}"/>
              </a:ext>
            </a:extLst>
          </p:cNvPr>
          <p:cNvPicPr>
            <a:picLocks noGrp="1" noChangeAspect="1"/>
          </p:cNvPicPr>
          <p:nvPr>
            <p:ph idx="1"/>
          </p:nvPr>
        </p:nvPicPr>
        <p:blipFill>
          <a:blip r:embed="rId2"/>
          <a:stretch>
            <a:fillRect/>
          </a:stretch>
        </p:blipFill>
        <p:spPr>
          <a:xfrm>
            <a:off x="987618" y="929566"/>
            <a:ext cx="4997064" cy="3098179"/>
          </a:xfrm>
          <a:prstGeom prst="rect">
            <a:avLst/>
          </a:prstGeom>
        </p:spPr>
      </p:pic>
      <p:pic>
        <p:nvPicPr>
          <p:cNvPr id="7" name="Picture 6">
            <a:extLst>
              <a:ext uri="{FF2B5EF4-FFF2-40B4-BE49-F238E27FC236}">
                <a16:creationId xmlns:a16="http://schemas.microsoft.com/office/drawing/2014/main" id="{473575BF-AD88-E535-F832-71A4CC9E60C6}"/>
              </a:ext>
            </a:extLst>
          </p:cNvPr>
          <p:cNvPicPr>
            <a:picLocks noChangeAspect="1"/>
          </p:cNvPicPr>
          <p:nvPr/>
        </p:nvPicPr>
        <p:blipFill>
          <a:blip r:embed="rId3"/>
          <a:stretch>
            <a:fillRect/>
          </a:stretch>
        </p:blipFill>
        <p:spPr>
          <a:xfrm>
            <a:off x="6207318" y="1217298"/>
            <a:ext cx="4997064" cy="2523517"/>
          </a:xfrm>
          <a:prstGeom prst="rect">
            <a:avLst/>
          </a:prstGeom>
        </p:spPr>
      </p:pic>
    </p:spTree>
    <p:extLst>
      <p:ext uri="{BB962C8B-B14F-4D97-AF65-F5344CB8AC3E}">
        <p14:creationId xmlns:p14="http://schemas.microsoft.com/office/powerpoint/2010/main" val="40987678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122</TotalTime>
  <Words>1426</Words>
  <Application>Microsoft Macintosh PowerPoint</Application>
  <PresentationFormat>Widescreen</PresentationFormat>
  <Paragraphs>115</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Aptos</vt:lpstr>
      <vt:lpstr>Aptos Display</vt:lpstr>
      <vt:lpstr>Arial</vt:lpstr>
      <vt:lpstr>Calibri</vt:lpstr>
      <vt:lpstr>Office Theme</vt:lpstr>
      <vt:lpstr>Mala del Brenta: Italy’s Fifth Mafia</vt:lpstr>
      <vt:lpstr>The Mafia moves north</vt:lpstr>
      <vt:lpstr>The place: Veneto</vt:lpstr>
      <vt:lpstr>Bandit history</vt:lpstr>
      <vt:lpstr>Felice Maniero grew up with stories of the bandits</vt:lpstr>
      <vt:lpstr>The northeastern Italian miracle </vt:lpstr>
      <vt:lpstr>Creation of the Mala del Brenta</vt:lpstr>
      <vt:lpstr>PowerPoint Presentation</vt:lpstr>
      <vt:lpstr>Felice Maniero and Mala del Brenta use territorial dominance to take over the drug trade in Veneto</vt:lpstr>
      <vt:lpstr>PowerPoint Presentation</vt:lpstr>
      <vt:lpstr>10 October 1980: Ca' Vendramin Calergi, Venice’s Casino</vt:lpstr>
      <vt:lpstr>However, Felice Maniero and Mala del Brenta continued to rob. </vt:lpstr>
      <vt:lpstr>Kidnapping</vt:lpstr>
      <vt:lpstr>Art theft</vt:lpstr>
      <vt:lpstr>Famous for his escapes</vt:lpstr>
      <vt:lpstr>November 1994: Felice Maniero is arrested</vt:lpstr>
      <vt:lpstr>Questions</vt:lpstr>
      <vt:lpstr>Epilogue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Smith, Benjamin</dc:creator>
  <cp:lastModifiedBy>Smith, Benjamin</cp:lastModifiedBy>
  <cp:revision>2</cp:revision>
  <dcterms:created xsi:type="dcterms:W3CDTF">2026-06-25T13:11:13Z</dcterms:created>
  <dcterms:modified xsi:type="dcterms:W3CDTF">2026-06-25T15:14:06Z</dcterms:modified>
</cp:coreProperties>
</file>