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4" r:id="rId9"/>
    <p:sldId id="269" r:id="rId10"/>
    <p:sldId id="263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02"/>
    <p:restoredTop sz="94670"/>
  </p:normalViewPr>
  <p:slideViewPr>
    <p:cSldViewPr snapToGrid="0">
      <p:cViewPr>
        <p:scale>
          <a:sx n="96" d="100"/>
          <a:sy n="96" d="100"/>
        </p:scale>
        <p:origin x="80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9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5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1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4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7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0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6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46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3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9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4/27/26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20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4/27/26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2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E0A98B-24EC-2914-2EC4-626353C13C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6" b="1631"/>
          <a:stretch>
            <a:fillRect/>
          </a:stretch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B476BF-4EE2-5243-CABB-6CC72C39B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507179" y="173181"/>
            <a:ext cx="6858002" cy="6511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0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95A088-358B-AE3F-6A06-F65BDB68B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3678" y="1050868"/>
            <a:ext cx="10838985" cy="3678268"/>
          </a:xfrm>
        </p:spPr>
        <p:txBody>
          <a:bodyPr anchor="t">
            <a:normAutofit fontScale="90000"/>
          </a:bodyPr>
          <a:lstStyle/>
          <a:p>
            <a:r>
              <a:rPr lang="en-GB" sz="6000" dirty="0">
                <a:solidFill>
                  <a:schemeClr val="bg1"/>
                </a:solidFill>
              </a:rPr>
              <a:t>'The ultimate hidden truth of the world is that it is something that we make, and could just as easily make differently,' 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C28DED-266E-7833-459C-611EF1D0EA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3288" y="4729138"/>
            <a:ext cx="4488812" cy="1150453"/>
          </a:xfrm>
        </p:spPr>
        <p:txBody>
          <a:bodyPr anchor="b">
            <a:normAutofit/>
          </a:bodyPr>
          <a:lstStyle/>
          <a:p>
            <a:r>
              <a:rPr lang="en-US" dirty="0"/>
              <a:t>DAVID GRAEBER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D28EA4-6F96-F7C6-1D07-5BA5C2738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6781" y="508090"/>
            <a:ext cx="449275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FF93C5-0576-D227-80A7-4CFBA8791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10119" y="6209925"/>
            <a:ext cx="4492754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3551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75EAFFD-4A47-DD53-4F76-BD457E18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6A1C4-D865-BA51-3D2A-E1FA5CF25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3200400" cy="2432304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2) Civilizations without leaders/bureaucracies</a:t>
            </a:r>
          </a:p>
        </p:txBody>
      </p:sp>
      <p:sp>
        <p:nvSpPr>
          <p:cNvPr id="17" name="Freeform: Shape 13">
            <a:extLst>
              <a:ext uri="{FF2B5EF4-FFF2-40B4-BE49-F238E27FC236}">
                <a16:creationId xmlns:a16="http://schemas.microsoft.com/office/drawing/2014/main" id="{7CC1FECC-9CA4-341C-7E20-4728C5147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EE91D8D2-4F78-762C-B408-7A0B4B54D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3538728"/>
            <a:ext cx="3200400" cy="28163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Built 1800-1350 BC</a:t>
            </a:r>
          </a:p>
          <a:p>
            <a:r>
              <a:rPr lang="en-US" dirty="0"/>
              <a:t>Needed a lot of work. Mound A – 8 million baskets of earth. Must have been done in less than 3 months. </a:t>
            </a:r>
          </a:p>
          <a:p>
            <a:r>
              <a:rPr lang="en-US" dirty="0"/>
              <a:t>Needed at least 3000 workers – so at least 10,000 people to do it. </a:t>
            </a:r>
          </a:p>
          <a:p>
            <a:r>
              <a:rPr lang="en-US" dirty="0"/>
              <a:t>People who lived here</a:t>
            </a:r>
          </a:p>
          <a:p>
            <a:pPr lvl="1"/>
            <a:r>
              <a:rPr lang="en-US" dirty="0"/>
              <a:t>No kings, no burials, no signs of violence. </a:t>
            </a:r>
          </a:p>
          <a:p>
            <a:pPr lvl="1"/>
            <a:r>
              <a:rPr lang="en-US" dirty="0"/>
              <a:t>Hunter gatherers.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19A9F73-F84B-8357-C53F-FF1DE80B11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38" r="-2" b="-2"/>
          <a:stretch>
            <a:fillRect/>
          </a:stretch>
        </p:blipFill>
        <p:spPr>
          <a:xfrm>
            <a:off x="4136609" y="970929"/>
            <a:ext cx="7534183" cy="537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03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81C4A-CF11-FDDD-2C17-2C9E0924D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3) Are there are other routes to happiness?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C1E6C0F-1201-807F-272F-7B776775E1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0148" y="2592670"/>
            <a:ext cx="6672148" cy="375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42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75EAFFD-4A47-DD53-4F76-BD457E18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D1F633-79D3-863F-C5A7-01FB20191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3200400" cy="2432304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Did the Toltecs get rid of human sacrifice and build council houses?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CC1FECC-9CA4-341C-7E20-4728C5147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erstad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FC74E-D077-90C0-0291-9E0A50600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8" y="3538728"/>
            <a:ext cx="3200400" cy="28163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100"/>
              <a:t>Pyramids of Sun and Moon were built 200 BC-100 AD</a:t>
            </a:r>
          </a:p>
          <a:p>
            <a:pPr>
              <a:lnSpc>
                <a:spcPct val="100000"/>
              </a:lnSpc>
            </a:pPr>
            <a:r>
              <a:rPr lang="en-US" sz="1100"/>
              <a:t>Around the pyramids monumental palaces</a:t>
            </a:r>
          </a:p>
          <a:p>
            <a:pPr>
              <a:lnSpc>
                <a:spcPct val="100000"/>
              </a:lnSpc>
            </a:pPr>
            <a:r>
              <a:rPr lang="en-US" sz="1100"/>
              <a:t>Under pyramids mass graves of sacrificial victims</a:t>
            </a:r>
          </a:p>
          <a:p>
            <a:pPr>
              <a:lnSpc>
                <a:spcPct val="100000"/>
              </a:lnSpc>
            </a:pPr>
            <a:r>
              <a:rPr lang="en-US" sz="1100"/>
              <a:t>Around 100,000 inhabitants. Possibly biggest city in the world. </a:t>
            </a:r>
          </a:p>
          <a:p>
            <a:pPr>
              <a:lnSpc>
                <a:spcPct val="100000"/>
              </a:lnSpc>
            </a:pPr>
            <a:endParaRPr lang="en-US" sz="1100"/>
          </a:p>
          <a:p>
            <a:pPr>
              <a:lnSpc>
                <a:spcPct val="100000"/>
              </a:lnSpc>
            </a:pPr>
            <a:r>
              <a:rPr lang="en-US" sz="1100"/>
              <a:t>Around 300 AD something changed. </a:t>
            </a:r>
          </a:p>
          <a:p>
            <a:pPr>
              <a:lnSpc>
                <a:spcPct val="100000"/>
              </a:lnSpc>
            </a:pPr>
            <a:r>
              <a:rPr lang="en-US" sz="1100"/>
              <a:t>Pyramids burned; human sacrifices stopped; huge program of building. </a:t>
            </a:r>
          </a:p>
          <a:p>
            <a:pPr>
              <a:lnSpc>
                <a:spcPct val="100000"/>
              </a:lnSpc>
            </a:pPr>
            <a:endParaRPr lang="en-US" sz="1100"/>
          </a:p>
          <a:p>
            <a:pPr>
              <a:lnSpc>
                <a:spcPct val="100000"/>
              </a:lnSpc>
            </a:pPr>
            <a:endParaRPr lang="en-US" sz="1100"/>
          </a:p>
          <a:p>
            <a:pPr>
              <a:lnSpc>
                <a:spcPct val="100000"/>
              </a:lnSpc>
            </a:pPr>
            <a:endParaRPr lang="en-US" sz="1100"/>
          </a:p>
          <a:p>
            <a:pPr>
              <a:lnSpc>
                <a:spcPct val="100000"/>
              </a:lnSpc>
            </a:pPr>
            <a:endParaRPr lang="en-US" sz="11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5E0F14-8296-A0C2-0EB4-848501E939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714" r="12500" b="-1"/>
          <a:stretch>
            <a:fillRect/>
          </a:stretch>
        </p:blipFill>
        <p:spPr>
          <a:xfrm>
            <a:off x="4136609" y="970929"/>
            <a:ext cx="7534183" cy="537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17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6848177-1D40-2603-0C62-60438E8BA6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834" y="0"/>
            <a:ext cx="9435548" cy="717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2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2B4D8-D338-F4B2-DE65-AB7B5939E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year, we have looked at the recent history of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FD766-3371-AA00-F059-9713E33F1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Capitalism</a:t>
            </a:r>
          </a:p>
          <a:p>
            <a:r>
              <a:rPr lang="en-US" dirty="0"/>
              <a:t>Climate change</a:t>
            </a:r>
          </a:p>
          <a:p>
            <a:r>
              <a:rPr lang="en-US" dirty="0" err="1"/>
              <a:t>Technofeudalism</a:t>
            </a:r>
            <a:endParaRPr lang="en-US" dirty="0"/>
          </a:p>
          <a:p>
            <a:r>
              <a:rPr lang="en-US" dirty="0"/>
              <a:t>Eugenics</a:t>
            </a:r>
          </a:p>
          <a:p>
            <a:r>
              <a:rPr lang="en-US" dirty="0"/>
              <a:t>Criminal Violence</a:t>
            </a:r>
          </a:p>
          <a:p>
            <a:r>
              <a:rPr lang="en-US" dirty="0"/>
              <a:t>“Pro-life” protestors</a:t>
            </a:r>
          </a:p>
          <a:p>
            <a:r>
              <a:rPr lang="en-US" dirty="0"/>
              <a:t>The new right</a:t>
            </a:r>
          </a:p>
          <a:p>
            <a:r>
              <a:rPr lang="en-US" dirty="0"/>
              <a:t>Populism </a:t>
            </a:r>
          </a:p>
          <a:p>
            <a:r>
              <a:rPr lang="en-US" dirty="0"/>
              <a:t>Slavery and reparations</a:t>
            </a:r>
          </a:p>
          <a:p>
            <a:r>
              <a:rPr lang="en-US" dirty="0"/>
              <a:t>Ukraine War</a:t>
            </a:r>
          </a:p>
          <a:p>
            <a:r>
              <a:rPr lang="en-US" dirty="0"/>
              <a:t>Migration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180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B5272-3C5E-E516-F621-728789667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alternative liberal vision of recent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CC2EA-EB73-C947-D554-91DF1294B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Gay rights</a:t>
            </a:r>
          </a:p>
          <a:p>
            <a:r>
              <a:rPr lang="en-US" dirty="0"/>
              <a:t>Feminism</a:t>
            </a:r>
          </a:p>
          <a:p>
            <a:r>
              <a:rPr lang="en-US" dirty="0"/>
              <a:t>Democracy</a:t>
            </a:r>
          </a:p>
          <a:p>
            <a:r>
              <a:rPr lang="en-US" dirty="0"/>
              <a:t>Access to consumer goods</a:t>
            </a:r>
          </a:p>
          <a:p>
            <a:r>
              <a:rPr lang="en-US" dirty="0"/>
              <a:t>Poverty (800m lifted out of poverty in China)</a:t>
            </a:r>
          </a:p>
          <a:p>
            <a:r>
              <a:rPr lang="en-US" dirty="0"/>
              <a:t>Anti-racism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287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51DAB-FB86-76AB-6CFC-0C03743D9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alternative vision of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452FF-7F37-14BD-D81D-A15AE5F68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200" dirty="0"/>
              <a:t>Since the Enlightenment, history has been undergirded by idea of human progress.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Society has got more complex (agriculture, division of </a:t>
            </a:r>
            <a:r>
              <a:rPr lang="en-US" sz="2000" dirty="0" err="1"/>
              <a:t>labour</a:t>
            </a:r>
            <a:r>
              <a:rPr lang="en-US" sz="2000" dirty="0"/>
              <a:t>, urbanization)</a:t>
            </a:r>
          </a:p>
          <a:p>
            <a:pPr lvl="1"/>
            <a:r>
              <a:rPr lang="en-US" sz="2000" dirty="0"/>
              <a:t>Politics and bureaucracies have been created to cope with this complexity. </a:t>
            </a:r>
          </a:p>
          <a:p>
            <a:pPr lvl="1"/>
            <a:r>
              <a:rPr lang="en-US" sz="2000" dirty="0"/>
              <a:t>Society has got, essentially, better. 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000" dirty="0"/>
              <a:t>This is a vision that is shared by liberals (Whiggish idea of history), Marxists, and even by the right. </a:t>
            </a:r>
          </a:p>
          <a:p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7036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06F88-FF12-0FF1-6ECA-CA011065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All modern history is undergirded by a fairly simple evolutionary version of human progress. “Civilization” gets greater and greater.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EB922-964D-85AE-2B19-F227ED07F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1) Small bands, fairly anarchic, no need for hierarchy. </a:t>
            </a:r>
          </a:p>
          <a:p>
            <a:endParaRPr lang="en-US" dirty="0"/>
          </a:p>
          <a:p>
            <a:r>
              <a:rPr lang="en-US" dirty="0"/>
              <a:t>2) Small bands come together, form tribes, create leadership and hierarchy.</a:t>
            </a:r>
          </a:p>
          <a:p>
            <a:endParaRPr lang="en-US" dirty="0"/>
          </a:p>
          <a:p>
            <a:r>
              <a:rPr lang="en-US" dirty="0"/>
              <a:t>3) Small tribes come together (often with impetus of agriculture) and form “states”. These states have hierarchies and bureaucracies. These create </a:t>
            </a:r>
            <a:r>
              <a:rPr lang="en-US" b="1" dirty="0"/>
              <a:t>civilizations. </a:t>
            </a:r>
            <a:r>
              <a:rPr lang="en-US" dirty="0"/>
              <a:t>(Ancient Egypt, Ancient Greece, Rome, Aztecs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4) Commerce, democracy, “freedom”. Basically, the French Revolution. This continues </a:t>
            </a:r>
            <a:r>
              <a:rPr lang="en-US" b="1" dirty="0"/>
              <a:t>civilization. </a:t>
            </a:r>
            <a:r>
              <a:rPr lang="en-US" dirty="0"/>
              <a:t>All good things spring from this – wealth, equality, health etc. </a:t>
            </a:r>
          </a:p>
          <a:p>
            <a:endParaRPr lang="en-US" dirty="0"/>
          </a:p>
          <a:p>
            <a:r>
              <a:rPr lang="en-US" dirty="0"/>
              <a:t>5) Socialism?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400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88D3B-FB68-1814-C0AD-60E3F4FA4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if we are completely wrong about this evolutionary model of human progress?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CC4B8-0DA8-42FD-D45B-FA998AA03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What if there are no historical laws of progress? What if men and women have always experimented with social and political forms? </a:t>
            </a:r>
          </a:p>
          <a:p>
            <a:endParaRPr lang="en-US" dirty="0"/>
          </a:p>
          <a:p>
            <a:r>
              <a:rPr lang="en-US" dirty="0"/>
              <a:t>1) Look at the distant past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2) Ask whether large groups need leaders, hierarchy, bureaucracies?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3) Ask whether these large, leaderless societies might have founded alternative civilizations, that bypassed empires, feudalism, slavery, capitalism and achieved freedom, limited work, health, security?</a:t>
            </a:r>
          </a:p>
        </p:txBody>
      </p:sp>
    </p:spTree>
    <p:extLst>
      <p:ext uri="{BB962C8B-B14F-4D97-AF65-F5344CB8AC3E}">
        <p14:creationId xmlns:p14="http://schemas.microsoft.com/office/powerpoint/2010/main" val="4239192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6209925"/>
            <a:ext cx="11155680" cy="45719"/>
          </a:xfrm>
          <a:custGeom>
            <a:avLst/>
            <a:gdLst/>
            <a:ahLst/>
            <a:cxnLst/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AF3766F-DEF3-4802-BB0D-7A18EDD9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C15EF5-23D4-9BE5-3B8F-BB72578E4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9" y="978409"/>
            <a:ext cx="11149874" cy="12983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/>
              <a:t>1) What is a civilization?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CC11005-BC53-5976-9587-FB0B62EF6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301409-01E4-088D-2925-2571B95AE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278" b="-1"/>
          <a:stretch>
            <a:fillRect/>
          </a:stretch>
        </p:blipFill>
        <p:spPr>
          <a:xfrm>
            <a:off x="517870" y="2467991"/>
            <a:ext cx="3519552" cy="3101414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FCE3AFA-AC54-0E67-1DD4-77A2854D6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7706" r="6825" b="-4"/>
          <a:stretch>
            <a:fillRect/>
          </a:stretch>
        </p:blipFill>
        <p:spPr>
          <a:xfrm>
            <a:off x="4334700" y="2467991"/>
            <a:ext cx="3519552" cy="31014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AA5CE0-0936-30A3-E174-B670E9BBED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91" r="31109" b="-2"/>
          <a:stretch>
            <a:fillRect/>
          </a:stretch>
        </p:blipFill>
        <p:spPr>
          <a:xfrm>
            <a:off x="8150642" y="2467992"/>
            <a:ext cx="3520440" cy="310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95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E10BDB4-64F2-477D-A03B-9F8352D5E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EB50C6-1227-C2B7-5B56-7206723EA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6300216" cy="13258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(Does civilization need agriculture?)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8" y="508090"/>
            <a:ext cx="6281928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855EB2-2AD9-5F30-6F3E-9D020DA9B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0" r="25243" b="-1"/>
          <a:stretch>
            <a:fillRect/>
          </a:stretch>
        </p:blipFill>
        <p:spPr>
          <a:xfrm>
            <a:off x="517866" y="2429691"/>
            <a:ext cx="6281929" cy="39163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A05DB-08A5-25C7-A1B7-ECB480770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80" y="1033272"/>
            <a:ext cx="4169664" cy="531266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1500" dirty="0"/>
              <a:t>One of the essential ideas in the evolutionary theory is that man domesticated plants and animals. 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This was more productive.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This involved large amount of </a:t>
            </a:r>
            <a:r>
              <a:rPr lang="en-US" sz="1500" dirty="0" err="1"/>
              <a:t>labour</a:t>
            </a:r>
            <a:r>
              <a:rPr lang="en-US" sz="15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1500" dirty="0"/>
              <a:t>As a result, we created hierarchies to implement this.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dirty="0"/>
          </a:p>
          <a:p>
            <a:pPr>
              <a:lnSpc>
                <a:spcPct val="100000"/>
              </a:lnSpc>
            </a:pPr>
            <a:r>
              <a:rPr lang="en-US" sz="1500" dirty="0"/>
              <a:t>However, we now know that:</a:t>
            </a:r>
          </a:p>
          <a:p>
            <a:pPr>
              <a:lnSpc>
                <a:spcPct val="100000"/>
              </a:lnSpc>
            </a:pPr>
            <a:endParaRPr lang="en-US" sz="1500" dirty="0"/>
          </a:p>
          <a:p>
            <a:pPr lvl="1">
              <a:lnSpc>
                <a:spcPct val="100000"/>
              </a:lnSpc>
            </a:pPr>
            <a:r>
              <a:rPr lang="en-US" sz="1500" dirty="0"/>
              <a:t>Took 3000 years to adopt agriculture even in Mesopotamia. </a:t>
            </a:r>
          </a:p>
          <a:p>
            <a:pPr lvl="1">
              <a:lnSpc>
                <a:spcPct val="100000"/>
              </a:lnSpc>
            </a:pPr>
            <a:endParaRPr lang="en-US" sz="1500" dirty="0"/>
          </a:p>
          <a:p>
            <a:pPr lvl="1">
              <a:lnSpc>
                <a:spcPct val="100000"/>
              </a:lnSpc>
            </a:pPr>
            <a:r>
              <a:rPr lang="en-US" sz="1500" dirty="0"/>
              <a:t>Most people dipped in and out of agriculture.</a:t>
            </a:r>
          </a:p>
          <a:p>
            <a:pPr lvl="1">
              <a:lnSpc>
                <a:spcPct val="100000"/>
              </a:lnSpc>
            </a:pPr>
            <a:endParaRPr lang="en-US" sz="1500" dirty="0"/>
          </a:p>
          <a:p>
            <a:pPr lvl="1">
              <a:lnSpc>
                <a:spcPct val="100000"/>
              </a:lnSpc>
            </a:pPr>
            <a:r>
              <a:rPr lang="en-US" sz="1500" dirty="0"/>
              <a:t>There was no “agricultural revolution”</a:t>
            </a:r>
          </a:p>
          <a:p>
            <a:pPr lvl="1">
              <a:lnSpc>
                <a:spcPct val="100000"/>
              </a:lnSpc>
            </a:pPr>
            <a:endParaRPr lang="en-US" sz="1500" dirty="0"/>
          </a:p>
          <a:p>
            <a:pPr lvl="1">
              <a:lnSpc>
                <a:spcPct val="100000"/>
              </a:lnSpc>
            </a:pPr>
            <a:r>
              <a:rPr lang="en-US" sz="1500" dirty="0"/>
              <a:t>E.g. Mayan Forest Cities, Amazon’s “Terra Preta”</a:t>
            </a:r>
          </a:p>
          <a:p>
            <a:pPr lvl="1">
              <a:lnSpc>
                <a:spcPct val="100000"/>
              </a:lnSpc>
            </a:pPr>
            <a:endParaRPr lang="en-US" sz="1500" dirty="0"/>
          </a:p>
          <a:p>
            <a:pPr>
              <a:lnSpc>
                <a:spcPct val="100000"/>
              </a:lnSpc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20873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74526-136E-DE05-7441-665CCB3A3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Gaspar de Carvajal, </a:t>
            </a:r>
            <a:r>
              <a:rPr lang="en-US" sz="2800" i="1" dirty="0" err="1"/>
              <a:t>Relación</a:t>
            </a:r>
            <a:r>
              <a:rPr lang="en-US" sz="2800" i="1" dirty="0"/>
              <a:t> del nuevo </a:t>
            </a:r>
            <a:r>
              <a:rPr lang="en-US" sz="2800" i="1" dirty="0" err="1"/>
              <a:t>descubrimiento</a:t>
            </a:r>
            <a:r>
              <a:rPr lang="en-US" sz="2800" i="1" dirty="0"/>
              <a:t> del </a:t>
            </a:r>
            <a:r>
              <a:rPr lang="en-US" sz="2800" i="1" dirty="0" err="1"/>
              <a:t>famoso</a:t>
            </a:r>
            <a:r>
              <a:rPr lang="en-US" sz="2800" i="1" dirty="0"/>
              <a:t> </a:t>
            </a:r>
            <a:r>
              <a:rPr lang="en-US" sz="2800" i="1" dirty="0" err="1"/>
              <a:t>río</a:t>
            </a:r>
            <a:r>
              <a:rPr lang="en-US" sz="2800" i="1" dirty="0"/>
              <a:t> Grande </a:t>
            </a:r>
            <a:r>
              <a:rPr lang="en-US" sz="2800" i="1" dirty="0" err="1"/>
              <a:t>que</a:t>
            </a:r>
            <a:r>
              <a:rPr lang="en-US" sz="2800" i="1" dirty="0"/>
              <a:t> </a:t>
            </a:r>
            <a:r>
              <a:rPr lang="en-US" sz="2800" i="1" dirty="0" err="1"/>
              <a:t>descubrió</a:t>
            </a:r>
            <a:r>
              <a:rPr lang="en-US" sz="2800" i="1" dirty="0"/>
              <a:t> </a:t>
            </a:r>
            <a:r>
              <a:rPr lang="en-US" sz="2800" i="1" dirty="0" err="1"/>
              <a:t>por</a:t>
            </a:r>
            <a:r>
              <a:rPr lang="en-US" sz="2800" i="1" dirty="0"/>
              <a:t> </a:t>
            </a:r>
            <a:r>
              <a:rPr lang="en-US" sz="2800" i="1" dirty="0" err="1"/>
              <a:t>muy</a:t>
            </a:r>
            <a:r>
              <a:rPr lang="en-US" sz="2800" i="1" dirty="0"/>
              <a:t> gran </a:t>
            </a:r>
            <a:r>
              <a:rPr lang="en-US" sz="2800" i="1" dirty="0" err="1"/>
              <a:t>ventura</a:t>
            </a:r>
            <a:r>
              <a:rPr lang="en-US" sz="2800" i="1" dirty="0"/>
              <a:t> </a:t>
            </a:r>
            <a:r>
              <a:rPr lang="en-US" sz="2800" i="1" dirty="0" err="1"/>
              <a:t>el</a:t>
            </a:r>
            <a:r>
              <a:rPr lang="en-US" sz="2800" i="1" dirty="0"/>
              <a:t> </a:t>
            </a:r>
            <a:r>
              <a:rPr lang="en-US" sz="2800" i="1" dirty="0" err="1"/>
              <a:t>capitán</a:t>
            </a:r>
            <a:r>
              <a:rPr lang="en-US" sz="2800" i="1" dirty="0"/>
              <a:t> Francisco de Orellana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14A53-8234-C2AF-B92F-2FA63369C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“Were a pin to drop from the sky, it would land on the head of an ‘Indian’, never falling to the ground”</a:t>
            </a:r>
          </a:p>
          <a:p>
            <a:r>
              <a:rPr lang="en-US" dirty="0"/>
              <a:t> “There was one settlement that stretched for five leagues [12.5-20 mi] without there intervening any space from house to house” </a:t>
            </a:r>
          </a:p>
          <a:p>
            <a:r>
              <a:rPr lang="en-US" dirty="0"/>
              <a:t>“Fine roads running into the interior which allow intertribal trade”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688313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711</Words>
  <Application>Microsoft Macintosh PowerPoint</Application>
  <PresentationFormat>Widescreen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Bierstadt</vt:lpstr>
      <vt:lpstr>Neue Haas Grotesk Text Pro</vt:lpstr>
      <vt:lpstr>GestaltVTI</vt:lpstr>
      <vt:lpstr>'The ultimate hidden truth of the world is that it is something that we make, and could just as easily make differently,' </vt:lpstr>
      <vt:lpstr>This year, we have looked at the recent history of </vt:lpstr>
      <vt:lpstr>An alternative liberal vision of recent history</vt:lpstr>
      <vt:lpstr>An alternative vision of history?</vt:lpstr>
      <vt:lpstr>All modern history is undergirded by a fairly simple evolutionary version of human progress. “Civilization” gets greater and greater. </vt:lpstr>
      <vt:lpstr>What if we are completely wrong about this evolutionary model of human progress?</vt:lpstr>
      <vt:lpstr>1) What is a civilization?</vt:lpstr>
      <vt:lpstr>(Does civilization need agriculture?)</vt:lpstr>
      <vt:lpstr>Gaspar de Carvajal, Relación del nuevo descubrimiento del famoso río Grande que descubrió por muy gran ventura el capitán Francisco de Orellana</vt:lpstr>
      <vt:lpstr>2) Civilizations without leaders/bureaucracies</vt:lpstr>
      <vt:lpstr>3) Are there are other routes to happiness?</vt:lpstr>
      <vt:lpstr>Did the Toltecs get rid of human sacrifice and build council houses?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Smith, Benjamin</dc:creator>
  <cp:lastModifiedBy>Smith, Benjamin</cp:lastModifiedBy>
  <cp:revision>1</cp:revision>
  <dcterms:created xsi:type="dcterms:W3CDTF">2026-04-27T13:23:07Z</dcterms:created>
  <dcterms:modified xsi:type="dcterms:W3CDTF">2026-04-27T15:03:30Z</dcterms:modified>
</cp:coreProperties>
</file>