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9" r:id="rId4"/>
    <p:sldId id="270" r:id="rId5"/>
    <p:sldId id="258" r:id="rId6"/>
    <p:sldId id="267" r:id="rId7"/>
    <p:sldId id="268" r:id="rId8"/>
    <p:sldId id="266" r:id="rId9"/>
    <p:sldId id="27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29843B-120B-1B42-9CCF-D0A19E56931C}" v="5" dt="2026-04-28T09:28:25.8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448"/>
    <p:restoredTop sz="94675"/>
  </p:normalViewPr>
  <p:slideViewPr>
    <p:cSldViewPr snapToGrid="0">
      <p:cViewPr varScale="1">
        <p:scale>
          <a:sx n="64" d="100"/>
          <a:sy n="64" d="100"/>
        </p:scale>
        <p:origin x="184" y="5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B2D41-8800-D4B1-2F06-E01B7AC774D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467403D-65BD-70ED-DC20-BE6210BFFB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26A96A2-372B-6485-5ED5-F3494E4AA2B6}"/>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5" name="Footer Placeholder 4">
            <a:extLst>
              <a:ext uri="{FF2B5EF4-FFF2-40B4-BE49-F238E27FC236}">
                <a16:creationId xmlns:a16="http://schemas.microsoft.com/office/drawing/2014/main" id="{BADCE568-65B2-A1D4-6E51-7B6AA86AD4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D0B1B8-5BCF-2547-C9B8-861EDFA24DFE}"/>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726176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FD2AC-B49B-2671-DE1F-F4534617E2B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E5CC891-0771-4E38-3C39-BA3A664A4E1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927F45-E5B7-BE6C-222F-C3C2C905EB73}"/>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5" name="Footer Placeholder 4">
            <a:extLst>
              <a:ext uri="{FF2B5EF4-FFF2-40B4-BE49-F238E27FC236}">
                <a16:creationId xmlns:a16="http://schemas.microsoft.com/office/drawing/2014/main" id="{827BFD85-05F3-1273-224A-456E0F5FE7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260E18-0D53-231D-1B78-A8DBA6F61403}"/>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2841126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8B732E-AB91-34E4-EA4A-EA7DC868C80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99B2BB5-B4A6-CCB6-6A9D-17B4BC198F2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C82AA0A-1ACF-BABD-0944-2097454522F8}"/>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5" name="Footer Placeholder 4">
            <a:extLst>
              <a:ext uri="{FF2B5EF4-FFF2-40B4-BE49-F238E27FC236}">
                <a16:creationId xmlns:a16="http://schemas.microsoft.com/office/drawing/2014/main" id="{28BC1968-F8F5-CBF4-B10D-D35BC3855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B291DC-2BAF-216B-CCDB-E2E621FDC525}"/>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588663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7173-BF05-91CD-7FF8-9E350D44F8C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FBCDD2B-E221-658A-C62F-767FBE028EF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FD7851-5385-441A-90E4-032E8AB43110}"/>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5" name="Footer Placeholder 4">
            <a:extLst>
              <a:ext uri="{FF2B5EF4-FFF2-40B4-BE49-F238E27FC236}">
                <a16:creationId xmlns:a16="http://schemas.microsoft.com/office/drawing/2014/main" id="{572B19D7-9F7E-BC93-B121-F1BD6A9C45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AEA3D9-B153-500E-9152-C0EEC0583470}"/>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2723427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B310F-2DB9-47C2-7327-29DB29833CF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54747E9-E054-A39B-3A08-BC85CAFC428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540EDCD-6B85-ABF1-8117-B155904E3D0D}"/>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5" name="Footer Placeholder 4">
            <a:extLst>
              <a:ext uri="{FF2B5EF4-FFF2-40B4-BE49-F238E27FC236}">
                <a16:creationId xmlns:a16="http://schemas.microsoft.com/office/drawing/2014/main" id="{3703C6AB-19DF-4689-4FF9-3450D5BE8F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17E261-24A3-48C1-F722-958B92FCEFB1}"/>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3590405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30D7F-7924-258C-33F7-1EFEFA1C273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A413E72-E0F6-2A31-7A1F-98373553D36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5A02DE6-CFEF-7793-0B3B-34F0E83D8F7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9F910F7-5D04-975D-DD4A-12B532CAD54C}"/>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6" name="Footer Placeholder 5">
            <a:extLst>
              <a:ext uri="{FF2B5EF4-FFF2-40B4-BE49-F238E27FC236}">
                <a16:creationId xmlns:a16="http://schemas.microsoft.com/office/drawing/2014/main" id="{33C1F309-A409-7E36-463E-A7B420FA7A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5C24A5-21C1-0CF2-8FEE-E89D9F60FFE5}"/>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321955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70B82-E027-7175-A131-50634A63B39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F4215D2-B3A2-9B51-E0A0-D7FE4EAFC7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432AA6A-8748-6E9B-71DB-7DE65B82DBB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A8287D5-8B32-E127-3DE7-879BCBCABA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AB67D71-57AD-9910-CEAA-106AFF34075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D8F424D-1CC8-F115-7C50-DF0B08E82281}"/>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8" name="Footer Placeholder 7">
            <a:extLst>
              <a:ext uri="{FF2B5EF4-FFF2-40B4-BE49-F238E27FC236}">
                <a16:creationId xmlns:a16="http://schemas.microsoft.com/office/drawing/2014/main" id="{D2817923-9403-7863-B2FD-CDE8006CB7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DD4121-36A8-8196-D174-87443533D473}"/>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257400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55EC9-0076-C702-2854-8D79B73AF7A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75AFCDD-D5B5-1621-FB34-3E327B6F6031}"/>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4" name="Footer Placeholder 3">
            <a:extLst>
              <a:ext uri="{FF2B5EF4-FFF2-40B4-BE49-F238E27FC236}">
                <a16:creationId xmlns:a16="http://schemas.microsoft.com/office/drawing/2014/main" id="{89BA2CF1-DB3D-57DA-1BF9-259C264986C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B1A752-151F-4F1C-8463-3CD0BC458436}"/>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4142796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980224-ABF7-4992-47DB-A47779A7BB41}"/>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3" name="Footer Placeholder 2">
            <a:extLst>
              <a:ext uri="{FF2B5EF4-FFF2-40B4-BE49-F238E27FC236}">
                <a16:creationId xmlns:a16="http://schemas.microsoft.com/office/drawing/2014/main" id="{1E1C690C-7C3A-E767-EDAC-6919312220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18CE4B9-F926-82A0-AB97-B67D8BE0E91A}"/>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3627308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3307E-36AE-360D-A7B6-0F062B4B011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359FA93-C659-F18F-5A04-EB3DA9B924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0C345DC-4809-E5E8-E407-4ED098762F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9162E9-0D0C-2B5D-D917-58C6B36ABBE3}"/>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6" name="Footer Placeholder 5">
            <a:extLst>
              <a:ext uri="{FF2B5EF4-FFF2-40B4-BE49-F238E27FC236}">
                <a16:creationId xmlns:a16="http://schemas.microsoft.com/office/drawing/2014/main" id="{C5550026-259B-2CAA-B8E8-61E36F0CDF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61F42B-C2B0-B682-37C9-653DE43BB711}"/>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649091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3673C-1F09-F3D4-B309-26E5A97EC4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475EA53-2FA0-7DA9-4E79-24B6ABEF89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6229CC-D507-DD7F-CD14-42B242C78C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279246A-1DD6-817E-CE4A-928348263056}"/>
              </a:ext>
            </a:extLst>
          </p:cNvPr>
          <p:cNvSpPr>
            <a:spLocks noGrp="1"/>
          </p:cNvSpPr>
          <p:nvPr>
            <p:ph type="dt" sz="half" idx="10"/>
          </p:nvPr>
        </p:nvSpPr>
        <p:spPr/>
        <p:txBody>
          <a:bodyPr/>
          <a:lstStyle/>
          <a:p>
            <a:fld id="{C1532213-1736-4440-8B34-083A9098EA51}" type="datetimeFigureOut">
              <a:rPr lang="en-US" smtClean="0"/>
              <a:t>4/28/26</a:t>
            </a:fld>
            <a:endParaRPr lang="en-US"/>
          </a:p>
        </p:txBody>
      </p:sp>
      <p:sp>
        <p:nvSpPr>
          <p:cNvPr id="6" name="Footer Placeholder 5">
            <a:extLst>
              <a:ext uri="{FF2B5EF4-FFF2-40B4-BE49-F238E27FC236}">
                <a16:creationId xmlns:a16="http://schemas.microsoft.com/office/drawing/2014/main" id="{8B607FF1-2F06-275C-BD99-3F683D73CC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74C79C-6239-951B-2181-586702748DAE}"/>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355069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E1B74F-DA09-5A32-3F57-EA3AEDDB61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340434B-930F-01A2-CC73-83C5019653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D80683-EE4D-6185-58F3-899C4B271A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532213-1736-4440-8B34-083A9098EA51}" type="datetimeFigureOut">
              <a:rPr lang="en-US" smtClean="0"/>
              <a:t>4/28/26</a:t>
            </a:fld>
            <a:endParaRPr lang="en-US"/>
          </a:p>
        </p:txBody>
      </p:sp>
      <p:sp>
        <p:nvSpPr>
          <p:cNvPr id="5" name="Footer Placeholder 4">
            <a:extLst>
              <a:ext uri="{FF2B5EF4-FFF2-40B4-BE49-F238E27FC236}">
                <a16:creationId xmlns:a16="http://schemas.microsoft.com/office/drawing/2014/main" id="{4E4454BC-D788-7F47-F1F9-65B55F3BF5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20DC341-7AC9-FF7E-A36B-544FA46399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27AEAAB-C80D-0144-B67E-2D2129E2B4CC}" type="slidenum">
              <a:rPr lang="en-US" smtClean="0"/>
              <a:t>‹#›</a:t>
            </a:fld>
            <a:endParaRPr lang="en-US"/>
          </a:p>
        </p:txBody>
      </p:sp>
    </p:spTree>
    <p:extLst>
      <p:ext uri="{BB962C8B-B14F-4D97-AF65-F5344CB8AC3E}">
        <p14:creationId xmlns:p14="http://schemas.microsoft.com/office/powerpoint/2010/main" val="4145337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56F82-D912-A995-2682-D46AB3C7FFCC}"/>
              </a:ext>
            </a:extLst>
          </p:cNvPr>
          <p:cNvSpPr>
            <a:spLocks noGrp="1"/>
          </p:cNvSpPr>
          <p:nvPr>
            <p:ph type="ctrTitle"/>
          </p:nvPr>
        </p:nvSpPr>
        <p:spPr/>
        <p:txBody>
          <a:bodyPr/>
          <a:lstStyle/>
          <a:p>
            <a:r>
              <a:rPr lang="en-US" dirty="0"/>
              <a:t>A few common essay writing errors</a:t>
            </a:r>
          </a:p>
        </p:txBody>
      </p:sp>
      <p:sp>
        <p:nvSpPr>
          <p:cNvPr id="3" name="Subtitle 2">
            <a:extLst>
              <a:ext uri="{FF2B5EF4-FFF2-40B4-BE49-F238E27FC236}">
                <a16:creationId xmlns:a16="http://schemas.microsoft.com/office/drawing/2014/main" id="{252B46C5-416B-3EF2-C3CF-408A1E09EE3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21839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3D1D5-C6A8-DB5C-5F3F-6389A722068E}"/>
              </a:ext>
            </a:extLst>
          </p:cNvPr>
          <p:cNvSpPr>
            <a:spLocks noGrp="1"/>
          </p:cNvSpPr>
          <p:nvPr>
            <p:ph type="title"/>
          </p:nvPr>
        </p:nvSpPr>
        <p:spPr/>
        <p:txBody>
          <a:bodyPr/>
          <a:lstStyle/>
          <a:p>
            <a:r>
              <a:rPr lang="en-US" dirty="0"/>
              <a:t>Topic sentences</a:t>
            </a:r>
          </a:p>
        </p:txBody>
      </p:sp>
      <p:sp>
        <p:nvSpPr>
          <p:cNvPr id="3" name="Content Placeholder 2">
            <a:extLst>
              <a:ext uri="{FF2B5EF4-FFF2-40B4-BE49-F238E27FC236}">
                <a16:creationId xmlns:a16="http://schemas.microsoft.com/office/drawing/2014/main" id="{9A0EED22-C1A5-4573-C26F-6941020937B9}"/>
              </a:ext>
            </a:extLst>
          </p:cNvPr>
          <p:cNvSpPr>
            <a:spLocks noGrp="1"/>
          </p:cNvSpPr>
          <p:nvPr>
            <p:ph idx="1"/>
          </p:nvPr>
        </p:nvSpPr>
        <p:spPr/>
        <p:txBody>
          <a:bodyPr>
            <a:normAutofit fontScale="77500" lnSpcReduction="20000"/>
          </a:bodyPr>
          <a:lstStyle/>
          <a:p>
            <a:pPr marL="0" indent="0">
              <a:buNone/>
            </a:pPr>
            <a:endParaRPr lang="en-US" sz="1800" b="1" dirty="0"/>
          </a:p>
          <a:p>
            <a:pPr marL="0" indent="0">
              <a:buNone/>
            </a:pPr>
            <a:r>
              <a:rPr lang="en-US" sz="1800" b="1" dirty="0"/>
              <a:t>Repeating the question</a:t>
            </a:r>
          </a:p>
          <a:p>
            <a:pPr marL="0" indent="0">
              <a:buNone/>
            </a:pPr>
            <a:r>
              <a:rPr lang="en-US" sz="1800" dirty="0"/>
              <a:t>"The similar degree of ultranationalist views in both the fascist and Hindutva ideologies demonstrates that the term fascist is still relevant not only as a comparative term but also as a direct synonym for the ultranationalist views of Hindutva"</a:t>
            </a:r>
          </a:p>
          <a:p>
            <a:pPr marL="0" indent="0">
              <a:buNone/>
            </a:pPr>
            <a:endParaRPr lang="en-US" sz="1800" b="1" dirty="0"/>
          </a:p>
          <a:p>
            <a:pPr marL="0" indent="0">
              <a:buNone/>
            </a:pPr>
            <a:r>
              <a:rPr lang="en-US" sz="1800" b="1" dirty="0"/>
              <a:t>The mythical connecting topic sentence</a:t>
            </a:r>
          </a:p>
          <a:p>
            <a:pPr marL="0" indent="0">
              <a:buNone/>
            </a:pPr>
            <a:r>
              <a:rPr lang="en-US" dirty="0"/>
              <a:t>“</a:t>
            </a:r>
            <a:r>
              <a:rPr lang="en-GB" sz="1800" dirty="0">
                <a:effectLst/>
                <a:latin typeface="Calibri" panose="020F0502020204030204" pitchFamily="34" charset="0"/>
                <a:ea typeface="Aptos" panose="020B0004020202020204" pitchFamily="34" charset="0"/>
              </a:rPr>
              <a:t>While the British capitalised on opium addiction for profit, it is also important to consider the internal corruption and failings within the Qing dynasty. </a:t>
            </a:r>
            <a:r>
              <a:rPr lang="en-US" sz="1800" dirty="0">
                <a:effectLst/>
                <a:latin typeface="Calibri" panose="020F0502020204030204" pitchFamily="34" charset="0"/>
                <a:ea typeface="Aptos" panose="020B0004020202020204" pitchFamily="34" charset="0"/>
              </a:rPr>
              <a:t>“</a:t>
            </a:r>
          </a:p>
          <a:p>
            <a:pPr marL="0" indent="0">
              <a:buNone/>
            </a:pPr>
            <a:endParaRPr lang="en-US" sz="1800" dirty="0">
              <a:latin typeface="Calibri" panose="020F0502020204030204" pitchFamily="34" charset="0"/>
            </a:endParaRPr>
          </a:p>
          <a:p>
            <a:pPr marL="0" indent="0">
              <a:buNone/>
            </a:pPr>
            <a:r>
              <a:rPr lang="en-US" sz="1800" b="1" dirty="0">
                <a:latin typeface="Calibri" panose="020F0502020204030204" pitchFamily="34" charset="0"/>
              </a:rPr>
              <a:t>The wordy and overelaborate</a:t>
            </a:r>
          </a:p>
          <a:p>
            <a:pPr marL="0" indent="0">
              <a:buNone/>
            </a:pPr>
            <a:r>
              <a:rPr lang="en-US" sz="1800" dirty="0">
                <a:latin typeface="Calibri" panose="020F0502020204030204" pitchFamily="34" charset="0"/>
              </a:rPr>
              <a:t>“</a:t>
            </a:r>
            <a:r>
              <a:rPr lang="en-GB" sz="1800" dirty="0">
                <a:effectLst/>
                <a:latin typeface="Calibri" panose="020F0502020204030204" pitchFamily="34" charset="0"/>
                <a:ea typeface="Calibri" panose="020F0502020204030204" pitchFamily="34" charset="0"/>
              </a:rPr>
              <a:t>The rampant increase in the supply of opium facilitated by European merchants worked to feed the growing demand of China’s populace and the ability to keep increasing supply, as seen by the continuously increasing number of chests brought in, only allowed for opium to become cheaper and more readily available in China. </a:t>
            </a:r>
            <a:r>
              <a:rPr lang="en-US" sz="1800" dirty="0">
                <a:effectLst/>
                <a:latin typeface="Calibri" panose="020F0502020204030204" pitchFamily="34" charset="0"/>
                <a:ea typeface="Calibri" panose="020F0502020204030204" pitchFamily="34" charset="0"/>
              </a:rPr>
              <a:t>“</a:t>
            </a:r>
          </a:p>
          <a:p>
            <a:pPr marL="0" indent="0">
              <a:buNone/>
            </a:pPr>
            <a:endParaRPr lang="en-US" sz="1800" dirty="0">
              <a:latin typeface="Calibri" panose="020F0502020204030204" pitchFamily="34" charset="0"/>
            </a:endParaRPr>
          </a:p>
          <a:p>
            <a:pPr marL="0" indent="0">
              <a:buNone/>
            </a:pPr>
            <a:r>
              <a:rPr lang="en-US" sz="1800" b="1" dirty="0">
                <a:latin typeface="Calibri" panose="020F0502020204030204" pitchFamily="34" charset="0"/>
              </a:rPr>
              <a:t>The fundamentally unclear</a:t>
            </a:r>
          </a:p>
          <a:p>
            <a:pPr marL="0" indent="0">
              <a:buNone/>
            </a:pPr>
            <a:r>
              <a:rPr lang="en-US" sz="1800" dirty="0">
                <a:latin typeface="Calibri" panose="020F0502020204030204" pitchFamily="34" charset="0"/>
              </a:rPr>
              <a:t>“Roughly two decades into the 19th century was when opium became fully engrained into Chinese society as a whole and unsurprisingly it was around this time when the Qing court began to highlight the dangers of smoking opium, leading to two conflicts </a:t>
            </a:r>
            <a:r>
              <a:rPr lang="en-US" sz="1800" dirty="0" err="1">
                <a:latin typeface="Calibri" panose="020F0502020204030204" pitchFamily="34" charset="0"/>
              </a:rPr>
              <a:t>centred</a:t>
            </a:r>
            <a:r>
              <a:rPr lang="en-US" sz="1800" dirty="0">
                <a:latin typeface="Calibri" panose="020F0502020204030204" pitchFamily="34" charset="0"/>
              </a:rPr>
              <a:t> around restricting its use and importation."</a:t>
            </a:r>
            <a:endParaRPr lang="en-US" dirty="0"/>
          </a:p>
        </p:txBody>
      </p:sp>
    </p:spTree>
    <p:extLst>
      <p:ext uri="{BB962C8B-B14F-4D97-AF65-F5344CB8AC3E}">
        <p14:creationId xmlns:p14="http://schemas.microsoft.com/office/powerpoint/2010/main" val="1788260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05652-AD48-CEF2-E2E4-C8A90571701F}"/>
              </a:ext>
            </a:extLst>
          </p:cNvPr>
          <p:cNvSpPr>
            <a:spLocks noGrp="1"/>
          </p:cNvSpPr>
          <p:nvPr>
            <p:ph type="title"/>
          </p:nvPr>
        </p:nvSpPr>
        <p:spPr/>
        <p:txBody>
          <a:bodyPr/>
          <a:lstStyle/>
          <a:p>
            <a:r>
              <a:rPr lang="en-US" dirty="0"/>
              <a:t>The mega-sentence</a:t>
            </a:r>
          </a:p>
        </p:txBody>
      </p:sp>
      <p:sp>
        <p:nvSpPr>
          <p:cNvPr id="3" name="Content Placeholder 2">
            <a:extLst>
              <a:ext uri="{FF2B5EF4-FFF2-40B4-BE49-F238E27FC236}">
                <a16:creationId xmlns:a16="http://schemas.microsoft.com/office/drawing/2014/main" id="{47CFADE7-0BAB-BD69-8935-C828464D5CA8}"/>
              </a:ext>
            </a:extLst>
          </p:cNvPr>
          <p:cNvSpPr>
            <a:spLocks noGrp="1"/>
          </p:cNvSpPr>
          <p:nvPr>
            <p:ph idx="1"/>
          </p:nvPr>
        </p:nvSpPr>
        <p:spPr/>
        <p:txBody>
          <a:bodyPr/>
          <a:lstStyle/>
          <a:p>
            <a:pPr marL="0" indent="0">
              <a:buNone/>
            </a:pPr>
            <a:r>
              <a:rPr lang="en-US" dirty="0"/>
              <a:t>"However, this modern definition of corruption cannot be understood as a singular modern concept but rather needs to be considered within its long-standing legacy of “old corruption” within 19th century Britian,, which was a period heavily characterized by the persistence of individual gain, and systems that enabled corrupt practices to happen, calling for reforms, for example the paymaster general act in 1848  that called to </a:t>
            </a:r>
            <a:r>
              <a:rPr lang="en-US" dirty="0" err="1"/>
              <a:t>formalise</a:t>
            </a:r>
            <a:r>
              <a:rPr lang="en-US" dirty="0"/>
              <a:t> a financial administration within the British government, to replace the practice of heads of the  subordinate treasuries keeping large sums of money from the public for long periods, and employing them for their own benefit."</a:t>
            </a:r>
          </a:p>
        </p:txBody>
      </p:sp>
    </p:spTree>
    <p:extLst>
      <p:ext uri="{BB962C8B-B14F-4D97-AF65-F5344CB8AC3E}">
        <p14:creationId xmlns:p14="http://schemas.microsoft.com/office/powerpoint/2010/main" val="1944465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8A3A4-5A36-E1E0-E2F7-EE31904FD312}"/>
              </a:ext>
            </a:extLst>
          </p:cNvPr>
          <p:cNvSpPr>
            <a:spLocks noGrp="1"/>
          </p:cNvSpPr>
          <p:nvPr>
            <p:ph type="title"/>
          </p:nvPr>
        </p:nvSpPr>
        <p:spPr/>
        <p:txBody>
          <a:bodyPr/>
          <a:lstStyle/>
          <a:p>
            <a:r>
              <a:rPr lang="en-US" dirty="0"/>
              <a:t>Complete absence of a main verb</a:t>
            </a:r>
          </a:p>
        </p:txBody>
      </p:sp>
      <p:sp>
        <p:nvSpPr>
          <p:cNvPr id="3" name="Content Placeholder 2">
            <a:extLst>
              <a:ext uri="{FF2B5EF4-FFF2-40B4-BE49-F238E27FC236}">
                <a16:creationId xmlns:a16="http://schemas.microsoft.com/office/drawing/2014/main" id="{FC18A1CD-A493-246B-078B-CD291E256AE9}"/>
              </a:ext>
            </a:extLst>
          </p:cNvPr>
          <p:cNvSpPr>
            <a:spLocks noGrp="1"/>
          </p:cNvSpPr>
          <p:nvPr>
            <p:ph idx="1"/>
          </p:nvPr>
        </p:nvSpPr>
        <p:spPr/>
        <p:txBody>
          <a:bodyPr/>
          <a:lstStyle/>
          <a:p>
            <a:r>
              <a:rPr lang="en-US" dirty="0"/>
              <a:t>E.g. </a:t>
            </a:r>
          </a:p>
          <a:p>
            <a:endParaRPr lang="en-US" dirty="0"/>
          </a:p>
          <a:p>
            <a:pPr marL="0" indent="0">
              <a:buNone/>
            </a:pPr>
            <a:r>
              <a:rPr lang="en-US" dirty="0"/>
              <a:t>"Prominently,  the economic state of the Northern Triangle. " </a:t>
            </a:r>
          </a:p>
          <a:p>
            <a:pPr marL="0" indent="0">
              <a:buNone/>
            </a:pPr>
            <a:endParaRPr lang="en-US" dirty="0"/>
          </a:p>
          <a:p>
            <a:pPr marL="0" indent="0">
              <a:buNone/>
            </a:pPr>
            <a:r>
              <a:rPr lang="en-US" dirty="0"/>
              <a:t>"Pushing people into joining gangs as they have few opportunities and less to lose"</a:t>
            </a:r>
          </a:p>
        </p:txBody>
      </p:sp>
    </p:spTree>
    <p:extLst>
      <p:ext uri="{BB962C8B-B14F-4D97-AF65-F5344CB8AC3E}">
        <p14:creationId xmlns:p14="http://schemas.microsoft.com/office/powerpoint/2010/main" val="3892193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DB46F-208E-A830-44D2-7CC311AFCB1D}"/>
              </a:ext>
            </a:extLst>
          </p:cNvPr>
          <p:cNvSpPr>
            <a:spLocks noGrp="1"/>
          </p:cNvSpPr>
          <p:nvPr>
            <p:ph type="title"/>
          </p:nvPr>
        </p:nvSpPr>
        <p:spPr/>
        <p:txBody>
          <a:bodyPr/>
          <a:lstStyle/>
          <a:p>
            <a:r>
              <a:rPr lang="en-US" dirty="0"/>
              <a:t>Signposting</a:t>
            </a:r>
          </a:p>
        </p:txBody>
      </p:sp>
      <p:sp>
        <p:nvSpPr>
          <p:cNvPr id="3" name="Content Placeholder 2">
            <a:extLst>
              <a:ext uri="{FF2B5EF4-FFF2-40B4-BE49-F238E27FC236}">
                <a16:creationId xmlns:a16="http://schemas.microsoft.com/office/drawing/2014/main" id="{006C05AB-49F7-04A7-906E-496B7F15DFD1}"/>
              </a:ext>
            </a:extLst>
          </p:cNvPr>
          <p:cNvSpPr>
            <a:spLocks noGrp="1"/>
          </p:cNvSpPr>
          <p:nvPr>
            <p:ph idx="1"/>
          </p:nvPr>
        </p:nvSpPr>
        <p:spPr/>
        <p:txBody>
          <a:bodyPr>
            <a:normAutofit/>
          </a:bodyPr>
          <a:lstStyle/>
          <a:p>
            <a:pPr marL="0" indent="0">
              <a:buNone/>
            </a:pPr>
            <a:endParaRPr lang="en-GB" sz="1800" dirty="0">
              <a:solidFill>
                <a:srgbClr val="20202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GB" sz="1800" b="1" dirty="0">
                <a:solidFill>
                  <a:srgbClr val="202020"/>
                </a:solidFill>
                <a:effectLst/>
                <a:latin typeface="Times New Roman" panose="02020603050405020304" pitchFamily="18" charset="0"/>
                <a:ea typeface="Calibri" panose="020F0502020204030204" pitchFamily="34" charset="0"/>
                <a:cs typeface="Times New Roman" panose="02020603050405020304" pitchFamily="18" charset="0"/>
              </a:rPr>
              <a:t>Avoid pointless signposting phrases</a:t>
            </a:r>
          </a:p>
          <a:p>
            <a:pPr marL="0" indent="0">
              <a:buNone/>
            </a:pPr>
            <a:r>
              <a:rPr lang="en-GB" sz="1800" b="1" dirty="0">
                <a:solidFill>
                  <a:srgbClr val="202020"/>
                </a:solidFill>
                <a:latin typeface="Times New Roman" panose="02020603050405020304" pitchFamily="18" charset="0"/>
                <a:ea typeface="Calibri" panose="020F0502020204030204" pitchFamily="34" charset="0"/>
                <a:cs typeface="Times New Roman" panose="02020603050405020304" pitchFamily="18" charset="0"/>
              </a:rPr>
              <a:t>”</a:t>
            </a:r>
            <a:r>
              <a:rPr lang="en-GB" sz="1800" dirty="0">
                <a:effectLst/>
                <a:latin typeface="Times New Roman" panose="02020603050405020304" pitchFamily="18" charset="0"/>
                <a:ea typeface="SimHei" panose="02010609060101010101" pitchFamily="49" charset="-122"/>
                <a:cs typeface="Times New Roman" panose="02020603050405020304" pitchFamily="18" charset="0"/>
              </a:rPr>
              <a:t> It is highly possible that the political concerns of the administrative class of the empire, namely the </a:t>
            </a:r>
            <a:r>
              <a:rPr lang="en-GB" sz="1800" dirty="0" err="1">
                <a:effectLst/>
                <a:latin typeface="Times New Roman" panose="02020603050405020304" pitchFamily="18" charset="0"/>
                <a:ea typeface="SimHei" panose="02010609060101010101" pitchFamily="49" charset="-122"/>
                <a:cs typeface="Times New Roman" panose="02020603050405020304" pitchFamily="18" charset="0"/>
              </a:rPr>
              <a:t>Daoguang</a:t>
            </a:r>
            <a:r>
              <a:rPr lang="en-GB" sz="1800" dirty="0">
                <a:effectLst/>
                <a:latin typeface="Times New Roman" panose="02020603050405020304" pitchFamily="18" charset="0"/>
                <a:ea typeface="SimHei" panose="02010609060101010101" pitchFamily="49" charset="-122"/>
                <a:cs typeface="Times New Roman" panose="02020603050405020304" pitchFamily="18" charset="0"/>
              </a:rPr>
              <a:t> Emperor and the bureaucrats, were instrumental in shaping the adverse reputation of opium.”</a:t>
            </a:r>
          </a:p>
          <a:p>
            <a:pPr marL="0" indent="0">
              <a:buNone/>
            </a:pP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301307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E20C2-EDE6-DF98-A30E-1E6957ABCFFA}"/>
              </a:ext>
            </a:extLst>
          </p:cNvPr>
          <p:cNvSpPr>
            <a:spLocks noGrp="1"/>
          </p:cNvSpPr>
          <p:nvPr>
            <p:ph type="title"/>
          </p:nvPr>
        </p:nvSpPr>
        <p:spPr/>
        <p:txBody>
          <a:bodyPr/>
          <a:lstStyle/>
          <a:p>
            <a:r>
              <a:rPr lang="en-US" dirty="0"/>
              <a:t>Overuse of the thesaurus</a:t>
            </a:r>
          </a:p>
        </p:txBody>
      </p:sp>
      <p:sp>
        <p:nvSpPr>
          <p:cNvPr id="3" name="Content Placeholder 2">
            <a:extLst>
              <a:ext uri="{FF2B5EF4-FFF2-40B4-BE49-F238E27FC236}">
                <a16:creationId xmlns:a16="http://schemas.microsoft.com/office/drawing/2014/main" id="{62F6789E-E222-9660-C71C-577F8313FC88}"/>
              </a:ext>
            </a:extLst>
          </p:cNvPr>
          <p:cNvSpPr>
            <a:spLocks noGrp="1"/>
          </p:cNvSpPr>
          <p:nvPr>
            <p:ph idx="1"/>
          </p:nvPr>
        </p:nvSpPr>
        <p:spPr/>
        <p:txBody>
          <a:bodyPr>
            <a:normAutofit lnSpcReduction="10000"/>
          </a:bodyPr>
          <a:lstStyle/>
          <a:p>
            <a:r>
              <a:rPr lang="en-US" dirty="0"/>
              <a:t>“</a:t>
            </a:r>
            <a:r>
              <a:rPr lang="en-US" sz="2800" dirty="0">
                <a:effectLst/>
              </a:rPr>
              <a:t>Between April 1846 and February 1848, Mexico and the </a:t>
            </a:r>
            <a:r>
              <a:rPr lang="en-US" sz="2800" dirty="0" err="1">
                <a:effectLst/>
              </a:rPr>
              <a:t>neighbouring</a:t>
            </a:r>
            <a:r>
              <a:rPr lang="en-US" sz="2800" dirty="0">
                <a:effectLst/>
              </a:rPr>
              <a:t> United States would engage in a prolonged and vicious war of attrition to decide the fate of Mexico’s northernmost territories. The dominant victory of the infant United States forever bolstered its geographical, economic and military status as an emerging nation, but also established a precedent of colonial expansionism (both physical and ideological) which would facilitate its transition into the globe’s predominant cultural force. In contrast, Mexico’s severe bereavement surrounding loss of land and collective embarrassment regarding such a blatant violation of its independence, would be subsumed below its northern counterpart.”</a:t>
            </a:r>
            <a:endParaRPr lang="en-GB" sz="2800" dirty="0">
              <a:effectLst/>
            </a:endParaRPr>
          </a:p>
          <a:p>
            <a:endParaRPr lang="en-US" dirty="0"/>
          </a:p>
        </p:txBody>
      </p:sp>
    </p:spTree>
    <p:extLst>
      <p:ext uri="{BB962C8B-B14F-4D97-AF65-F5344CB8AC3E}">
        <p14:creationId xmlns:p14="http://schemas.microsoft.com/office/powerpoint/2010/main" val="3951000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CF8C1-2D5F-DF7B-9DF9-9797462FF2C7}"/>
              </a:ext>
            </a:extLst>
          </p:cNvPr>
          <p:cNvSpPr>
            <a:spLocks noGrp="1"/>
          </p:cNvSpPr>
          <p:nvPr>
            <p:ph type="title"/>
          </p:nvPr>
        </p:nvSpPr>
        <p:spPr/>
        <p:txBody>
          <a:bodyPr/>
          <a:lstStyle/>
          <a:p>
            <a:r>
              <a:rPr lang="en-US" dirty="0"/>
              <a:t>The hanging or dangling clause</a:t>
            </a:r>
          </a:p>
        </p:txBody>
      </p:sp>
      <p:sp>
        <p:nvSpPr>
          <p:cNvPr id="3" name="Content Placeholder 2">
            <a:extLst>
              <a:ext uri="{FF2B5EF4-FFF2-40B4-BE49-F238E27FC236}">
                <a16:creationId xmlns:a16="http://schemas.microsoft.com/office/drawing/2014/main" id="{161B5DAE-6201-7103-27F7-09FE7F6D24AF}"/>
              </a:ext>
            </a:extLst>
          </p:cNvPr>
          <p:cNvSpPr>
            <a:spLocks noGrp="1"/>
          </p:cNvSpPr>
          <p:nvPr>
            <p:ph idx="1"/>
          </p:nvPr>
        </p:nvSpPr>
        <p:spPr/>
        <p:txBody>
          <a:bodyPr>
            <a:normAutofit fontScale="92500"/>
          </a:bodyPr>
          <a:lstStyle/>
          <a:p>
            <a:r>
              <a:rPr lang="en-US" dirty="0"/>
              <a:t>E.g. “</a:t>
            </a:r>
            <a:r>
              <a:rPr lang="en-US" sz="2800" dirty="0">
                <a:effectLst/>
              </a:rPr>
              <a:t>Another important factor that led to Mexican Independence was the political problems leading up to the War, both long and short term.”</a:t>
            </a:r>
          </a:p>
          <a:p>
            <a:endParaRPr lang="en-US" dirty="0"/>
          </a:p>
          <a:p>
            <a:r>
              <a:rPr lang="en-US" sz="2800" dirty="0">
                <a:effectLst/>
              </a:rPr>
              <a:t>E.g. </a:t>
            </a:r>
            <a:r>
              <a:rPr lang="en-US" dirty="0"/>
              <a:t>"This concluded women’s position was a product of the patriarchal system which capitalism produced, intertwined with private property and the bourgeois family." </a:t>
            </a:r>
          </a:p>
          <a:p>
            <a:endParaRPr lang="en-US" dirty="0"/>
          </a:p>
          <a:p>
            <a:r>
              <a:rPr lang="en-US" dirty="0"/>
              <a:t>"Understanding motivations are relevant as it retrospectively informs why the Bolsheviks failed, foreshadowing the reversal of progressive policies and highlighting factors they failed to consider." </a:t>
            </a:r>
            <a:endParaRPr lang="en-US" sz="2800" dirty="0">
              <a:effectLst/>
            </a:endParaRPr>
          </a:p>
          <a:p>
            <a:endParaRPr lang="en-US" dirty="0"/>
          </a:p>
          <a:p>
            <a:endParaRPr lang="en-GB" sz="2800" dirty="0">
              <a:effectLst/>
            </a:endParaRPr>
          </a:p>
          <a:p>
            <a:endParaRPr lang="en-US" dirty="0"/>
          </a:p>
        </p:txBody>
      </p:sp>
    </p:spTree>
    <p:extLst>
      <p:ext uri="{BB962C8B-B14F-4D97-AF65-F5344CB8AC3E}">
        <p14:creationId xmlns:p14="http://schemas.microsoft.com/office/powerpoint/2010/main" val="1635317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77660-FB0C-F623-B5BC-D4ABF296BDCF}"/>
              </a:ext>
            </a:extLst>
          </p:cNvPr>
          <p:cNvSpPr>
            <a:spLocks noGrp="1"/>
          </p:cNvSpPr>
          <p:nvPr>
            <p:ph type="title"/>
          </p:nvPr>
        </p:nvSpPr>
        <p:spPr/>
        <p:txBody>
          <a:bodyPr/>
          <a:lstStyle/>
          <a:p>
            <a:r>
              <a:rPr lang="en-US" dirty="0"/>
              <a:t>What evidence can we use?</a:t>
            </a:r>
          </a:p>
        </p:txBody>
      </p:sp>
      <p:sp>
        <p:nvSpPr>
          <p:cNvPr id="3" name="Content Placeholder 2">
            <a:extLst>
              <a:ext uri="{FF2B5EF4-FFF2-40B4-BE49-F238E27FC236}">
                <a16:creationId xmlns:a16="http://schemas.microsoft.com/office/drawing/2014/main" id="{5F7E66BC-4BE7-12FA-DF62-F71E44E43378}"/>
              </a:ext>
            </a:extLst>
          </p:cNvPr>
          <p:cNvSpPr>
            <a:spLocks noGrp="1"/>
          </p:cNvSpPr>
          <p:nvPr>
            <p:ph idx="1"/>
          </p:nvPr>
        </p:nvSpPr>
        <p:spPr/>
        <p:txBody>
          <a:bodyPr/>
          <a:lstStyle/>
          <a:p>
            <a:endParaRPr lang="en-US" dirty="0"/>
          </a:p>
          <a:p>
            <a:r>
              <a:rPr lang="en-US" dirty="0"/>
              <a:t>Poor evidence – the historian’s quote. </a:t>
            </a:r>
          </a:p>
          <a:p>
            <a:endParaRPr lang="en-US" dirty="0"/>
          </a:p>
          <a:p>
            <a:r>
              <a:rPr lang="en-US" dirty="0"/>
              <a:t>Figures</a:t>
            </a:r>
          </a:p>
          <a:p>
            <a:endParaRPr lang="en-US" dirty="0"/>
          </a:p>
          <a:p>
            <a:r>
              <a:rPr lang="en-US" dirty="0"/>
              <a:t>Contemporary quotes</a:t>
            </a:r>
          </a:p>
          <a:p>
            <a:endParaRPr lang="en-US" dirty="0"/>
          </a:p>
          <a:p>
            <a:r>
              <a:rPr lang="en-US" dirty="0"/>
              <a:t>Anecdotes, small stories. </a:t>
            </a:r>
          </a:p>
        </p:txBody>
      </p:sp>
    </p:spTree>
    <p:extLst>
      <p:ext uri="{BB962C8B-B14F-4D97-AF65-F5344CB8AC3E}">
        <p14:creationId xmlns:p14="http://schemas.microsoft.com/office/powerpoint/2010/main" val="2063403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5983A-F1C0-0202-37A9-3DD34E947A97}"/>
              </a:ext>
            </a:extLst>
          </p:cNvPr>
          <p:cNvSpPr>
            <a:spLocks noGrp="1"/>
          </p:cNvSpPr>
          <p:nvPr>
            <p:ph type="title"/>
          </p:nvPr>
        </p:nvSpPr>
        <p:spPr/>
        <p:txBody>
          <a:bodyPr/>
          <a:lstStyle/>
          <a:p>
            <a:r>
              <a:rPr lang="en-US" dirty="0"/>
              <a:t>The multi-clausal sentence</a:t>
            </a:r>
          </a:p>
        </p:txBody>
      </p:sp>
      <p:sp>
        <p:nvSpPr>
          <p:cNvPr id="3" name="Content Placeholder 2">
            <a:extLst>
              <a:ext uri="{FF2B5EF4-FFF2-40B4-BE49-F238E27FC236}">
                <a16:creationId xmlns:a16="http://schemas.microsoft.com/office/drawing/2014/main" id="{EFEEDBC9-A622-7CC5-F33E-7693D977BF6B}"/>
              </a:ext>
            </a:extLst>
          </p:cNvPr>
          <p:cNvSpPr>
            <a:spLocks noGrp="1"/>
          </p:cNvSpPr>
          <p:nvPr>
            <p:ph idx="1"/>
          </p:nvPr>
        </p:nvSpPr>
        <p:spPr/>
        <p:txBody>
          <a:bodyPr/>
          <a:lstStyle/>
          <a:p>
            <a:r>
              <a:rPr lang="en-US" dirty="0"/>
              <a:t>"Yet there is zero evidence for it, not even actual rigorous evidence for it genuinely none, with Ashkenazi jews having lower average IQs than other white European groups during the 20th century  completely uprooting this idea of a racial hierarchy of intelligence at both ends of the spectrum, the supposed bottom of the rung could rapidly improve scores by practice and better nutrition; whilst the supposed pinnacle of intelligence scored lower than their competitors"</a:t>
            </a:r>
          </a:p>
        </p:txBody>
      </p:sp>
    </p:spTree>
    <p:extLst>
      <p:ext uri="{BB962C8B-B14F-4D97-AF65-F5344CB8AC3E}">
        <p14:creationId xmlns:p14="http://schemas.microsoft.com/office/powerpoint/2010/main" val="25818330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130</TotalTime>
  <Words>703</Words>
  <Application>Microsoft Macintosh PowerPoint</Application>
  <PresentationFormat>Widescreen</PresentationFormat>
  <Paragraphs>46</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Aptos</vt:lpstr>
      <vt:lpstr>Aptos Display</vt:lpstr>
      <vt:lpstr>Arial</vt:lpstr>
      <vt:lpstr>Calibri</vt:lpstr>
      <vt:lpstr>Times New Roman</vt:lpstr>
      <vt:lpstr>Office Theme</vt:lpstr>
      <vt:lpstr>A few common essay writing errors</vt:lpstr>
      <vt:lpstr>Topic sentences</vt:lpstr>
      <vt:lpstr>The mega-sentence</vt:lpstr>
      <vt:lpstr>Complete absence of a main verb</vt:lpstr>
      <vt:lpstr>Signposting</vt:lpstr>
      <vt:lpstr>Overuse of the thesaurus</vt:lpstr>
      <vt:lpstr>The hanging or dangling clause</vt:lpstr>
      <vt:lpstr>What evidence can we use?</vt:lpstr>
      <vt:lpstr>The multi-clausal sentence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2</cp:revision>
  <dcterms:created xsi:type="dcterms:W3CDTF">2024-11-25T08:28:35Z</dcterms:created>
  <dcterms:modified xsi:type="dcterms:W3CDTF">2026-04-28T09:42:36Z</dcterms:modified>
</cp:coreProperties>
</file>