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67" r:id="rId5"/>
    <p:sldId id="268" r:id="rId6"/>
    <p:sldId id="259" r:id="rId7"/>
    <p:sldId id="266" r:id="rId8"/>
    <p:sldId id="260"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546"/>
    <p:restoredTop sz="94667"/>
  </p:normalViewPr>
  <p:slideViewPr>
    <p:cSldViewPr snapToGrid="0">
      <p:cViewPr varScale="1">
        <p:scale>
          <a:sx n="110" d="100"/>
          <a:sy n="110" d="100"/>
        </p:scale>
        <p:origin x="416"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9B2D41-8800-D4B1-2F06-E01B7AC774DD}"/>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1467403D-65BD-70ED-DC20-BE6210BFFBA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926A96A2-372B-6485-5ED5-F3494E4AA2B6}"/>
              </a:ext>
            </a:extLst>
          </p:cNvPr>
          <p:cNvSpPr>
            <a:spLocks noGrp="1"/>
          </p:cNvSpPr>
          <p:nvPr>
            <p:ph type="dt" sz="half" idx="10"/>
          </p:nvPr>
        </p:nvSpPr>
        <p:spPr/>
        <p:txBody>
          <a:bodyPr/>
          <a:lstStyle/>
          <a:p>
            <a:fld id="{C1532213-1736-4440-8B34-083A9098EA51}" type="datetimeFigureOut">
              <a:rPr lang="en-US" smtClean="0"/>
              <a:t>1/7/25</a:t>
            </a:fld>
            <a:endParaRPr lang="en-US"/>
          </a:p>
        </p:txBody>
      </p:sp>
      <p:sp>
        <p:nvSpPr>
          <p:cNvPr id="5" name="Footer Placeholder 4">
            <a:extLst>
              <a:ext uri="{FF2B5EF4-FFF2-40B4-BE49-F238E27FC236}">
                <a16:creationId xmlns:a16="http://schemas.microsoft.com/office/drawing/2014/main" id="{BADCE568-65B2-A1D4-6E51-7B6AA86AD4F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1D0B1B8-5BCF-2547-C9B8-861EDFA24DFE}"/>
              </a:ext>
            </a:extLst>
          </p:cNvPr>
          <p:cNvSpPr>
            <a:spLocks noGrp="1"/>
          </p:cNvSpPr>
          <p:nvPr>
            <p:ph type="sldNum" sz="quarter" idx="12"/>
          </p:nvPr>
        </p:nvSpPr>
        <p:spPr/>
        <p:txBody>
          <a:bodyPr/>
          <a:lstStyle/>
          <a:p>
            <a:fld id="{827AEAAB-C80D-0144-B67E-2D2129E2B4CC}" type="slidenum">
              <a:rPr lang="en-US" smtClean="0"/>
              <a:t>‹#›</a:t>
            </a:fld>
            <a:endParaRPr lang="en-US"/>
          </a:p>
        </p:txBody>
      </p:sp>
    </p:spTree>
    <p:extLst>
      <p:ext uri="{BB962C8B-B14F-4D97-AF65-F5344CB8AC3E}">
        <p14:creationId xmlns:p14="http://schemas.microsoft.com/office/powerpoint/2010/main" val="17261765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EFD2AC-B49B-2671-DE1F-F4534617E2B5}"/>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5E5CC891-0771-4E38-3C39-BA3A664A4E1F}"/>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57927F45-E5B7-BE6C-222F-C3C2C905EB73}"/>
              </a:ext>
            </a:extLst>
          </p:cNvPr>
          <p:cNvSpPr>
            <a:spLocks noGrp="1"/>
          </p:cNvSpPr>
          <p:nvPr>
            <p:ph type="dt" sz="half" idx="10"/>
          </p:nvPr>
        </p:nvSpPr>
        <p:spPr/>
        <p:txBody>
          <a:bodyPr/>
          <a:lstStyle/>
          <a:p>
            <a:fld id="{C1532213-1736-4440-8B34-083A9098EA51}" type="datetimeFigureOut">
              <a:rPr lang="en-US" smtClean="0"/>
              <a:t>1/7/25</a:t>
            </a:fld>
            <a:endParaRPr lang="en-US"/>
          </a:p>
        </p:txBody>
      </p:sp>
      <p:sp>
        <p:nvSpPr>
          <p:cNvPr id="5" name="Footer Placeholder 4">
            <a:extLst>
              <a:ext uri="{FF2B5EF4-FFF2-40B4-BE49-F238E27FC236}">
                <a16:creationId xmlns:a16="http://schemas.microsoft.com/office/drawing/2014/main" id="{827BFD85-05F3-1273-224A-456E0F5FE77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E260E18-0D53-231D-1B78-A8DBA6F61403}"/>
              </a:ext>
            </a:extLst>
          </p:cNvPr>
          <p:cNvSpPr>
            <a:spLocks noGrp="1"/>
          </p:cNvSpPr>
          <p:nvPr>
            <p:ph type="sldNum" sz="quarter" idx="12"/>
          </p:nvPr>
        </p:nvSpPr>
        <p:spPr/>
        <p:txBody>
          <a:bodyPr/>
          <a:lstStyle/>
          <a:p>
            <a:fld id="{827AEAAB-C80D-0144-B67E-2D2129E2B4CC}" type="slidenum">
              <a:rPr lang="en-US" smtClean="0"/>
              <a:t>‹#›</a:t>
            </a:fld>
            <a:endParaRPr lang="en-US"/>
          </a:p>
        </p:txBody>
      </p:sp>
    </p:spTree>
    <p:extLst>
      <p:ext uri="{BB962C8B-B14F-4D97-AF65-F5344CB8AC3E}">
        <p14:creationId xmlns:p14="http://schemas.microsoft.com/office/powerpoint/2010/main" val="28411265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68B732E-AB91-34E4-EA4A-EA7DC868C809}"/>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D99B2BB5-B4A6-CCB6-6A9D-17B4BC198F28}"/>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2C82AA0A-1ACF-BABD-0944-2097454522F8}"/>
              </a:ext>
            </a:extLst>
          </p:cNvPr>
          <p:cNvSpPr>
            <a:spLocks noGrp="1"/>
          </p:cNvSpPr>
          <p:nvPr>
            <p:ph type="dt" sz="half" idx="10"/>
          </p:nvPr>
        </p:nvSpPr>
        <p:spPr/>
        <p:txBody>
          <a:bodyPr/>
          <a:lstStyle/>
          <a:p>
            <a:fld id="{C1532213-1736-4440-8B34-083A9098EA51}" type="datetimeFigureOut">
              <a:rPr lang="en-US" smtClean="0"/>
              <a:t>1/7/25</a:t>
            </a:fld>
            <a:endParaRPr lang="en-US"/>
          </a:p>
        </p:txBody>
      </p:sp>
      <p:sp>
        <p:nvSpPr>
          <p:cNvPr id="5" name="Footer Placeholder 4">
            <a:extLst>
              <a:ext uri="{FF2B5EF4-FFF2-40B4-BE49-F238E27FC236}">
                <a16:creationId xmlns:a16="http://schemas.microsoft.com/office/drawing/2014/main" id="{28BC1968-F8F5-CBF4-B10D-D35BC3855A9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1B291DC-2BAF-216B-CCDB-E2E621FDC525}"/>
              </a:ext>
            </a:extLst>
          </p:cNvPr>
          <p:cNvSpPr>
            <a:spLocks noGrp="1"/>
          </p:cNvSpPr>
          <p:nvPr>
            <p:ph type="sldNum" sz="quarter" idx="12"/>
          </p:nvPr>
        </p:nvSpPr>
        <p:spPr/>
        <p:txBody>
          <a:bodyPr/>
          <a:lstStyle/>
          <a:p>
            <a:fld id="{827AEAAB-C80D-0144-B67E-2D2129E2B4CC}" type="slidenum">
              <a:rPr lang="en-US" smtClean="0"/>
              <a:t>‹#›</a:t>
            </a:fld>
            <a:endParaRPr lang="en-US"/>
          </a:p>
        </p:txBody>
      </p:sp>
    </p:spTree>
    <p:extLst>
      <p:ext uri="{BB962C8B-B14F-4D97-AF65-F5344CB8AC3E}">
        <p14:creationId xmlns:p14="http://schemas.microsoft.com/office/powerpoint/2010/main" val="15886635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7D7173-BF05-91CD-7FF8-9E350D44F8CD}"/>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CFBCDD2B-E221-658A-C62F-767FBE028EF7}"/>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87FD7851-5385-441A-90E4-032E8AB43110}"/>
              </a:ext>
            </a:extLst>
          </p:cNvPr>
          <p:cNvSpPr>
            <a:spLocks noGrp="1"/>
          </p:cNvSpPr>
          <p:nvPr>
            <p:ph type="dt" sz="half" idx="10"/>
          </p:nvPr>
        </p:nvSpPr>
        <p:spPr/>
        <p:txBody>
          <a:bodyPr/>
          <a:lstStyle/>
          <a:p>
            <a:fld id="{C1532213-1736-4440-8B34-083A9098EA51}" type="datetimeFigureOut">
              <a:rPr lang="en-US" smtClean="0"/>
              <a:t>1/7/25</a:t>
            </a:fld>
            <a:endParaRPr lang="en-US"/>
          </a:p>
        </p:txBody>
      </p:sp>
      <p:sp>
        <p:nvSpPr>
          <p:cNvPr id="5" name="Footer Placeholder 4">
            <a:extLst>
              <a:ext uri="{FF2B5EF4-FFF2-40B4-BE49-F238E27FC236}">
                <a16:creationId xmlns:a16="http://schemas.microsoft.com/office/drawing/2014/main" id="{572B19D7-9F7E-BC93-B121-F1BD6A9C45A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8AEA3D9-B153-500E-9152-C0EEC0583470}"/>
              </a:ext>
            </a:extLst>
          </p:cNvPr>
          <p:cNvSpPr>
            <a:spLocks noGrp="1"/>
          </p:cNvSpPr>
          <p:nvPr>
            <p:ph type="sldNum" sz="quarter" idx="12"/>
          </p:nvPr>
        </p:nvSpPr>
        <p:spPr/>
        <p:txBody>
          <a:bodyPr/>
          <a:lstStyle/>
          <a:p>
            <a:fld id="{827AEAAB-C80D-0144-B67E-2D2129E2B4CC}" type="slidenum">
              <a:rPr lang="en-US" smtClean="0"/>
              <a:t>‹#›</a:t>
            </a:fld>
            <a:endParaRPr lang="en-US"/>
          </a:p>
        </p:txBody>
      </p:sp>
    </p:spTree>
    <p:extLst>
      <p:ext uri="{BB962C8B-B14F-4D97-AF65-F5344CB8AC3E}">
        <p14:creationId xmlns:p14="http://schemas.microsoft.com/office/powerpoint/2010/main" val="27234277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DB310F-2DB9-47C2-7327-29DB29833CFA}"/>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054747E9-E054-A39B-3A08-BC85CAFC428A}"/>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9540EDCD-6B85-ABF1-8117-B155904E3D0D}"/>
              </a:ext>
            </a:extLst>
          </p:cNvPr>
          <p:cNvSpPr>
            <a:spLocks noGrp="1"/>
          </p:cNvSpPr>
          <p:nvPr>
            <p:ph type="dt" sz="half" idx="10"/>
          </p:nvPr>
        </p:nvSpPr>
        <p:spPr/>
        <p:txBody>
          <a:bodyPr/>
          <a:lstStyle/>
          <a:p>
            <a:fld id="{C1532213-1736-4440-8B34-083A9098EA51}" type="datetimeFigureOut">
              <a:rPr lang="en-US" smtClean="0"/>
              <a:t>1/7/25</a:t>
            </a:fld>
            <a:endParaRPr lang="en-US"/>
          </a:p>
        </p:txBody>
      </p:sp>
      <p:sp>
        <p:nvSpPr>
          <p:cNvPr id="5" name="Footer Placeholder 4">
            <a:extLst>
              <a:ext uri="{FF2B5EF4-FFF2-40B4-BE49-F238E27FC236}">
                <a16:creationId xmlns:a16="http://schemas.microsoft.com/office/drawing/2014/main" id="{3703C6AB-19DF-4689-4FF9-3450D5BE8FF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A17E261-24A3-48C1-F722-958B92FCEFB1}"/>
              </a:ext>
            </a:extLst>
          </p:cNvPr>
          <p:cNvSpPr>
            <a:spLocks noGrp="1"/>
          </p:cNvSpPr>
          <p:nvPr>
            <p:ph type="sldNum" sz="quarter" idx="12"/>
          </p:nvPr>
        </p:nvSpPr>
        <p:spPr/>
        <p:txBody>
          <a:bodyPr/>
          <a:lstStyle/>
          <a:p>
            <a:fld id="{827AEAAB-C80D-0144-B67E-2D2129E2B4CC}" type="slidenum">
              <a:rPr lang="en-US" smtClean="0"/>
              <a:t>‹#›</a:t>
            </a:fld>
            <a:endParaRPr lang="en-US"/>
          </a:p>
        </p:txBody>
      </p:sp>
    </p:spTree>
    <p:extLst>
      <p:ext uri="{BB962C8B-B14F-4D97-AF65-F5344CB8AC3E}">
        <p14:creationId xmlns:p14="http://schemas.microsoft.com/office/powerpoint/2010/main" val="35904057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E30D7F-7924-258C-33F7-1EFEFA1C2732}"/>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1A413E72-E0F6-2A31-7A1F-98373553D36E}"/>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F5A02DE6-CFEF-7793-0B3B-34F0E83D8F7E}"/>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99F910F7-5D04-975D-DD4A-12B532CAD54C}"/>
              </a:ext>
            </a:extLst>
          </p:cNvPr>
          <p:cNvSpPr>
            <a:spLocks noGrp="1"/>
          </p:cNvSpPr>
          <p:nvPr>
            <p:ph type="dt" sz="half" idx="10"/>
          </p:nvPr>
        </p:nvSpPr>
        <p:spPr/>
        <p:txBody>
          <a:bodyPr/>
          <a:lstStyle/>
          <a:p>
            <a:fld id="{C1532213-1736-4440-8B34-083A9098EA51}" type="datetimeFigureOut">
              <a:rPr lang="en-US" smtClean="0"/>
              <a:t>1/7/25</a:t>
            </a:fld>
            <a:endParaRPr lang="en-US"/>
          </a:p>
        </p:txBody>
      </p:sp>
      <p:sp>
        <p:nvSpPr>
          <p:cNvPr id="6" name="Footer Placeholder 5">
            <a:extLst>
              <a:ext uri="{FF2B5EF4-FFF2-40B4-BE49-F238E27FC236}">
                <a16:creationId xmlns:a16="http://schemas.microsoft.com/office/drawing/2014/main" id="{33C1F309-A409-7E36-463E-A7B420FA7AF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35C24A5-21C1-0CF2-8FEE-E89D9F60FFE5}"/>
              </a:ext>
            </a:extLst>
          </p:cNvPr>
          <p:cNvSpPr>
            <a:spLocks noGrp="1"/>
          </p:cNvSpPr>
          <p:nvPr>
            <p:ph type="sldNum" sz="quarter" idx="12"/>
          </p:nvPr>
        </p:nvSpPr>
        <p:spPr/>
        <p:txBody>
          <a:bodyPr/>
          <a:lstStyle/>
          <a:p>
            <a:fld id="{827AEAAB-C80D-0144-B67E-2D2129E2B4CC}" type="slidenum">
              <a:rPr lang="en-US" smtClean="0"/>
              <a:t>‹#›</a:t>
            </a:fld>
            <a:endParaRPr lang="en-US"/>
          </a:p>
        </p:txBody>
      </p:sp>
    </p:spTree>
    <p:extLst>
      <p:ext uri="{BB962C8B-B14F-4D97-AF65-F5344CB8AC3E}">
        <p14:creationId xmlns:p14="http://schemas.microsoft.com/office/powerpoint/2010/main" val="13219555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E70B82-E027-7175-A131-50634A63B39E}"/>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1F4215D2-B3A2-9B51-E0A0-D7FE4EAFC7C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9432AA6A-8748-6E9B-71DB-7DE65B82DBBD}"/>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AA8287D5-8B32-E127-3DE7-879BCBCABA8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7AB67D71-57AD-9910-CEAA-106AFF340759}"/>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DD8F424D-1CC8-F115-7C50-DF0B08E82281}"/>
              </a:ext>
            </a:extLst>
          </p:cNvPr>
          <p:cNvSpPr>
            <a:spLocks noGrp="1"/>
          </p:cNvSpPr>
          <p:nvPr>
            <p:ph type="dt" sz="half" idx="10"/>
          </p:nvPr>
        </p:nvSpPr>
        <p:spPr/>
        <p:txBody>
          <a:bodyPr/>
          <a:lstStyle/>
          <a:p>
            <a:fld id="{C1532213-1736-4440-8B34-083A9098EA51}" type="datetimeFigureOut">
              <a:rPr lang="en-US" smtClean="0"/>
              <a:t>1/7/25</a:t>
            </a:fld>
            <a:endParaRPr lang="en-US"/>
          </a:p>
        </p:txBody>
      </p:sp>
      <p:sp>
        <p:nvSpPr>
          <p:cNvPr id="8" name="Footer Placeholder 7">
            <a:extLst>
              <a:ext uri="{FF2B5EF4-FFF2-40B4-BE49-F238E27FC236}">
                <a16:creationId xmlns:a16="http://schemas.microsoft.com/office/drawing/2014/main" id="{D2817923-9403-7863-B2FD-CDE8006CB75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E5DD4121-36A8-8196-D174-87443533D473}"/>
              </a:ext>
            </a:extLst>
          </p:cNvPr>
          <p:cNvSpPr>
            <a:spLocks noGrp="1"/>
          </p:cNvSpPr>
          <p:nvPr>
            <p:ph type="sldNum" sz="quarter" idx="12"/>
          </p:nvPr>
        </p:nvSpPr>
        <p:spPr/>
        <p:txBody>
          <a:bodyPr/>
          <a:lstStyle/>
          <a:p>
            <a:fld id="{827AEAAB-C80D-0144-B67E-2D2129E2B4CC}" type="slidenum">
              <a:rPr lang="en-US" smtClean="0"/>
              <a:t>‹#›</a:t>
            </a:fld>
            <a:endParaRPr lang="en-US"/>
          </a:p>
        </p:txBody>
      </p:sp>
    </p:spTree>
    <p:extLst>
      <p:ext uri="{BB962C8B-B14F-4D97-AF65-F5344CB8AC3E}">
        <p14:creationId xmlns:p14="http://schemas.microsoft.com/office/powerpoint/2010/main" val="12574003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455EC9-0076-C702-2854-8D79B73AF7AB}"/>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475AFCDD-D5B5-1621-FB34-3E327B6F6031}"/>
              </a:ext>
            </a:extLst>
          </p:cNvPr>
          <p:cNvSpPr>
            <a:spLocks noGrp="1"/>
          </p:cNvSpPr>
          <p:nvPr>
            <p:ph type="dt" sz="half" idx="10"/>
          </p:nvPr>
        </p:nvSpPr>
        <p:spPr/>
        <p:txBody>
          <a:bodyPr/>
          <a:lstStyle/>
          <a:p>
            <a:fld id="{C1532213-1736-4440-8B34-083A9098EA51}" type="datetimeFigureOut">
              <a:rPr lang="en-US" smtClean="0"/>
              <a:t>1/7/25</a:t>
            </a:fld>
            <a:endParaRPr lang="en-US"/>
          </a:p>
        </p:txBody>
      </p:sp>
      <p:sp>
        <p:nvSpPr>
          <p:cNvPr id="4" name="Footer Placeholder 3">
            <a:extLst>
              <a:ext uri="{FF2B5EF4-FFF2-40B4-BE49-F238E27FC236}">
                <a16:creationId xmlns:a16="http://schemas.microsoft.com/office/drawing/2014/main" id="{89BA2CF1-DB3D-57DA-1BF9-259C264986C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6DB1A752-151F-4F1C-8463-3CD0BC458436}"/>
              </a:ext>
            </a:extLst>
          </p:cNvPr>
          <p:cNvSpPr>
            <a:spLocks noGrp="1"/>
          </p:cNvSpPr>
          <p:nvPr>
            <p:ph type="sldNum" sz="quarter" idx="12"/>
          </p:nvPr>
        </p:nvSpPr>
        <p:spPr/>
        <p:txBody>
          <a:bodyPr/>
          <a:lstStyle/>
          <a:p>
            <a:fld id="{827AEAAB-C80D-0144-B67E-2D2129E2B4CC}" type="slidenum">
              <a:rPr lang="en-US" smtClean="0"/>
              <a:t>‹#›</a:t>
            </a:fld>
            <a:endParaRPr lang="en-US"/>
          </a:p>
        </p:txBody>
      </p:sp>
    </p:spTree>
    <p:extLst>
      <p:ext uri="{BB962C8B-B14F-4D97-AF65-F5344CB8AC3E}">
        <p14:creationId xmlns:p14="http://schemas.microsoft.com/office/powerpoint/2010/main" val="41427965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8980224-ABF7-4992-47DB-A47779A7BB41}"/>
              </a:ext>
            </a:extLst>
          </p:cNvPr>
          <p:cNvSpPr>
            <a:spLocks noGrp="1"/>
          </p:cNvSpPr>
          <p:nvPr>
            <p:ph type="dt" sz="half" idx="10"/>
          </p:nvPr>
        </p:nvSpPr>
        <p:spPr/>
        <p:txBody>
          <a:bodyPr/>
          <a:lstStyle/>
          <a:p>
            <a:fld id="{C1532213-1736-4440-8B34-083A9098EA51}" type="datetimeFigureOut">
              <a:rPr lang="en-US" smtClean="0"/>
              <a:t>1/7/25</a:t>
            </a:fld>
            <a:endParaRPr lang="en-US"/>
          </a:p>
        </p:txBody>
      </p:sp>
      <p:sp>
        <p:nvSpPr>
          <p:cNvPr id="3" name="Footer Placeholder 2">
            <a:extLst>
              <a:ext uri="{FF2B5EF4-FFF2-40B4-BE49-F238E27FC236}">
                <a16:creationId xmlns:a16="http://schemas.microsoft.com/office/drawing/2014/main" id="{1E1C690C-7C3A-E767-EDAC-6919312220B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18CE4B9-F926-82A0-AB97-B67D8BE0E91A}"/>
              </a:ext>
            </a:extLst>
          </p:cNvPr>
          <p:cNvSpPr>
            <a:spLocks noGrp="1"/>
          </p:cNvSpPr>
          <p:nvPr>
            <p:ph type="sldNum" sz="quarter" idx="12"/>
          </p:nvPr>
        </p:nvSpPr>
        <p:spPr/>
        <p:txBody>
          <a:bodyPr/>
          <a:lstStyle/>
          <a:p>
            <a:fld id="{827AEAAB-C80D-0144-B67E-2D2129E2B4CC}" type="slidenum">
              <a:rPr lang="en-US" smtClean="0"/>
              <a:t>‹#›</a:t>
            </a:fld>
            <a:endParaRPr lang="en-US"/>
          </a:p>
        </p:txBody>
      </p:sp>
    </p:spTree>
    <p:extLst>
      <p:ext uri="{BB962C8B-B14F-4D97-AF65-F5344CB8AC3E}">
        <p14:creationId xmlns:p14="http://schemas.microsoft.com/office/powerpoint/2010/main" val="36273082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43307E-36AE-360D-A7B6-0F062B4B011B}"/>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C359FA93-C659-F18F-5A04-EB3DA9B924E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E0C345DC-4809-E5E8-E407-4ED098762F9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D29162E9-0D0C-2B5D-D917-58C6B36ABBE3}"/>
              </a:ext>
            </a:extLst>
          </p:cNvPr>
          <p:cNvSpPr>
            <a:spLocks noGrp="1"/>
          </p:cNvSpPr>
          <p:nvPr>
            <p:ph type="dt" sz="half" idx="10"/>
          </p:nvPr>
        </p:nvSpPr>
        <p:spPr/>
        <p:txBody>
          <a:bodyPr/>
          <a:lstStyle/>
          <a:p>
            <a:fld id="{C1532213-1736-4440-8B34-083A9098EA51}" type="datetimeFigureOut">
              <a:rPr lang="en-US" smtClean="0"/>
              <a:t>1/7/25</a:t>
            </a:fld>
            <a:endParaRPr lang="en-US"/>
          </a:p>
        </p:txBody>
      </p:sp>
      <p:sp>
        <p:nvSpPr>
          <p:cNvPr id="6" name="Footer Placeholder 5">
            <a:extLst>
              <a:ext uri="{FF2B5EF4-FFF2-40B4-BE49-F238E27FC236}">
                <a16:creationId xmlns:a16="http://schemas.microsoft.com/office/drawing/2014/main" id="{C5550026-259B-2CAA-B8E8-61E36F0CDFB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761F42B-C2B0-B682-37C9-653DE43BB711}"/>
              </a:ext>
            </a:extLst>
          </p:cNvPr>
          <p:cNvSpPr>
            <a:spLocks noGrp="1"/>
          </p:cNvSpPr>
          <p:nvPr>
            <p:ph type="sldNum" sz="quarter" idx="12"/>
          </p:nvPr>
        </p:nvSpPr>
        <p:spPr/>
        <p:txBody>
          <a:bodyPr/>
          <a:lstStyle/>
          <a:p>
            <a:fld id="{827AEAAB-C80D-0144-B67E-2D2129E2B4CC}" type="slidenum">
              <a:rPr lang="en-US" smtClean="0"/>
              <a:t>‹#›</a:t>
            </a:fld>
            <a:endParaRPr lang="en-US"/>
          </a:p>
        </p:txBody>
      </p:sp>
    </p:spTree>
    <p:extLst>
      <p:ext uri="{BB962C8B-B14F-4D97-AF65-F5344CB8AC3E}">
        <p14:creationId xmlns:p14="http://schemas.microsoft.com/office/powerpoint/2010/main" val="6490910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A3673C-1F09-F3D4-B309-26E5A97EC4B8}"/>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5475EA53-2FA0-7DA9-4E79-24B6ABEF89D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186229CC-D507-DD7F-CD14-42B242C78CC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6279246A-1DD6-817E-CE4A-928348263056}"/>
              </a:ext>
            </a:extLst>
          </p:cNvPr>
          <p:cNvSpPr>
            <a:spLocks noGrp="1"/>
          </p:cNvSpPr>
          <p:nvPr>
            <p:ph type="dt" sz="half" idx="10"/>
          </p:nvPr>
        </p:nvSpPr>
        <p:spPr/>
        <p:txBody>
          <a:bodyPr/>
          <a:lstStyle/>
          <a:p>
            <a:fld id="{C1532213-1736-4440-8B34-083A9098EA51}" type="datetimeFigureOut">
              <a:rPr lang="en-US" smtClean="0"/>
              <a:t>1/7/25</a:t>
            </a:fld>
            <a:endParaRPr lang="en-US"/>
          </a:p>
        </p:txBody>
      </p:sp>
      <p:sp>
        <p:nvSpPr>
          <p:cNvPr id="6" name="Footer Placeholder 5">
            <a:extLst>
              <a:ext uri="{FF2B5EF4-FFF2-40B4-BE49-F238E27FC236}">
                <a16:creationId xmlns:a16="http://schemas.microsoft.com/office/drawing/2014/main" id="{8B607FF1-2F06-275C-BD99-3F683D73CCA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274C79C-6239-951B-2181-586702748DAE}"/>
              </a:ext>
            </a:extLst>
          </p:cNvPr>
          <p:cNvSpPr>
            <a:spLocks noGrp="1"/>
          </p:cNvSpPr>
          <p:nvPr>
            <p:ph type="sldNum" sz="quarter" idx="12"/>
          </p:nvPr>
        </p:nvSpPr>
        <p:spPr/>
        <p:txBody>
          <a:bodyPr/>
          <a:lstStyle/>
          <a:p>
            <a:fld id="{827AEAAB-C80D-0144-B67E-2D2129E2B4CC}" type="slidenum">
              <a:rPr lang="en-US" smtClean="0"/>
              <a:t>‹#›</a:t>
            </a:fld>
            <a:endParaRPr lang="en-US"/>
          </a:p>
        </p:txBody>
      </p:sp>
    </p:spTree>
    <p:extLst>
      <p:ext uri="{BB962C8B-B14F-4D97-AF65-F5344CB8AC3E}">
        <p14:creationId xmlns:p14="http://schemas.microsoft.com/office/powerpoint/2010/main" val="3550692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0E1B74F-DA09-5A32-3F57-EA3AEDDB61C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2340434B-930F-01A2-CC73-83C50196530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87D80683-EE4D-6185-58F3-899C4B271AC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C1532213-1736-4440-8B34-083A9098EA51}" type="datetimeFigureOut">
              <a:rPr lang="en-US" smtClean="0"/>
              <a:t>1/7/25</a:t>
            </a:fld>
            <a:endParaRPr lang="en-US"/>
          </a:p>
        </p:txBody>
      </p:sp>
      <p:sp>
        <p:nvSpPr>
          <p:cNvPr id="5" name="Footer Placeholder 4">
            <a:extLst>
              <a:ext uri="{FF2B5EF4-FFF2-40B4-BE49-F238E27FC236}">
                <a16:creationId xmlns:a16="http://schemas.microsoft.com/office/drawing/2014/main" id="{4E4454BC-D788-7F47-F1F9-65B55F3BF50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D20DC341-7AC9-FF7E-A36B-544FA463992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827AEAAB-C80D-0144-B67E-2D2129E2B4CC}" type="slidenum">
              <a:rPr lang="en-US" smtClean="0"/>
              <a:t>‹#›</a:t>
            </a:fld>
            <a:endParaRPr lang="en-US"/>
          </a:p>
        </p:txBody>
      </p:sp>
    </p:spTree>
    <p:extLst>
      <p:ext uri="{BB962C8B-B14F-4D97-AF65-F5344CB8AC3E}">
        <p14:creationId xmlns:p14="http://schemas.microsoft.com/office/powerpoint/2010/main" val="4145337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156F82-D912-A995-2682-D46AB3C7FFCC}"/>
              </a:ext>
            </a:extLst>
          </p:cNvPr>
          <p:cNvSpPr>
            <a:spLocks noGrp="1"/>
          </p:cNvSpPr>
          <p:nvPr>
            <p:ph type="ctrTitle"/>
          </p:nvPr>
        </p:nvSpPr>
        <p:spPr/>
        <p:txBody>
          <a:bodyPr/>
          <a:lstStyle/>
          <a:p>
            <a:r>
              <a:rPr lang="en-US" dirty="0"/>
              <a:t>A few common essay writing errors</a:t>
            </a:r>
          </a:p>
        </p:txBody>
      </p:sp>
      <p:sp>
        <p:nvSpPr>
          <p:cNvPr id="3" name="Subtitle 2">
            <a:extLst>
              <a:ext uri="{FF2B5EF4-FFF2-40B4-BE49-F238E27FC236}">
                <a16:creationId xmlns:a16="http://schemas.microsoft.com/office/drawing/2014/main" id="{252B46C5-416B-3EF2-C3CF-408A1E09EE3B}"/>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15218390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43D1D5-C6A8-DB5C-5F3F-6389A722068E}"/>
              </a:ext>
            </a:extLst>
          </p:cNvPr>
          <p:cNvSpPr>
            <a:spLocks noGrp="1"/>
          </p:cNvSpPr>
          <p:nvPr>
            <p:ph type="title"/>
          </p:nvPr>
        </p:nvSpPr>
        <p:spPr/>
        <p:txBody>
          <a:bodyPr/>
          <a:lstStyle/>
          <a:p>
            <a:r>
              <a:rPr lang="en-US" dirty="0"/>
              <a:t>Topic sentences</a:t>
            </a:r>
          </a:p>
        </p:txBody>
      </p:sp>
      <p:sp>
        <p:nvSpPr>
          <p:cNvPr id="3" name="Content Placeholder 2">
            <a:extLst>
              <a:ext uri="{FF2B5EF4-FFF2-40B4-BE49-F238E27FC236}">
                <a16:creationId xmlns:a16="http://schemas.microsoft.com/office/drawing/2014/main" id="{9A0EED22-C1A5-4573-C26F-6941020937B9}"/>
              </a:ext>
            </a:extLst>
          </p:cNvPr>
          <p:cNvSpPr>
            <a:spLocks noGrp="1"/>
          </p:cNvSpPr>
          <p:nvPr>
            <p:ph idx="1"/>
          </p:nvPr>
        </p:nvSpPr>
        <p:spPr/>
        <p:txBody>
          <a:bodyPr>
            <a:normAutofit fontScale="85000" lnSpcReduction="10000"/>
          </a:bodyPr>
          <a:lstStyle/>
          <a:p>
            <a:pPr marL="0" indent="0">
              <a:buNone/>
            </a:pPr>
            <a:r>
              <a:rPr lang="en-US" sz="1800" b="1" dirty="0"/>
              <a:t>The mythical connecting topic sentence</a:t>
            </a:r>
          </a:p>
          <a:p>
            <a:pPr marL="0" indent="0">
              <a:buNone/>
            </a:pPr>
            <a:r>
              <a:rPr lang="en-US" dirty="0"/>
              <a:t>“</a:t>
            </a:r>
            <a:r>
              <a:rPr lang="en-GB" sz="1800" dirty="0">
                <a:effectLst/>
                <a:latin typeface="Calibri" panose="020F0502020204030204" pitchFamily="34" charset="0"/>
                <a:ea typeface="Aptos" panose="020B0004020202020204" pitchFamily="34" charset="0"/>
              </a:rPr>
              <a:t>While the British capitalised on opium addiction for profit, it is also important to consider the internal corruption and failings within the Qing dynasty. </a:t>
            </a:r>
            <a:r>
              <a:rPr lang="en-US" sz="1800" dirty="0">
                <a:effectLst/>
                <a:latin typeface="Calibri" panose="020F0502020204030204" pitchFamily="34" charset="0"/>
                <a:ea typeface="Aptos" panose="020B0004020202020204" pitchFamily="34" charset="0"/>
              </a:rPr>
              <a:t>“</a:t>
            </a:r>
          </a:p>
          <a:p>
            <a:pPr marL="0" indent="0">
              <a:buNone/>
            </a:pPr>
            <a:endParaRPr lang="en-US" sz="1800" dirty="0">
              <a:effectLst/>
              <a:latin typeface="Calibri" panose="020F0502020204030204" pitchFamily="34" charset="0"/>
              <a:ea typeface="Aptos" panose="020B0004020202020204" pitchFamily="34" charset="0"/>
            </a:endParaRPr>
          </a:p>
          <a:p>
            <a:pPr marL="0" indent="0">
              <a:buNone/>
            </a:pPr>
            <a:r>
              <a:rPr lang="en-US" sz="1800" b="1" dirty="0">
                <a:effectLst/>
                <a:latin typeface="Calibri" panose="020F0502020204030204" pitchFamily="34" charset="0"/>
                <a:ea typeface="Aptos" panose="020B0004020202020204" pitchFamily="34" charset="0"/>
              </a:rPr>
              <a:t>The attempt to include all information in the topic sentence</a:t>
            </a:r>
          </a:p>
          <a:p>
            <a:pPr marL="0" indent="0" algn="just">
              <a:lnSpc>
                <a:spcPct val="120000"/>
              </a:lnSpc>
              <a:spcBef>
                <a:spcPts val="0"/>
              </a:spcBef>
              <a:buNone/>
            </a:pPr>
            <a:r>
              <a:rPr lang="en-US" sz="1800" dirty="0">
                <a:latin typeface="Calibri" panose="020F0502020204030204" pitchFamily="34" charset="0"/>
                <a:ea typeface="Aptos" panose="020B0004020202020204" pitchFamily="34" charset="0"/>
              </a:rPr>
              <a:t>“The main argument of Abortion and Nation is that the 1992 X case, where a High Court</a:t>
            </a:r>
          </a:p>
          <a:p>
            <a:pPr marL="0" indent="0" algn="just">
              <a:lnSpc>
                <a:spcPct val="120000"/>
              </a:lnSpc>
              <a:spcBef>
                <a:spcPts val="0"/>
              </a:spcBef>
              <a:buNone/>
            </a:pPr>
            <a:r>
              <a:rPr lang="en-US" sz="1800" dirty="0">
                <a:latin typeface="Calibri" panose="020F0502020204030204" pitchFamily="34" charset="0"/>
                <a:ea typeface="Aptos" panose="020B0004020202020204" pitchFamily="34" charset="0"/>
              </a:rPr>
              <a:t>injunction prevented a 14-year-old pregnant rape victim travelling to Britain to get an</a:t>
            </a:r>
          </a:p>
          <a:p>
            <a:pPr marL="0" indent="0" algn="just">
              <a:lnSpc>
                <a:spcPct val="120000"/>
              </a:lnSpc>
              <a:spcBef>
                <a:spcPts val="0"/>
              </a:spcBef>
              <a:buNone/>
            </a:pPr>
            <a:r>
              <a:rPr lang="en-US" sz="1800" dirty="0">
                <a:latin typeface="Calibri" panose="020F0502020204030204" pitchFamily="34" charset="0"/>
                <a:ea typeface="Aptos" panose="020B0004020202020204" pitchFamily="34" charset="0"/>
              </a:rPr>
              <a:t>abortion, and was subsequently overturned by a Supreme Court ruling, was pivotal in</a:t>
            </a:r>
          </a:p>
          <a:p>
            <a:pPr marL="0" indent="0" algn="just">
              <a:lnSpc>
                <a:spcPct val="120000"/>
              </a:lnSpc>
              <a:spcBef>
                <a:spcPts val="0"/>
              </a:spcBef>
              <a:buNone/>
            </a:pPr>
            <a:r>
              <a:rPr lang="en-US" sz="1800" dirty="0">
                <a:latin typeface="Calibri" panose="020F0502020204030204" pitchFamily="34" charset="0"/>
                <a:ea typeface="Aptos" panose="020B0004020202020204" pitchFamily="34" charset="0"/>
              </a:rPr>
              <a:t>shifting abortion politics in Ireland.  </a:t>
            </a:r>
            <a:endParaRPr lang="en-US" sz="1800" dirty="0">
              <a:latin typeface="Calibri" panose="020F0502020204030204" pitchFamily="34" charset="0"/>
            </a:endParaRPr>
          </a:p>
          <a:p>
            <a:pPr marL="0" indent="0">
              <a:buNone/>
            </a:pPr>
            <a:r>
              <a:rPr lang="en-US" sz="1800" b="1" dirty="0">
                <a:latin typeface="Calibri" panose="020F0502020204030204" pitchFamily="34" charset="0"/>
              </a:rPr>
              <a:t>The wordy and overelaborate</a:t>
            </a:r>
          </a:p>
          <a:p>
            <a:pPr marL="0" indent="0">
              <a:buNone/>
            </a:pPr>
            <a:r>
              <a:rPr lang="en-US" sz="1800" dirty="0">
                <a:latin typeface="Calibri" panose="020F0502020204030204" pitchFamily="34" charset="0"/>
              </a:rPr>
              <a:t>The culture of secrecy present within the UK, seen through the operations of British power structures and governmental procedures, is detailed in the meticulously researched and constructed argument that makes up Cobain’s monograph."</a:t>
            </a:r>
          </a:p>
          <a:p>
            <a:pPr marL="0" indent="0">
              <a:buNone/>
            </a:pPr>
            <a:r>
              <a:rPr lang="en-US" sz="1800" b="1" dirty="0">
                <a:latin typeface="Calibri" panose="020F0502020204030204" pitchFamily="34" charset="0"/>
              </a:rPr>
              <a:t>The fundamentally unclear</a:t>
            </a:r>
          </a:p>
          <a:p>
            <a:pPr marL="0" indent="0">
              <a:buNone/>
            </a:pPr>
            <a:r>
              <a:rPr lang="en-US" sz="1800" dirty="0">
                <a:latin typeface="Calibri" panose="020F0502020204030204" pitchFamily="34" charset="0"/>
              </a:rPr>
              <a:t>“Roughly two decades into the 19th century was when opium became fully engrained into Chinese society as a whole and unsurprisingly it was around this time when the Qing court began to highlight the dangers of smoking opium, leading to two conflicts </a:t>
            </a:r>
            <a:r>
              <a:rPr lang="en-US" sz="1800" dirty="0" err="1">
                <a:latin typeface="Calibri" panose="020F0502020204030204" pitchFamily="34" charset="0"/>
              </a:rPr>
              <a:t>centred</a:t>
            </a:r>
            <a:r>
              <a:rPr lang="en-US" sz="1800" dirty="0">
                <a:latin typeface="Calibri" panose="020F0502020204030204" pitchFamily="34" charset="0"/>
              </a:rPr>
              <a:t> around restricting its use and importation."</a:t>
            </a:r>
            <a:endParaRPr lang="en-US" dirty="0"/>
          </a:p>
        </p:txBody>
      </p:sp>
    </p:spTree>
    <p:extLst>
      <p:ext uri="{BB962C8B-B14F-4D97-AF65-F5344CB8AC3E}">
        <p14:creationId xmlns:p14="http://schemas.microsoft.com/office/powerpoint/2010/main" val="17882607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BDB46F-208E-A830-44D2-7CC311AFCB1D}"/>
              </a:ext>
            </a:extLst>
          </p:cNvPr>
          <p:cNvSpPr>
            <a:spLocks noGrp="1"/>
          </p:cNvSpPr>
          <p:nvPr>
            <p:ph type="title"/>
          </p:nvPr>
        </p:nvSpPr>
        <p:spPr/>
        <p:txBody>
          <a:bodyPr/>
          <a:lstStyle/>
          <a:p>
            <a:r>
              <a:rPr lang="en-US" dirty="0"/>
              <a:t>Signposting</a:t>
            </a:r>
          </a:p>
        </p:txBody>
      </p:sp>
      <p:sp>
        <p:nvSpPr>
          <p:cNvPr id="3" name="Content Placeholder 2">
            <a:extLst>
              <a:ext uri="{FF2B5EF4-FFF2-40B4-BE49-F238E27FC236}">
                <a16:creationId xmlns:a16="http://schemas.microsoft.com/office/drawing/2014/main" id="{006C05AB-49F7-04A7-906E-496B7F15DFD1}"/>
              </a:ext>
            </a:extLst>
          </p:cNvPr>
          <p:cNvSpPr>
            <a:spLocks noGrp="1"/>
          </p:cNvSpPr>
          <p:nvPr>
            <p:ph idx="1"/>
          </p:nvPr>
        </p:nvSpPr>
        <p:spPr/>
        <p:txBody>
          <a:bodyPr>
            <a:normAutofit fontScale="92500" lnSpcReduction="10000"/>
          </a:bodyPr>
          <a:lstStyle/>
          <a:p>
            <a:pPr marL="0" indent="0">
              <a:buNone/>
            </a:pPr>
            <a:r>
              <a:rPr lang="en-US" sz="1800" b="1" dirty="0">
                <a:latin typeface="Times New Roman" panose="02020603050405020304" pitchFamily="18" charset="0"/>
                <a:cs typeface="Times New Roman" panose="02020603050405020304" pitchFamily="18" charset="0"/>
              </a:rPr>
              <a:t>Remove your voice from the writing. I know it is you that is writing this.</a:t>
            </a:r>
          </a:p>
          <a:p>
            <a:pPr marL="0" indent="0">
              <a:buNone/>
            </a:pPr>
            <a:r>
              <a:rPr lang="en-GB" sz="1800" dirty="0">
                <a:solidFill>
                  <a:srgbClr val="202020"/>
                </a:solidFill>
                <a:effectLst/>
                <a:latin typeface="Times New Roman" panose="02020603050405020304" pitchFamily="18" charset="0"/>
                <a:ea typeface="Calibri" panose="020F0502020204030204" pitchFamily="34" charset="0"/>
                <a:cs typeface="Times New Roman" panose="02020603050405020304" pitchFamily="18" charset="0"/>
              </a:rPr>
              <a:t>“In this essay I will be analysing the response to the rising concerns about the use of narcotics, using the case studies of 19</a:t>
            </a:r>
            <a:r>
              <a:rPr lang="en-GB" sz="1800" baseline="30000" dirty="0">
                <a:solidFill>
                  <a:srgbClr val="202020"/>
                </a:solidFill>
                <a:effectLst/>
                <a:latin typeface="Times New Roman" panose="02020603050405020304" pitchFamily="18" charset="0"/>
                <a:ea typeface="Calibri" panose="020F0502020204030204" pitchFamily="34" charset="0"/>
                <a:cs typeface="Times New Roman" panose="02020603050405020304" pitchFamily="18" charset="0"/>
              </a:rPr>
              <a:t>th</a:t>
            </a:r>
            <a:r>
              <a:rPr lang="en-GB" sz="1800" dirty="0">
                <a:solidFill>
                  <a:srgbClr val="202020"/>
                </a:solidFill>
                <a:effectLst/>
                <a:latin typeface="Times New Roman" panose="02020603050405020304" pitchFamily="18" charset="0"/>
                <a:ea typeface="Calibri" panose="020F0502020204030204" pitchFamily="34" charset="0"/>
                <a:cs typeface="Times New Roman" panose="02020603050405020304" pitchFamily="18" charset="0"/>
              </a:rPr>
              <a:t> century England and France. I will begin the essay by discussing the issues surrounding race and narcotics as a wider symptom of Victorian stereotypes, born from a fear of undermining British values. I will then move on to analyse the popular culture of the period and how this further enhanced these negative viewpoints and demonstrate the shift in attitude. Finally, I will conclude that I believe that race has played a crucial role in shaping attitudes towards the use of narcotics. Indeed, the racialisation of drug use and the perceived threat of an underclass rejecting capitalist values through the use of narcotics, ultimately led to prohibition laws being passed at the start of the 20</a:t>
            </a:r>
            <a:r>
              <a:rPr lang="en-GB" sz="1800" baseline="30000" dirty="0">
                <a:solidFill>
                  <a:srgbClr val="202020"/>
                </a:solidFill>
                <a:effectLst/>
                <a:latin typeface="Times New Roman" panose="02020603050405020304" pitchFamily="18" charset="0"/>
                <a:ea typeface="Calibri" panose="020F0502020204030204" pitchFamily="34" charset="0"/>
                <a:cs typeface="Times New Roman" panose="02020603050405020304" pitchFamily="18" charset="0"/>
              </a:rPr>
              <a:t>th</a:t>
            </a:r>
            <a:r>
              <a:rPr lang="en-GB" sz="1800" dirty="0">
                <a:solidFill>
                  <a:srgbClr val="202020"/>
                </a:solidFill>
                <a:effectLst/>
                <a:latin typeface="Times New Roman" panose="02020603050405020304" pitchFamily="18" charset="0"/>
                <a:ea typeface="Calibri" panose="020F0502020204030204" pitchFamily="34" charset="0"/>
                <a:cs typeface="Times New Roman" panose="02020603050405020304" pitchFamily="18" charset="0"/>
              </a:rPr>
              <a:t> century.”</a:t>
            </a:r>
          </a:p>
          <a:p>
            <a:pPr marL="0" indent="0">
              <a:buNone/>
            </a:pPr>
            <a:endParaRPr lang="en-GB" sz="1800" dirty="0">
              <a:solidFill>
                <a:srgbClr val="202020"/>
              </a:solidFill>
              <a:latin typeface="Times New Roman" panose="02020603050405020304" pitchFamily="18" charset="0"/>
              <a:ea typeface="Calibri" panose="020F0502020204030204" pitchFamily="34" charset="0"/>
              <a:cs typeface="Times New Roman" panose="02020603050405020304" pitchFamily="18" charset="0"/>
            </a:endParaRPr>
          </a:p>
          <a:p>
            <a:pPr marL="0" indent="0">
              <a:buNone/>
            </a:pPr>
            <a:r>
              <a:rPr lang="en-GB" sz="1800" b="1" dirty="0">
                <a:solidFill>
                  <a:srgbClr val="202020"/>
                </a:solidFill>
                <a:effectLst/>
                <a:latin typeface="Times New Roman" panose="02020603050405020304" pitchFamily="18" charset="0"/>
                <a:ea typeface="Calibri" panose="020F0502020204030204" pitchFamily="34" charset="0"/>
                <a:cs typeface="Times New Roman" panose="02020603050405020304" pitchFamily="18" charset="0"/>
              </a:rPr>
              <a:t>Avoid pointless signposting phrases</a:t>
            </a:r>
          </a:p>
          <a:p>
            <a:pPr marL="0" indent="0">
              <a:buNone/>
            </a:pPr>
            <a:r>
              <a:rPr lang="en-GB" sz="1800" b="1" dirty="0">
                <a:solidFill>
                  <a:srgbClr val="202020"/>
                </a:solidFill>
                <a:effectLst/>
                <a:latin typeface="Times New Roman" panose="02020603050405020304" pitchFamily="18" charset="0"/>
                <a:ea typeface="SimHei" panose="02010609060101010101" pitchFamily="49" charset="-122"/>
                <a:cs typeface="Times New Roman" panose="02020603050405020304" pitchFamily="18" charset="0"/>
              </a:rPr>
              <a:t>“</a:t>
            </a:r>
            <a:r>
              <a:rPr lang="en-GB" sz="1800" dirty="0">
                <a:effectLst/>
                <a:latin typeface="Times New Roman" panose="02020603050405020304" pitchFamily="18" charset="0"/>
                <a:ea typeface="SimHei" panose="02010609060101010101" pitchFamily="49" charset="-122"/>
                <a:cs typeface="Times New Roman" panose="02020603050405020304" pitchFamily="18" charset="0"/>
              </a:rPr>
              <a:t>It is highly possible that the political concerns of the administrative class of the empire, namely the </a:t>
            </a:r>
            <a:r>
              <a:rPr lang="en-GB" sz="1800" dirty="0" err="1">
                <a:effectLst/>
                <a:latin typeface="Times New Roman" panose="02020603050405020304" pitchFamily="18" charset="0"/>
                <a:ea typeface="SimHei" panose="02010609060101010101" pitchFamily="49" charset="-122"/>
                <a:cs typeface="Times New Roman" panose="02020603050405020304" pitchFamily="18" charset="0"/>
              </a:rPr>
              <a:t>Daoguang</a:t>
            </a:r>
            <a:r>
              <a:rPr lang="en-GB" sz="1800" dirty="0">
                <a:effectLst/>
                <a:latin typeface="Times New Roman" panose="02020603050405020304" pitchFamily="18" charset="0"/>
                <a:ea typeface="SimHei" panose="02010609060101010101" pitchFamily="49" charset="-122"/>
                <a:cs typeface="Times New Roman" panose="02020603050405020304" pitchFamily="18" charset="0"/>
              </a:rPr>
              <a:t> Emperor and the bureaucrats, were instrumental in shaping the adverse reputation of opium.”</a:t>
            </a:r>
          </a:p>
          <a:p>
            <a:pPr marL="0" indent="0">
              <a:buNone/>
            </a:pPr>
            <a:endParaRPr lang="en-GB" sz="1800" dirty="0">
              <a:latin typeface="Times New Roman" panose="02020603050405020304" pitchFamily="18" charset="0"/>
              <a:ea typeface="SimHei" panose="02010609060101010101" pitchFamily="49" charset="-122"/>
              <a:cs typeface="Times New Roman" panose="02020603050405020304" pitchFamily="18" charset="0"/>
            </a:endParaRPr>
          </a:p>
          <a:p>
            <a:pPr marL="0" indent="0">
              <a:buNone/>
            </a:pPr>
            <a:r>
              <a:rPr lang="en-GB" sz="1800" dirty="0">
                <a:effectLst/>
                <a:latin typeface="Times New Roman" panose="02020603050405020304" pitchFamily="18" charset="0"/>
                <a:ea typeface="SimHei" panose="02010609060101010101" pitchFamily="49" charset="-122"/>
                <a:cs typeface="Times New Roman" panose="02020603050405020304" pitchFamily="18" charset="0"/>
              </a:rPr>
              <a:t>Or “A quote Stevens uses to encapsulate the response to the attempts of widening participation is ‘excellence had reared its ugly head, it must be elitist’, demonstrating how hard it is to change deeply rooted class divisions in huge social instructions such as universities ".</a:t>
            </a:r>
          </a:p>
          <a:p>
            <a:pPr marL="0" indent="0">
              <a:buNone/>
            </a:pPr>
            <a:endParaRPr lang="en-GB" sz="1800" b="1"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dirty="0"/>
          </a:p>
        </p:txBody>
      </p:sp>
    </p:spTree>
    <p:extLst>
      <p:ext uri="{BB962C8B-B14F-4D97-AF65-F5344CB8AC3E}">
        <p14:creationId xmlns:p14="http://schemas.microsoft.com/office/powerpoint/2010/main" val="33013079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9E20C2-EDE6-DF98-A30E-1E6957ABCFFA}"/>
              </a:ext>
            </a:extLst>
          </p:cNvPr>
          <p:cNvSpPr>
            <a:spLocks noGrp="1"/>
          </p:cNvSpPr>
          <p:nvPr>
            <p:ph type="title"/>
          </p:nvPr>
        </p:nvSpPr>
        <p:spPr/>
        <p:txBody>
          <a:bodyPr/>
          <a:lstStyle/>
          <a:p>
            <a:r>
              <a:rPr lang="en-US" dirty="0"/>
              <a:t>Overuse of the thesaurus</a:t>
            </a:r>
          </a:p>
        </p:txBody>
      </p:sp>
      <p:sp>
        <p:nvSpPr>
          <p:cNvPr id="3" name="Content Placeholder 2">
            <a:extLst>
              <a:ext uri="{FF2B5EF4-FFF2-40B4-BE49-F238E27FC236}">
                <a16:creationId xmlns:a16="http://schemas.microsoft.com/office/drawing/2014/main" id="{62F6789E-E222-9660-C71C-577F8313FC88}"/>
              </a:ext>
            </a:extLst>
          </p:cNvPr>
          <p:cNvSpPr>
            <a:spLocks noGrp="1"/>
          </p:cNvSpPr>
          <p:nvPr>
            <p:ph idx="1"/>
          </p:nvPr>
        </p:nvSpPr>
        <p:spPr/>
        <p:txBody>
          <a:bodyPr>
            <a:normAutofit/>
          </a:bodyPr>
          <a:lstStyle/>
          <a:p>
            <a:r>
              <a:rPr lang="en-US" dirty="0"/>
              <a:t>g. "Alexander alludes to the War on Drugs as the central proponent in the disproportionate mass incarceration of People of </a:t>
            </a:r>
            <a:r>
              <a:rPr lang="en-US" dirty="0" err="1"/>
              <a:t>Colour</a:t>
            </a:r>
            <a:r>
              <a:rPr lang="en-US" dirty="0"/>
              <a:t> within the United States. " </a:t>
            </a:r>
          </a:p>
          <a:p>
            <a:endParaRPr lang="en-US" dirty="0"/>
          </a:p>
          <a:p>
            <a:r>
              <a:rPr lang="en-GB" sz="2800" dirty="0">
                <a:effectLst/>
              </a:rPr>
              <a:t>"</a:t>
            </a:r>
            <a:r>
              <a:rPr lang="en-GB" sz="2800" dirty="0" err="1">
                <a:effectLst/>
              </a:rPr>
              <a:t>Hatherly</a:t>
            </a:r>
            <a:r>
              <a:rPr lang="en-GB" sz="2800" dirty="0">
                <a:effectLst/>
              </a:rPr>
              <a:t> also encapsulates austerity nostalgia from both Left-wing, and Right-wing perspectives and ambitions"</a:t>
            </a:r>
          </a:p>
          <a:p>
            <a:endParaRPr lang="en-US" dirty="0"/>
          </a:p>
        </p:txBody>
      </p:sp>
    </p:spTree>
    <p:extLst>
      <p:ext uri="{BB962C8B-B14F-4D97-AF65-F5344CB8AC3E}">
        <p14:creationId xmlns:p14="http://schemas.microsoft.com/office/powerpoint/2010/main" val="39510001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3CF8C1-2D5F-DF7B-9DF9-9797462FF2C7}"/>
              </a:ext>
            </a:extLst>
          </p:cNvPr>
          <p:cNvSpPr>
            <a:spLocks noGrp="1"/>
          </p:cNvSpPr>
          <p:nvPr>
            <p:ph type="title"/>
          </p:nvPr>
        </p:nvSpPr>
        <p:spPr/>
        <p:txBody>
          <a:bodyPr/>
          <a:lstStyle/>
          <a:p>
            <a:r>
              <a:rPr lang="en-US" dirty="0"/>
              <a:t>The hanging or dangling clause</a:t>
            </a:r>
          </a:p>
        </p:txBody>
      </p:sp>
      <p:sp>
        <p:nvSpPr>
          <p:cNvPr id="3" name="Content Placeholder 2">
            <a:extLst>
              <a:ext uri="{FF2B5EF4-FFF2-40B4-BE49-F238E27FC236}">
                <a16:creationId xmlns:a16="http://schemas.microsoft.com/office/drawing/2014/main" id="{161B5DAE-6201-7103-27F7-09FE7F6D24AF}"/>
              </a:ext>
            </a:extLst>
          </p:cNvPr>
          <p:cNvSpPr>
            <a:spLocks noGrp="1"/>
          </p:cNvSpPr>
          <p:nvPr>
            <p:ph idx="1"/>
          </p:nvPr>
        </p:nvSpPr>
        <p:spPr/>
        <p:txBody>
          <a:bodyPr/>
          <a:lstStyle/>
          <a:p>
            <a:r>
              <a:rPr lang="en-US" dirty="0"/>
              <a:t>E.g. “</a:t>
            </a:r>
            <a:r>
              <a:rPr lang="en-US" sz="2800" dirty="0">
                <a:effectLst/>
              </a:rPr>
              <a:t>Another important factor that led to Mexican Independence was the political problems leading up to the War, both long and short term.”</a:t>
            </a:r>
          </a:p>
          <a:p>
            <a:endParaRPr lang="en-US" dirty="0"/>
          </a:p>
          <a:p>
            <a:r>
              <a:rPr lang="en-US" sz="2800" dirty="0">
                <a:effectLst/>
              </a:rPr>
              <a:t>E.g. Without respecting the “social relations” of capitalism, Wood describes how capitalisms’ exploitative features are ignored, with the system being viewed to only provide “opportunity”</a:t>
            </a:r>
            <a:endParaRPr lang="en-US" dirty="0"/>
          </a:p>
          <a:p>
            <a:endParaRPr lang="en-GB" sz="2800" dirty="0">
              <a:effectLst/>
            </a:endParaRPr>
          </a:p>
          <a:p>
            <a:endParaRPr lang="en-US" dirty="0"/>
          </a:p>
        </p:txBody>
      </p:sp>
    </p:spTree>
    <p:extLst>
      <p:ext uri="{BB962C8B-B14F-4D97-AF65-F5344CB8AC3E}">
        <p14:creationId xmlns:p14="http://schemas.microsoft.com/office/powerpoint/2010/main" val="16353172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4F471C-12FB-091A-4D99-6C2167D65C64}"/>
              </a:ext>
            </a:extLst>
          </p:cNvPr>
          <p:cNvSpPr>
            <a:spLocks noGrp="1"/>
          </p:cNvSpPr>
          <p:nvPr>
            <p:ph type="title"/>
          </p:nvPr>
        </p:nvSpPr>
        <p:spPr/>
        <p:txBody>
          <a:bodyPr/>
          <a:lstStyle/>
          <a:p>
            <a:r>
              <a:rPr lang="en-US" dirty="0"/>
              <a:t>Evidence</a:t>
            </a:r>
          </a:p>
        </p:txBody>
      </p:sp>
      <p:sp>
        <p:nvSpPr>
          <p:cNvPr id="3" name="Content Placeholder 2">
            <a:extLst>
              <a:ext uri="{FF2B5EF4-FFF2-40B4-BE49-F238E27FC236}">
                <a16:creationId xmlns:a16="http://schemas.microsoft.com/office/drawing/2014/main" id="{8EE7F2E1-958B-7F50-10A0-CB596CBF782D}"/>
              </a:ext>
            </a:extLst>
          </p:cNvPr>
          <p:cNvSpPr>
            <a:spLocks noGrp="1"/>
          </p:cNvSpPr>
          <p:nvPr>
            <p:ph idx="1"/>
          </p:nvPr>
        </p:nvSpPr>
        <p:spPr/>
        <p:txBody>
          <a:bodyPr>
            <a:normAutofit/>
          </a:bodyPr>
          <a:lstStyle/>
          <a:p>
            <a:pPr marL="0" indent="0">
              <a:buNone/>
            </a:pPr>
            <a:r>
              <a:rPr lang="en-US" dirty="0"/>
              <a:t>Avoid </a:t>
            </a:r>
          </a:p>
          <a:p>
            <a:pPr marL="0" indent="0">
              <a:buNone/>
            </a:pPr>
            <a:endParaRPr lang="en-US" dirty="0"/>
          </a:p>
          <a:p>
            <a:pPr marL="514350" indent="-514350">
              <a:buAutoNum type="arabicParenR"/>
            </a:pPr>
            <a:r>
              <a:rPr lang="en-US" dirty="0"/>
              <a:t>The evidence-less paragraph</a:t>
            </a:r>
          </a:p>
          <a:p>
            <a:pPr marL="514350" indent="-514350">
              <a:buAutoNum type="arabicParenR"/>
            </a:pPr>
            <a:r>
              <a:rPr lang="en-US" dirty="0"/>
              <a:t>The historian’s quotation as “evidence”</a:t>
            </a:r>
          </a:p>
          <a:p>
            <a:pPr marL="0" indent="0">
              <a:buNone/>
            </a:pPr>
            <a:endParaRPr lang="en-US" dirty="0"/>
          </a:p>
          <a:p>
            <a:pPr marL="0" indent="0">
              <a:buNone/>
            </a:pPr>
            <a:endParaRPr lang="en-US" dirty="0"/>
          </a:p>
        </p:txBody>
      </p:sp>
    </p:spTree>
    <p:extLst>
      <p:ext uri="{BB962C8B-B14F-4D97-AF65-F5344CB8AC3E}">
        <p14:creationId xmlns:p14="http://schemas.microsoft.com/office/powerpoint/2010/main" val="25266485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577660-FB0C-F623-B5BC-D4ABF296BDCF}"/>
              </a:ext>
            </a:extLst>
          </p:cNvPr>
          <p:cNvSpPr>
            <a:spLocks noGrp="1"/>
          </p:cNvSpPr>
          <p:nvPr>
            <p:ph type="title"/>
          </p:nvPr>
        </p:nvSpPr>
        <p:spPr/>
        <p:txBody>
          <a:bodyPr/>
          <a:lstStyle/>
          <a:p>
            <a:r>
              <a:rPr lang="en-US" dirty="0"/>
              <a:t>What evidence can we use?</a:t>
            </a:r>
          </a:p>
        </p:txBody>
      </p:sp>
      <p:sp>
        <p:nvSpPr>
          <p:cNvPr id="3" name="Content Placeholder 2">
            <a:extLst>
              <a:ext uri="{FF2B5EF4-FFF2-40B4-BE49-F238E27FC236}">
                <a16:creationId xmlns:a16="http://schemas.microsoft.com/office/drawing/2014/main" id="{5F7E66BC-4BE7-12FA-DF62-F71E44E43378}"/>
              </a:ext>
            </a:extLst>
          </p:cNvPr>
          <p:cNvSpPr>
            <a:spLocks noGrp="1"/>
          </p:cNvSpPr>
          <p:nvPr>
            <p:ph idx="1"/>
          </p:nvPr>
        </p:nvSpPr>
        <p:spPr/>
        <p:txBody>
          <a:bodyPr/>
          <a:lstStyle/>
          <a:p>
            <a:endParaRPr lang="en-US" dirty="0"/>
          </a:p>
          <a:p>
            <a:r>
              <a:rPr lang="en-US" dirty="0"/>
              <a:t>Figures</a:t>
            </a:r>
          </a:p>
          <a:p>
            <a:endParaRPr lang="en-US" dirty="0"/>
          </a:p>
          <a:p>
            <a:r>
              <a:rPr lang="en-US" dirty="0"/>
              <a:t>Contemporary quotes</a:t>
            </a:r>
          </a:p>
          <a:p>
            <a:endParaRPr lang="en-US" dirty="0"/>
          </a:p>
          <a:p>
            <a:r>
              <a:rPr lang="en-US" dirty="0"/>
              <a:t>Anecdotes, small stories. </a:t>
            </a:r>
          </a:p>
        </p:txBody>
      </p:sp>
    </p:spTree>
    <p:extLst>
      <p:ext uri="{BB962C8B-B14F-4D97-AF65-F5344CB8AC3E}">
        <p14:creationId xmlns:p14="http://schemas.microsoft.com/office/powerpoint/2010/main" val="20634038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575715-8AD6-5540-46CC-42C8A667D318}"/>
              </a:ext>
            </a:extLst>
          </p:cNvPr>
          <p:cNvSpPr>
            <a:spLocks noGrp="1"/>
          </p:cNvSpPr>
          <p:nvPr>
            <p:ph type="title"/>
          </p:nvPr>
        </p:nvSpPr>
        <p:spPr/>
        <p:txBody>
          <a:bodyPr/>
          <a:lstStyle/>
          <a:p>
            <a:r>
              <a:rPr lang="en-US" dirty="0"/>
              <a:t>The overelaborate, multi-clause sentence</a:t>
            </a:r>
          </a:p>
        </p:txBody>
      </p:sp>
      <p:sp>
        <p:nvSpPr>
          <p:cNvPr id="3" name="Content Placeholder 2">
            <a:extLst>
              <a:ext uri="{FF2B5EF4-FFF2-40B4-BE49-F238E27FC236}">
                <a16:creationId xmlns:a16="http://schemas.microsoft.com/office/drawing/2014/main" id="{F422A8FF-A237-BF7E-442D-54BDC44D7AD8}"/>
              </a:ext>
            </a:extLst>
          </p:cNvPr>
          <p:cNvSpPr>
            <a:spLocks noGrp="1"/>
          </p:cNvSpPr>
          <p:nvPr>
            <p:ph idx="1"/>
          </p:nvPr>
        </p:nvSpPr>
        <p:spPr/>
        <p:txBody>
          <a:bodyPr/>
          <a:lstStyle/>
          <a:p>
            <a:endParaRPr lang="en-GB" sz="1800" kern="0" dirty="0">
              <a:latin typeface="Times New Roman" panose="02020603050405020304" pitchFamily="18" charset="0"/>
            </a:endParaRPr>
          </a:p>
          <a:p>
            <a:r>
              <a:rPr lang="en-GB" sz="1800" kern="0" dirty="0" err="1">
                <a:latin typeface="Times New Roman" panose="02020603050405020304" pitchFamily="18" charset="0"/>
              </a:rPr>
              <a:t>E.g</a:t>
            </a:r>
            <a:r>
              <a:rPr lang="en-GB" sz="1800" kern="0" dirty="0">
                <a:latin typeface="Times New Roman" panose="02020603050405020304" pitchFamily="18" charset="0"/>
              </a:rPr>
              <a:t> </a:t>
            </a:r>
            <a:r>
              <a:rPr lang="en-GB" sz="1800" dirty="0">
                <a:effectLst/>
                <a:latin typeface="Calibri" panose="020F0502020204030204" pitchFamily="34" charset="0"/>
                <a:ea typeface="Calibri" panose="020F0502020204030204" pitchFamily="34" charset="0"/>
                <a:cs typeface="Times New Roman" panose="02020603050405020304" pitchFamily="18" charset="0"/>
              </a:rPr>
              <a:t>"Contemporary literature has shown a significant advancement in the degree to which historians re-evaluate their complete awareness of ill affairs of the past, utilising accountability as a mechanism for prevention.</a:t>
            </a:r>
          </a:p>
          <a:p>
            <a:endParaRPr lang="en-GB" sz="1800" dirty="0">
              <a:latin typeface="Calibri" panose="020F0502020204030204" pitchFamily="34" charset="0"/>
              <a:cs typeface="Times New Roman" panose="02020603050405020304" pitchFamily="18" charset="0"/>
            </a:endParaRPr>
          </a:p>
          <a:p>
            <a:r>
              <a:rPr lang="en-US" sz="1800" dirty="0"/>
              <a:t>E.g. As this strategy faltered, figures such as James Bopp Jr. spearheaded a shift toward deregulating campaign finance, arguing that restrictions hindered pro-life advocacy, as Ziegler highlights that Bopp believed ‘’deregulating campaign finance would help pro-life candidates win’’ </a:t>
            </a:r>
            <a:endParaRPr lang="en-US" dirty="0"/>
          </a:p>
        </p:txBody>
      </p:sp>
    </p:spTree>
    <p:extLst>
      <p:ext uri="{BB962C8B-B14F-4D97-AF65-F5344CB8AC3E}">
        <p14:creationId xmlns:p14="http://schemas.microsoft.com/office/powerpoint/2010/main" val="29082879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124</TotalTime>
  <Words>688</Words>
  <Application>Microsoft Macintosh PowerPoint</Application>
  <PresentationFormat>Widescreen</PresentationFormat>
  <Paragraphs>47</Paragraphs>
  <Slides>8</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8</vt:i4>
      </vt:variant>
    </vt:vector>
  </HeadingPairs>
  <TitlesOfParts>
    <vt:vector size="14" baseType="lpstr">
      <vt:lpstr>Aptos</vt:lpstr>
      <vt:lpstr>Aptos Display</vt:lpstr>
      <vt:lpstr>Arial</vt:lpstr>
      <vt:lpstr>Calibri</vt:lpstr>
      <vt:lpstr>Times New Roman</vt:lpstr>
      <vt:lpstr>Office Theme</vt:lpstr>
      <vt:lpstr>A few common essay writing errors</vt:lpstr>
      <vt:lpstr>Topic sentences</vt:lpstr>
      <vt:lpstr>Signposting</vt:lpstr>
      <vt:lpstr>Overuse of the thesaurus</vt:lpstr>
      <vt:lpstr>The hanging or dangling clause</vt:lpstr>
      <vt:lpstr>Evidence</vt:lpstr>
      <vt:lpstr>What evidence can we use?</vt:lpstr>
      <vt:lpstr>The overelaborate, multi-clause sentence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Smith, Benjamin</dc:creator>
  <cp:lastModifiedBy>Smith, Benjamin</cp:lastModifiedBy>
  <cp:revision>2</cp:revision>
  <dcterms:created xsi:type="dcterms:W3CDTF">2024-11-25T08:28:35Z</dcterms:created>
  <dcterms:modified xsi:type="dcterms:W3CDTF">2025-01-07T12:27:36Z</dcterms:modified>
</cp:coreProperties>
</file>