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6" r:id="rId4"/>
    <p:sldId id="267" r:id="rId5"/>
    <p:sldId id="268" r:id="rId6"/>
    <p:sldId id="264" r:id="rId7"/>
    <p:sldId id="263" r:id="rId8"/>
    <p:sldId id="269" r:id="rId9"/>
    <p:sldId id="258" r:id="rId10"/>
    <p:sldId id="259" r:id="rId11"/>
    <p:sldId id="260" r:id="rId12"/>
    <p:sldId id="261"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84"/>
    <p:restoredTop sz="94692"/>
  </p:normalViewPr>
  <p:slideViewPr>
    <p:cSldViewPr snapToGrid="0">
      <p:cViewPr varScale="1">
        <p:scale>
          <a:sx n="114" d="100"/>
          <a:sy n="114" d="100"/>
        </p:scale>
        <p:origin x="3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CBD178-D587-4652-BD46-611B51A08E4F}"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143D5BDB-291D-49D7-BC52-19DD76EAAB2B}">
      <dgm:prSet/>
      <dgm:spPr/>
      <dgm:t>
        <a:bodyPr/>
        <a:lstStyle/>
        <a:p>
          <a:r>
            <a:rPr lang="en-US"/>
            <a:t>When was the Conquest of Mexico?</a:t>
          </a:r>
        </a:p>
      </dgm:t>
    </dgm:pt>
    <dgm:pt modelId="{1D07E713-1FF6-4F01-97BC-E98D30C074C8}" type="parTrans" cxnId="{AB2908E6-FD4F-4248-BA10-73E36677A963}">
      <dgm:prSet/>
      <dgm:spPr/>
      <dgm:t>
        <a:bodyPr/>
        <a:lstStyle/>
        <a:p>
          <a:endParaRPr lang="en-US"/>
        </a:p>
      </dgm:t>
    </dgm:pt>
    <dgm:pt modelId="{B95F7ECE-2B08-433E-8155-78AF6611BE53}" type="sibTrans" cxnId="{AB2908E6-FD4F-4248-BA10-73E36677A963}">
      <dgm:prSet/>
      <dgm:spPr/>
      <dgm:t>
        <a:bodyPr/>
        <a:lstStyle/>
        <a:p>
          <a:endParaRPr lang="en-US"/>
        </a:p>
      </dgm:t>
    </dgm:pt>
    <dgm:pt modelId="{BBEF68AE-3900-4698-BA09-189E0CAFE763}">
      <dgm:prSet/>
      <dgm:spPr/>
      <dgm:t>
        <a:bodyPr/>
        <a:lstStyle/>
        <a:p>
          <a:r>
            <a:rPr lang="en-US"/>
            <a:t>Who led the Conquest of Mexico?</a:t>
          </a:r>
        </a:p>
      </dgm:t>
    </dgm:pt>
    <dgm:pt modelId="{E8A8B82A-FE1C-43CA-8870-218DF8112E8E}" type="parTrans" cxnId="{1A11AE00-DCCC-40BC-A5D2-D581715791D4}">
      <dgm:prSet/>
      <dgm:spPr/>
      <dgm:t>
        <a:bodyPr/>
        <a:lstStyle/>
        <a:p>
          <a:endParaRPr lang="en-US"/>
        </a:p>
      </dgm:t>
    </dgm:pt>
    <dgm:pt modelId="{5FA6CDC6-8E13-4C7D-826D-9EF63EBE8C0F}" type="sibTrans" cxnId="{1A11AE00-DCCC-40BC-A5D2-D581715791D4}">
      <dgm:prSet/>
      <dgm:spPr/>
      <dgm:t>
        <a:bodyPr/>
        <a:lstStyle/>
        <a:p>
          <a:endParaRPr lang="en-US"/>
        </a:p>
      </dgm:t>
    </dgm:pt>
    <dgm:pt modelId="{2D295715-02E0-47E4-AE2C-F8B9790E934C}">
      <dgm:prSet/>
      <dgm:spPr/>
      <dgm:t>
        <a:bodyPr/>
        <a:lstStyle/>
        <a:p>
          <a:r>
            <a:rPr lang="en-US"/>
            <a:t>Who won?</a:t>
          </a:r>
        </a:p>
      </dgm:t>
    </dgm:pt>
    <dgm:pt modelId="{CD62B742-ACFB-472A-8A7F-E2A973E0F671}" type="parTrans" cxnId="{0D55C6B4-B3C6-48A7-BF79-F18E7FFC1E6E}">
      <dgm:prSet/>
      <dgm:spPr/>
      <dgm:t>
        <a:bodyPr/>
        <a:lstStyle/>
        <a:p>
          <a:endParaRPr lang="en-US"/>
        </a:p>
      </dgm:t>
    </dgm:pt>
    <dgm:pt modelId="{ED78E420-7DB0-4B71-AA86-4CE81127D0AC}" type="sibTrans" cxnId="{0D55C6B4-B3C6-48A7-BF79-F18E7FFC1E6E}">
      <dgm:prSet/>
      <dgm:spPr/>
      <dgm:t>
        <a:bodyPr/>
        <a:lstStyle/>
        <a:p>
          <a:endParaRPr lang="en-US"/>
        </a:p>
      </dgm:t>
    </dgm:pt>
    <dgm:pt modelId="{74F0DE38-8AE8-4FCF-931B-A09371488DA6}">
      <dgm:prSet/>
      <dgm:spPr/>
      <dgm:t>
        <a:bodyPr/>
        <a:lstStyle/>
        <a:p>
          <a:r>
            <a:rPr lang="en-US"/>
            <a:t>Why did they win?</a:t>
          </a:r>
        </a:p>
      </dgm:t>
    </dgm:pt>
    <dgm:pt modelId="{49197E49-FA22-4B56-8F6D-80F028D71CC2}" type="parTrans" cxnId="{37EC5802-1276-4F80-9996-35AF52BE5424}">
      <dgm:prSet/>
      <dgm:spPr/>
      <dgm:t>
        <a:bodyPr/>
        <a:lstStyle/>
        <a:p>
          <a:endParaRPr lang="en-US"/>
        </a:p>
      </dgm:t>
    </dgm:pt>
    <dgm:pt modelId="{9A81BD5C-F83C-4CFE-946F-C7D5A5D6ABF5}" type="sibTrans" cxnId="{37EC5802-1276-4F80-9996-35AF52BE5424}">
      <dgm:prSet/>
      <dgm:spPr/>
      <dgm:t>
        <a:bodyPr/>
        <a:lstStyle/>
        <a:p>
          <a:endParaRPr lang="en-US"/>
        </a:p>
      </dgm:t>
    </dgm:pt>
    <dgm:pt modelId="{8BC22980-DCD2-AF42-9F8E-C928BF2A5863}" type="pres">
      <dgm:prSet presAssocID="{34CBD178-D587-4652-BD46-611B51A08E4F}" presName="linear" presStyleCnt="0">
        <dgm:presLayoutVars>
          <dgm:animLvl val="lvl"/>
          <dgm:resizeHandles val="exact"/>
        </dgm:presLayoutVars>
      </dgm:prSet>
      <dgm:spPr/>
    </dgm:pt>
    <dgm:pt modelId="{8EB40A96-F403-E745-9AA0-F8A5EA0DF27D}" type="pres">
      <dgm:prSet presAssocID="{143D5BDB-291D-49D7-BC52-19DD76EAAB2B}" presName="parentText" presStyleLbl="node1" presStyleIdx="0" presStyleCnt="4">
        <dgm:presLayoutVars>
          <dgm:chMax val="0"/>
          <dgm:bulletEnabled val="1"/>
        </dgm:presLayoutVars>
      </dgm:prSet>
      <dgm:spPr/>
    </dgm:pt>
    <dgm:pt modelId="{33E10BDB-561A-E247-A012-CBC206363F18}" type="pres">
      <dgm:prSet presAssocID="{B95F7ECE-2B08-433E-8155-78AF6611BE53}" presName="spacer" presStyleCnt="0"/>
      <dgm:spPr/>
    </dgm:pt>
    <dgm:pt modelId="{014BE31B-27E9-3B4E-9CE6-978EE64E3654}" type="pres">
      <dgm:prSet presAssocID="{BBEF68AE-3900-4698-BA09-189E0CAFE763}" presName="parentText" presStyleLbl="node1" presStyleIdx="1" presStyleCnt="4">
        <dgm:presLayoutVars>
          <dgm:chMax val="0"/>
          <dgm:bulletEnabled val="1"/>
        </dgm:presLayoutVars>
      </dgm:prSet>
      <dgm:spPr/>
    </dgm:pt>
    <dgm:pt modelId="{318ACF22-7242-EF42-A159-3A494D17AE00}" type="pres">
      <dgm:prSet presAssocID="{5FA6CDC6-8E13-4C7D-826D-9EF63EBE8C0F}" presName="spacer" presStyleCnt="0"/>
      <dgm:spPr/>
    </dgm:pt>
    <dgm:pt modelId="{5796717E-4612-1A47-A280-E867887F44BE}" type="pres">
      <dgm:prSet presAssocID="{2D295715-02E0-47E4-AE2C-F8B9790E934C}" presName="parentText" presStyleLbl="node1" presStyleIdx="2" presStyleCnt="4">
        <dgm:presLayoutVars>
          <dgm:chMax val="0"/>
          <dgm:bulletEnabled val="1"/>
        </dgm:presLayoutVars>
      </dgm:prSet>
      <dgm:spPr/>
    </dgm:pt>
    <dgm:pt modelId="{29E030F3-0495-AF46-8E57-E2D29A2AC588}" type="pres">
      <dgm:prSet presAssocID="{ED78E420-7DB0-4B71-AA86-4CE81127D0AC}" presName="spacer" presStyleCnt="0"/>
      <dgm:spPr/>
    </dgm:pt>
    <dgm:pt modelId="{1B7C1A03-CF7A-214D-B596-6D28E661C1F4}" type="pres">
      <dgm:prSet presAssocID="{74F0DE38-8AE8-4FCF-931B-A09371488DA6}" presName="parentText" presStyleLbl="node1" presStyleIdx="3" presStyleCnt="4">
        <dgm:presLayoutVars>
          <dgm:chMax val="0"/>
          <dgm:bulletEnabled val="1"/>
        </dgm:presLayoutVars>
      </dgm:prSet>
      <dgm:spPr/>
    </dgm:pt>
  </dgm:ptLst>
  <dgm:cxnLst>
    <dgm:cxn modelId="{1A11AE00-DCCC-40BC-A5D2-D581715791D4}" srcId="{34CBD178-D587-4652-BD46-611B51A08E4F}" destId="{BBEF68AE-3900-4698-BA09-189E0CAFE763}" srcOrd="1" destOrd="0" parTransId="{E8A8B82A-FE1C-43CA-8870-218DF8112E8E}" sibTransId="{5FA6CDC6-8E13-4C7D-826D-9EF63EBE8C0F}"/>
    <dgm:cxn modelId="{37EC5802-1276-4F80-9996-35AF52BE5424}" srcId="{34CBD178-D587-4652-BD46-611B51A08E4F}" destId="{74F0DE38-8AE8-4FCF-931B-A09371488DA6}" srcOrd="3" destOrd="0" parTransId="{49197E49-FA22-4B56-8F6D-80F028D71CC2}" sibTransId="{9A81BD5C-F83C-4CFE-946F-C7D5A5D6ABF5}"/>
    <dgm:cxn modelId="{2D77986D-42CA-884B-AE12-7B2CC2A414AC}" type="presOf" srcId="{BBEF68AE-3900-4698-BA09-189E0CAFE763}" destId="{014BE31B-27E9-3B4E-9CE6-978EE64E3654}" srcOrd="0" destOrd="0" presId="urn:microsoft.com/office/officeart/2005/8/layout/vList2"/>
    <dgm:cxn modelId="{D2C1AD88-CC3E-7B4D-A93D-79E5B9B1C77B}" type="presOf" srcId="{2D295715-02E0-47E4-AE2C-F8B9790E934C}" destId="{5796717E-4612-1A47-A280-E867887F44BE}" srcOrd="0" destOrd="0" presId="urn:microsoft.com/office/officeart/2005/8/layout/vList2"/>
    <dgm:cxn modelId="{2A38428C-A271-4446-935D-7DDD79FA1C44}" type="presOf" srcId="{143D5BDB-291D-49D7-BC52-19DD76EAAB2B}" destId="{8EB40A96-F403-E745-9AA0-F8A5EA0DF27D}" srcOrd="0" destOrd="0" presId="urn:microsoft.com/office/officeart/2005/8/layout/vList2"/>
    <dgm:cxn modelId="{0D55C6B4-B3C6-48A7-BF79-F18E7FFC1E6E}" srcId="{34CBD178-D587-4652-BD46-611B51A08E4F}" destId="{2D295715-02E0-47E4-AE2C-F8B9790E934C}" srcOrd="2" destOrd="0" parTransId="{CD62B742-ACFB-472A-8A7F-E2A973E0F671}" sibTransId="{ED78E420-7DB0-4B71-AA86-4CE81127D0AC}"/>
    <dgm:cxn modelId="{9958A1B5-F185-E34C-A803-8E0F2CB043AC}" type="presOf" srcId="{74F0DE38-8AE8-4FCF-931B-A09371488DA6}" destId="{1B7C1A03-CF7A-214D-B596-6D28E661C1F4}" srcOrd="0" destOrd="0" presId="urn:microsoft.com/office/officeart/2005/8/layout/vList2"/>
    <dgm:cxn modelId="{CBEACABD-1F01-C54A-97AB-AD8EAAAC1BFD}" type="presOf" srcId="{34CBD178-D587-4652-BD46-611B51A08E4F}" destId="{8BC22980-DCD2-AF42-9F8E-C928BF2A5863}" srcOrd="0" destOrd="0" presId="urn:microsoft.com/office/officeart/2005/8/layout/vList2"/>
    <dgm:cxn modelId="{AB2908E6-FD4F-4248-BA10-73E36677A963}" srcId="{34CBD178-D587-4652-BD46-611B51A08E4F}" destId="{143D5BDB-291D-49D7-BC52-19DD76EAAB2B}" srcOrd="0" destOrd="0" parTransId="{1D07E713-1FF6-4F01-97BC-E98D30C074C8}" sibTransId="{B95F7ECE-2B08-433E-8155-78AF6611BE53}"/>
    <dgm:cxn modelId="{C3EDF602-84FF-5F44-B0E5-F87C672AC2A4}" type="presParOf" srcId="{8BC22980-DCD2-AF42-9F8E-C928BF2A5863}" destId="{8EB40A96-F403-E745-9AA0-F8A5EA0DF27D}" srcOrd="0" destOrd="0" presId="urn:microsoft.com/office/officeart/2005/8/layout/vList2"/>
    <dgm:cxn modelId="{36934CE3-6E08-FE4C-8776-7A8E1D982D9C}" type="presParOf" srcId="{8BC22980-DCD2-AF42-9F8E-C928BF2A5863}" destId="{33E10BDB-561A-E247-A012-CBC206363F18}" srcOrd="1" destOrd="0" presId="urn:microsoft.com/office/officeart/2005/8/layout/vList2"/>
    <dgm:cxn modelId="{30C4155A-CE5B-9641-8B60-042BE5B00341}" type="presParOf" srcId="{8BC22980-DCD2-AF42-9F8E-C928BF2A5863}" destId="{014BE31B-27E9-3B4E-9CE6-978EE64E3654}" srcOrd="2" destOrd="0" presId="urn:microsoft.com/office/officeart/2005/8/layout/vList2"/>
    <dgm:cxn modelId="{240639A6-8006-5E43-A616-96C41F31CFCE}" type="presParOf" srcId="{8BC22980-DCD2-AF42-9F8E-C928BF2A5863}" destId="{318ACF22-7242-EF42-A159-3A494D17AE00}" srcOrd="3" destOrd="0" presId="urn:microsoft.com/office/officeart/2005/8/layout/vList2"/>
    <dgm:cxn modelId="{683164BF-A6A0-664F-8AA1-D84B0FD103FB}" type="presParOf" srcId="{8BC22980-DCD2-AF42-9F8E-C928BF2A5863}" destId="{5796717E-4612-1A47-A280-E867887F44BE}" srcOrd="4" destOrd="0" presId="urn:microsoft.com/office/officeart/2005/8/layout/vList2"/>
    <dgm:cxn modelId="{CBAE7329-6E1F-0B46-853F-089F25A1105F}" type="presParOf" srcId="{8BC22980-DCD2-AF42-9F8E-C928BF2A5863}" destId="{29E030F3-0495-AF46-8E57-E2D29A2AC588}" srcOrd="5" destOrd="0" presId="urn:microsoft.com/office/officeart/2005/8/layout/vList2"/>
    <dgm:cxn modelId="{A8BD886B-6C0A-EB4F-8A05-9D42DFEC8725}" type="presParOf" srcId="{8BC22980-DCD2-AF42-9F8E-C928BF2A5863}" destId="{1B7C1A03-CF7A-214D-B596-6D28E661C1F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40A96-F403-E745-9AA0-F8A5EA0DF27D}">
      <dsp:nvSpPr>
        <dsp:cNvPr id="0" name=""/>
        <dsp:cNvSpPr/>
      </dsp:nvSpPr>
      <dsp:spPr>
        <a:xfrm>
          <a:off x="0" y="924285"/>
          <a:ext cx="6253721" cy="737099"/>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When was the Conquest of Mexico?</a:t>
          </a:r>
        </a:p>
      </dsp:txBody>
      <dsp:txXfrm>
        <a:off x="35982" y="960267"/>
        <a:ext cx="6181757" cy="665135"/>
      </dsp:txXfrm>
    </dsp:sp>
    <dsp:sp modelId="{014BE31B-27E9-3B4E-9CE6-978EE64E3654}">
      <dsp:nvSpPr>
        <dsp:cNvPr id="0" name=""/>
        <dsp:cNvSpPr/>
      </dsp:nvSpPr>
      <dsp:spPr>
        <a:xfrm>
          <a:off x="0" y="1747785"/>
          <a:ext cx="6253721" cy="737099"/>
        </a:xfrm>
        <a:prstGeom prst="roundRect">
          <a:avLst/>
        </a:prstGeom>
        <a:solidFill>
          <a:schemeClr val="accent5">
            <a:hueOff val="-4050717"/>
            <a:satOff val="-275"/>
            <a:lumOff val="65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Who led the Conquest of Mexico?</a:t>
          </a:r>
        </a:p>
      </dsp:txBody>
      <dsp:txXfrm>
        <a:off x="35982" y="1783767"/>
        <a:ext cx="6181757" cy="665135"/>
      </dsp:txXfrm>
    </dsp:sp>
    <dsp:sp modelId="{5796717E-4612-1A47-A280-E867887F44BE}">
      <dsp:nvSpPr>
        <dsp:cNvPr id="0" name=""/>
        <dsp:cNvSpPr/>
      </dsp:nvSpPr>
      <dsp:spPr>
        <a:xfrm>
          <a:off x="0" y="2571284"/>
          <a:ext cx="6253721" cy="737099"/>
        </a:xfrm>
        <a:prstGeom prst="roundRect">
          <a:avLst/>
        </a:prstGeom>
        <a:solidFill>
          <a:schemeClr val="accent5">
            <a:hueOff val="-8101434"/>
            <a:satOff val="-551"/>
            <a:lumOff val="130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Who won?</a:t>
          </a:r>
        </a:p>
      </dsp:txBody>
      <dsp:txXfrm>
        <a:off x="35982" y="2607266"/>
        <a:ext cx="6181757" cy="665135"/>
      </dsp:txXfrm>
    </dsp:sp>
    <dsp:sp modelId="{1B7C1A03-CF7A-214D-B596-6D28E661C1F4}">
      <dsp:nvSpPr>
        <dsp:cNvPr id="0" name=""/>
        <dsp:cNvSpPr/>
      </dsp:nvSpPr>
      <dsp:spPr>
        <a:xfrm>
          <a:off x="0" y="3394785"/>
          <a:ext cx="6253721" cy="737099"/>
        </a:xfrm>
        <a:prstGeom prst="round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Why did they win?</a:t>
          </a:r>
        </a:p>
      </dsp:txBody>
      <dsp:txXfrm>
        <a:off x="35982" y="3430767"/>
        <a:ext cx="6181757" cy="6651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FE6EF-CF58-8746-7E59-8FB1EC7D325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58FA717B-27BD-793C-1196-89DC792381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FFC8855-AEAD-B538-6943-F64F10A9E0A7}"/>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59F25632-90E2-A859-36AF-FDFC2DC0AE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9BF3C0-64A4-2C22-467A-72776508D647}"/>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4217157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B18C8-F0C5-C2E4-7125-3B6C71DDE14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9F88A24-B978-031F-02C1-06B07B22EF8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940719A-7DA8-7AC2-9AE9-DB6D616D615B}"/>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9A7C9D2C-06BB-5849-95E0-EB8144D490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355314-9B35-4113-A43B-02CD68808639}"/>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1885721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66A4AE9-8603-0B3A-A6CF-5573BC44BE3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7915DF9-732A-C318-AEE8-9A7B4AF4F4A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BBA9D82-54DF-2580-5BE8-A4B3DD7427AF}"/>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123A95A1-03B3-9AF4-705F-31AE50075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C8C776-2606-9CE8-84EB-94F628CBBFFF}"/>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668951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6E359-8B96-C115-8493-50F1CDD769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6780D48-3889-046F-DC81-027BEB41FC9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77E0D4-04D1-0244-B918-F6A6A2E775DC}"/>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0200BDDA-9EB9-9326-ACC6-577F0FA4C5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761A4B-DC28-4604-1A24-4F9810C2B794}"/>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3963382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6DEFF-623E-5318-2040-3AC279D36BE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E1F28E0-D89A-E928-4B1F-08E929DE459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8D06EAA-00AE-4D29-CC96-DEDE4DC1BDAB}"/>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8E53A3F5-8CC8-F20E-38EB-0A50CF791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820AA7-3510-2594-CD55-7804D2546FE8}"/>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1232760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20BF6-DEA5-3E67-A8C1-C099F476EDF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A221762-1617-5423-2D61-C10F58A5ABC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DEF76B6-F63F-EEA0-BABF-4C5EB61ECE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28AC54B-2646-BC5A-26F8-6FA165483DD3}"/>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6" name="Footer Placeholder 5">
            <a:extLst>
              <a:ext uri="{FF2B5EF4-FFF2-40B4-BE49-F238E27FC236}">
                <a16:creationId xmlns:a16="http://schemas.microsoft.com/office/drawing/2014/main" id="{6F16FFD8-1EA7-83D8-4163-AA454E8C7E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98AEF1-45D4-C3AB-E1AC-9FD4B4CF0B9C}"/>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3335995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3FBB8-1ABE-6BCF-9D9D-B5A78784C0C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2C24C0-B69A-83D4-B66C-8BAFE1DEBB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C368B67-2523-9DE5-F128-D2EED0E2EE0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D147EDE-DB09-AF61-1B0E-5C5812D973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41B04B-BB8D-FEFB-3E2E-E9F3574B440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0BE1DC9-5E0D-4C59-B840-DDC9B047749B}"/>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8" name="Footer Placeholder 7">
            <a:extLst>
              <a:ext uri="{FF2B5EF4-FFF2-40B4-BE49-F238E27FC236}">
                <a16:creationId xmlns:a16="http://schemas.microsoft.com/office/drawing/2014/main" id="{11C561F7-D33D-622C-AAF9-50039E1D20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A01232-3B83-CE24-F8A8-A8FECCA8BB85}"/>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3691592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C3C60-7CB2-0C7C-7EB6-77B04436B07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6DED9F2-5E10-81C9-8D29-612DF3650327}"/>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4" name="Footer Placeholder 3">
            <a:extLst>
              <a:ext uri="{FF2B5EF4-FFF2-40B4-BE49-F238E27FC236}">
                <a16:creationId xmlns:a16="http://schemas.microsoft.com/office/drawing/2014/main" id="{A033F6D8-3E9A-5DE1-235B-FF242DEA81F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5B68469-EA21-C55D-46C2-C673DBF8CFFE}"/>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369035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700E92-F5B9-3C93-9C1D-7877CA24D4A6}"/>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3" name="Footer Placeholder 2">
            <a:extLst>
              <a:ext uri="{FF2B5EF4-FFF2-40B4-BE49-F238E27FC236}">
                <a16:creationId xmlns:a16="http://schemas.microsoft.com/office/drawing/2014/main" id="{66ABC317-E67C-9FB2-2433-A2A29CD1D4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4C5C92-9867-54F6-DB49-C8DB73576D03}"/>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2316010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BC41E-3528-1A57-21D9-4E1AA81016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45C8714-1CF2-1FA3-2D75-E8901E6825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999FF15-A227-B86D-3D48-A098607CAE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4F1A614-0D4F-63AA-B4AC-CAA69623ED63}"/>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6" name="Footer Placeholder 5">
            <a:extLst>
              <a:ext uri="{FF2B5EF4-FFF2-40B4-BE49-F238E27FC236}">
                <a16:creationId xmlns:a16="http://schemas.microsoft.com/office/drawing/2014/main" id="{3F4A3010-EFA3-B983-3054-E19A8E5F8B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6023CF-C04D-A479-EC78-D4123EF54AC6}"/>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4046549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BD056-D527-3FC8-3706-F939F20407F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BECF26B-64EB-16D8-F3AB-F71742AFC6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72BFFC-B8F9-8B08-C8BE-F2E72621D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1CAB3BA-3C6A-1183-FCCF-2490A6E475C5}"/>
              </a:ext>
            </a:extLst>
          </p:cNvPr>
          <p:cNvSpPr>
            <a:spLocks noGrp="1"/>
          </p:cNvSpPr>
          <p:nvPr>
            <p:ph type="dt" sz="half" idx="10"/>
          </p:nvPr>
        </p:nvSpPr>
        <p:spPr/>
        <p:txBody>
          <a:bodyPr/>
          <a:lstStyle/>
          <a:p>
            <a:fld id="{F69BBEDD-2EF7-BA47-8A0D-5029C609B317}" type="datetimeFigureOut">
              <a:rPr lang="en-US" smtClean="0"/>
              <a:t>3/7/26</a:t>
            </a:fld>
            <a:endParaRPr lang="en-US"/>
          </a:p>
        </p:txBody>
      </p:sp>
      <p:sp>
        <p:nvSpPr>
          <p:cNvPr id="6" name="Footer Placeholder 5">
            <a:extLst>
              <a:ext uri="{FF2B5EF4-FFF2-40B4-BE49-F238E27FC236}">
                <a16:creationId xmlns:a16="http://schemas.microsoft.com/office/drawing/2014/main" id="{8E8C5704-ED70-1AF0-752F-A1FAE6EC61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9A3E0C-CE66-23AB-C61C-04EF12525718}"/>
              </a:ext>
            </a:extLst>
          </p:cNvPr>
          <p:cNvSpPr>
            <a:spLocks noGrp="1"/>
          </p:cNvSpPr>
          <p:nvPr>
            <p:ph type="sldNum" sz="quarter" idx="12"/>
          </p:nvPr>
        </p:nvSpPr>
        <p:spPr/>
        <p:txBody>
          <a:bodyPr/>
          <a:lstStyle/>
          <a:p>
            <a:fld id="{10061F2A-5779-3548-A42D-61A083EA30D6}" type="slidenum">
              <a:rPr lang="en-US" smtClean="0"/>
              <a:t>‹#›</a:t>
            </a:fld>
            <a:endParaRPr lang="en-US"/>
          </a:p>
        </p:txBody>
      </p:sp>
    </p:spTree>
    <p:extLst>
      <p:ext uri="{BB962C8B-B14F-4D97-AF65-F5344CB8AC3E}">
        <p14:creationId xmlns:p14="http://schemas.microsoft.com/office/powerpoint/2010/main" val="2223486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A4CC96-30B6-441D-564B-60E72C2EAE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6583B8-B263-9202-AA32-968E57046B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C4DFB0D-298A-E3EA-DC15-39A169BA53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9BBEDD-2EF7-BA47-8A0D-5029C609B317}" type="datetimeFigureOut">
              <a:rPr lang="en-US" smtClean="0"/>
              <a:t>3/7/26</a:t>
            </a:fld>
            <a:endParaRPr lang="en-US"/>
          </a:p>
        </p:txBody>
      </p:sp>
      <p:sp>
        <p:nvSpPr>
          <p:cNvPr id="5" name="Footer Placeholder 4">
            <a:extLst>
              <a:ext uri="{FF2B5EF4-FFF2-40B4-BE49-F238E27FC236}">
                <a16:creationId xmlns:a16="http://schemas.microsoft.com/office/drawing/2014/main" id="{A1DE123A-F078-0126-268C-31A85C2997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F4D90B8-AD2D-E1E5-5B6C-544996B104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061F2A-5779-3548-A42D-61A083EA30D6}" type="slidenum">
              <a:rPr lang="en-US" smtClean="0"/>
              <a:t>‹#›</a:t>
            </a:fld>
            <a:endParaRPr lang="en-US"/>
          </a:p>
        </p:txBody>
      </p:sp>
    </p:spTree>
    <p:extLst>
      <p:ext uri="{BB962C8B-B14F-4D97-AF65-F5344CB8AC3E}">
        <p14:creationId xmlns:p14="http://schemas.microsoft.com/office/powerpoint/2010/main" val="2717196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971AB-D8CD-74BB-6B45-0163B588881D}"/>
              </a:ext>
            </a:extLst>
          </p:cNvPr>
          <p:cNvSpPr>
            <a:spLocks noGrp="1"/>
          </p:cNvSpPr>
          <p:nvPr>
            <p:ph type="ctrTitle"/>
          </p:nvPr>
        </p:nvSpPr>
        <p:spPr/>
        <p:txBody>
          <a:bodyPr/>
          <a:lstStyle/>
          <a:p>
            <a:r>
              <a:rPr lang="en-US" dirty="0"/>
              <a:t>The Conquest of Mexico</a:t>
            </a:r>
          </a:p>
        </p:txBody>
      </p:sp>
      <p:sp>
        <p:nvSpPr>
          <p:cNvPr id="3" name="Subtitle 2">
            <a:extLst>
              <a:ext uri="{FF2B5EF4-FFF2-40B4-BE49-F238E27FC236}">
                <a16:creationId xmlns:a16="http://schemas.microsoft.com/office/drawing/2014/main" id="{52BC0215-32BD-A97F-17B7-DC2DFA521C6D}"/>
              </a:ext>
            </a:extLst>
          </p:cNvPr>
          <p:cNvSpPr>
            <a:spLocks noGrp="1"/>
          </p:cNvSpPr>
          <p:nvPr>
            <p:ph type="subTitle" idx="1"/>
          </p:nvPr>
        </p:nvSpPr>
        <p:spPr/>
        <p:txBody>
          <a:bodyPr/>
          <a:lstStyle/>
          <a:p>
            <a:r>
              <a:rPr lang="en-US" dirty="0"/>
              <a:t>Professor Benjamin T. Smith</a:t>
            </a:r>
          </a:p>
        </p:txBody>
      </p:sp>
      <p:pic>
        <p:nvPicPr>
          <p:cNvPr id="5" name="Picture 4" descr="Long shot of a road&#10;&#10;AI-generated content may be incorrect.">
            <a:extLst>
              <a:ext uri="{FF2B5EF4-FFF2-40B4-BE49-F238E27FC236}">
                <a16:creationId xmlns:a16="http://schemas.microsoft.com/office/drawing/2014/main" id="{D971217F-4150-01AF-BE5C-9008AFCD5747}"/>
              </a:ext>
            </a:extLst>
          </p:cNvPr>
          <p:cNvPicPr>
            <a:picLocks noChangeAspect="1"/>
          </p:cNvPicPr>
          <p:nvPr/>
        </p:nvPicPr>
        <p:blipFill>
          <a:blip r:embed="rId2">
            <a:alphaModFix amt="50000"/>
          </a:blip>
          <a:stretch>
            <a:fillRect/>
          </a:stretch>
        </p:blipFill>
        <p:spPr>
          <a:xfrm>
            <a:off x="-500041" y="-1"/>
            <a:ext cx="12878951" cy="6858001"/>
          </a:xfrm>
          <a:prstGeom prst="rect">
            <a:avLst/>
          </a:prstGeom>
        </p:spPr>
      </p:pic>
    </p:spTree>
    <p:extLst>
      <p:ext uri="{BB962C8B-B14F-4D97-AF65-F5344CB8AC3E}">
        <p14:creationId xmlns:p14="http://schemas.microsoft.com/office/powerpoint/2010/main" val="3450108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drawing of a ship with soldiers and a flag&#10;&#10;AI-generated content may be incorrect.">
            <a:extLst>
              <a:ext uri="{FF2B5EF4-FFF2-40B4-BE49-F238E27FC236}">
                <a16:creationId xmlns:a16="http://schemas.microsoft.com/office/drawing/2014/main" id="{8F73940E-A7AC-0148-FC42-7DF30AD2CA1C}"/>
              </a:ext>
            </a:extLst>
          </p:cNvPr>
          <p:cNvPicPr>
            <a:picLocks noGrp="1" noChangeAspect="1"/>
          </p:cNvPicPr>
          <p:nvPr>
            <p:ph idx="1"/>
          </p:nvPr>
        </p:nvPicPr>
        <p:blipFill>
          <a:blip r:embed="rId2"/>
          <a:srcRect b="3017"/>
          <a:stretch>
            <a:fillRect/>
          </a:stretch>
        </p:blipFill>
        <p:spPr>
          <a:xfrm>
            <a:off x="20" y="10"/>
            <a:ext cx="12191980" cy="6857990"/>
          </a:xfrm>
          <a:prstGeom prst="rect">
            <a:avLst/>
          </a:prstGeom>
        </p:spPr>
      </p:pic>
      <p:sp>
        <p:nvSpPr>
          <p:cNvPr id="17" name="Rectangle 16">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E3E32A-22B3-F81E-237D-24682FF115AB}"/>
              </a:ext>
            </a:extLst>
          </p:cNvPr>
          <p:cNvSpPr>
            <a:spLocks noGrp="1"/>
          </p:cNvSpPr>
          <p:nvPr>
            <p:ph type="title"/>
          </p:nvPr>
        </p:nvSpPr>
        <p:spPr>
          <a:xfrm>
            <a:off x="523875" y="5317240"/>
            <a:ext cx="11210925" cy="744836"/>
          </a:xfrm>
          <a:prstGeom prst="ellipse">
            <a:avLst/>
          </a:prstGeom>
        </p:spPr>
        <p:txBody>
          <a:bodyPr vert="horz" lIns="91440" tIns="45720" rIns="91440" bIns="45720" rtlCol="0" anchor="ctr">
            <a:normAutofit/>
          </a:bodyPr>
          <a:lstStyle/>
          <a:p>
            <a:pPr algn="ctr"/>
            <a:r>
              <a:rPr lang="en-US" sz="3100">
                <a:solidFill>
                  <a:schemeClr val="tx1">
                    <a:lumMod val="85000"/>
                    <a:lumOff val="15000"/>
                  </a:schemeClr>
                </a:solidFill>
              </a:rPr>
              <a:t>Florentine Codex</a:t>
            </a:r>
          </a:p>
        </p:txBody>
      </p:sp>
      <p:cxnSp>
        <p:nvCxnSpPr>
          <p:cNvPr id="19" name="Straight Connector 18">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016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drawing of two people&#10;&#10;AI-generated content may be incorrect.">
            <a:extLst>
              <a:ext uri="{FF2B5EF4-FFF2-40B4-BE49-F238E27FC236}">
                <a16:creationId xmlns:a16="http://schemas.microsoft.com/office/drawing/2014/main" id="{979C3B19-96D5-CB8C-1BEE-98CB6AAA7723}"/>
              </a:ext>
            </a:extLst>
          </p:cNvPr>
          <p:cNvPicPr>
            <a:picLocks noGrp="1" noChangeAspect="1"/>
          </p:cNvPicPr>
          <p:nvPr>
            <p:ph idx="1"/>
          </p:nvPr>
        </p:nvPicPr>
        <p:blipFill>
          <a:blip r:embed="rId2"/>
          <a:srcRect t="15336" b="6810"/>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FCBA8A-7449-7F4A-BDDB-A4CD632E6019}"/>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1600" dirty="0">
                <a:solidFill>
                  <a:schemeClr val="tx1">
                    <a:lumMod val="85000"/>
                    <a:lumOff val="15000"/>
                  </a:schemeClr>
                </a:solidFill>
              </a:rPr>
              <a:t>Luis Becerra Tanco, </a:t>
            </a:r>
            <a:r>
              <a:rPr lang="en-US" sz="1600" i="1" dirty="0">
                <a:solidFill>
                  <a:schemeClr val="tx1">
                    <a:lumMod val="85000"/>
                    <a:lumOff val="15000"/>
                  </a:schemeClr>
                </a:solidFill>
              </a:rPr>
              <a:t>Felicidad de México </a:t>
            </a:r>
            <a:r>
              <a:rPr lang="en-US" sz="1600" i="1" dirty="0" err="1">
                <a:solidFill>
                  <a:schemeClr val="tx1">
                    <a:lumMod val="85000"/>
                    <a:lumOff val="15000"/>
                  </a:schemeClr>
                </a:solidFill>
              </a:rPr>
              <a:t>en</a:t>
            </a:r>
            <a:r>
              <a:rPr lang="en-US" sz="1600" i="1" dirty="0">
                <a:solidFill>
                  <a:schemeClr val="tx1">
                    <a:lumMod val="85000"/>
                    <a:lumOff val="15000"/>
                  </a:schemeClr>
                </a:solidFill>
              </a:rPr>
              <a:t> </a:t>
            </a:r>
            <a:r>
              <a:rPr lang="en-US" sz="1600" i="1" dirty="0" err="1">
                <a:solidFill>
                  <a:schemeClr val="tx1">
                    <a:lumMod val="85000"/>
                    <a:lumOff val="15000"/>
                  </a:schemeClr>
                </a:solidFill>
              </a:rPr>
              <a:t>el</a:t>
            </a:r>
            <a:r>
              <a:rPr lang="en-US" sz="1600" i="1" dirty="0">
                <a:solidFill>
                  <a:schemeClr val="tx1">
                    <a:lumMod val="85000"/>
                    <a:lumOff val="15000"/>
                  </a:schemeClr>
                </a:solidFill>
              </a:rPr>
              <a:t> principio, y </a:t>
            </a:r>
            <a:r>
              <a:rPr lang="en-US" sz="1600" i="1" dirty="0" err="1">
                <a:solidFill>
                  <a:schemeClr val="tx1">
                    <a:lumMod val="85000"/>
                    <a:lumOff val="15000"/>
                  </a:schemeClr>
                </a:solidFill>
              </a:rPr>
              <a:t>milagroso</a:t>
            </a:r>
            <a:r>
              <a:rPr lang="en-US" sz="1600" i="1" dirty="0">
                <a:solidFill>
                  <a:schemeClr val="tx1">
                    <a:lumMod val="85000"/>
                    <a:lumOff val="15000"/>
                  </a:schemeClr>
                </a:solidFill>
              </a:rPr>
              <a:t> </a:t>
            </a:r>
            <a:r>
              <a:rPr lang="en-US" sz="1600" i="1" dirty="0" err="1">
                <a:solidFill>
                  <a:schemeClr val="tx1">
                    <a:lumMod val="85000"/>
                    <a:lumOff val="15000"/>
                  </a:schemeClr>
                </a:solidFill>
              </a:rPr>
              <a:t>origen</a:t>
            </a:r>
            <a:r>
              <a:rPr lang="en-US" sz="1600" i="1" dirty="0">
                <a:solidFill>
                  <a:schemeClr val="tx1">
                    <a:lumMod val="85000"/>
                    <a:lumOff val="15000"/>
                  </a:schemeClr>
                </a:solidFill>
              </a:rPr>
              <a:t>, </a:t>
            </a:r>
            <a:r>
              <a:rPr lang="en-US" sz="1600" i="1" dirty="0" err="1">
                <a:solidFill>
                  <a:schemeClr val="tx1">
                    <a:lumMod val="85000"/>
                    <a:lumOff val="15000"/>
                  </a:schemeClr>
                </a:solidFill>
              </a:rPr>
              <a:t>que</a:t>
            </a:r>
            <a:r>
              <a:rPr lang="en-US" sz="1600" i="1" dirty="0">
                <a:solidFill>
                  <a:schemeClr val="tx1">
                    <a:lumMod val="85000"/>
                    <a:lumOff val="15000"/>
                  </a:schemeClr>
                </a:solidFill>
              </a:rPr>
              <a:t> </a:t>
            </a:r>
            <a:r>
              <a:rPr lang="en-US" sz="1600" i="1" dirty="0" err="1">
                <a:solidFill>
                  <a:schemeClr val="tx1">
                    <a:lumMod val="85000"/>
                    <a:lumOff val="15000"/>
                  </a:schemeClr>
                </a:solidFill>
              </a:rPr>
              <a:t>tubo</a:t>
            </a:r>
            <a:r>
              <a:rPr lang="en-US" sz="1600" i="1" dirty="0">
                <a:solidFill>
                  <a:schemeClr val="tx1">
                    <a:lumMod val="85000"/>
                    <a:lumOff val="15000"/>
                  </a:schemeClr>
                </a:solidFill>
              </a:rPr>
              <a:t> </a:t>
            </a:r>
            <a:r>
              <a:rPr lang="en-US" sz="1600" i="1" dirty="0" err="1">
                <a:solidFill>
                  <a:schemeClr val="tx1">
                    <a:lumMod val="85000"/>
                    <a:lumOff val="15000"/>
                  </a:schemeClr>
                </a:solidFill>
              </a:rPr>
              <a:t>el</a:t>
            </a:r>
            <a:r>
              <a:rPr lang="en-US" sz="1600" i="1" dirty="0">
                <a:solidFill>
                  <a:schemeClr val="tx1">
                    <a:lumMod val="85000"/>
                    <a:lumOff val="15000"/>
                  </a:schemeClr>
                </a:solidFill>
              </a:rPr>
              <a:t> Santuario de la Virgen María N. </a:t>
            </a:r>
            <a:r>
              <a:rPr lang="en-US" sz="1600" i="1" dirty="0" err="1">
                <a:solidFill>
                  <a:schemeClr val="tx1">
                    <a:lumMod val="85000"/>
                    <a:lumOff val="15000"/>
                  </a:schemeClr>
                </a:solidFill>
              </a:rPr>
              <a:t>Señora</a:t>
            </a:r>
            <a:r>
              <a:rPr lang="en-US" sz="1600" i="1" dirty="0">
                <a:solidFill>
                  <a:schemeClr val="tx1">
                    <a:lumMod val="85000"/>
                    <a:lumOff val="15000"/>
                  </a:schemeClr>
                </a:solidFill>
              </a:rPr>
              <a:t> de </a:t>
            </a:r>
            <a:r>
              <a:rPr lang="en-US" sz="1600" i="1" dirty="0" err="1">
                <a:solidFill>
                  <a:schemeClr val="tx1">
                    <a:lumMod val="85000"/>
                    <a:lumOff val="15000"/>
                  </a:schemeClr>
                </a:solidFill>
              </a:rPr>
              <a:t>Gvadalvpe</a:t>
            </a:r>
            <a:r>
              <a:rPr lang="en-US" sz="1600" i="1" dirty="0">
                <a:solidFill>
                  <a:schemeClr val="tx1">
                    <a:lumMod val="85000"/>
                    <a:lumOff val="15000"/>
                  </a:schemeClr>
                </a:solidFill>
              </a:rPr>
              <a:t>, </a:t>
            </a:r>
            <a:r>
              <a:rPr lang="en-US" sz="1600" i="1" dirty="0" err="1">
                <a:solidFill>
                  <a:schemeClr val="tx1">
                    <a:lumMod val="85000"/>
                    <a:lumOff val="15000"/>
                  </a:schemeClr>
                </a:solidFill>
              </a:rPr>
              <a:t>extramuros</a:t>
            </a:r>
            <a:r>
              <a:rPr lang="en-US" sz="1600" i="1" dirty="0">
                <a:solidFill>
                  <a:schemeClr val="tx1">
                    <a:lumMod val="85000"/>
                    <a:lumOff val="15000"/>
                  </a:schemeClr>
                </a:solidFill>
              </a:rPr>
              <a:t>: </a:t>
            </a:r>
            <a:r>
              <a:rPr lang="en-US" sz="1600" i="1" dirty="0" err="1">
                <a:solidFill>
                  <a:schemeClr val="tx1">
                    <a:lumMod val="85000"/>
                    <a:lumOff val="15000"/>
                  </a:schemeClr>
                </a:solidFill>
              </a:rPr>
              <a:t>en</a:t>
            </a:r>
            <a:r>
              <a:rPr lang="en-US" sz="1600" i="1" dirty="0">
                <a:solidFill>
                  <a:schemeClr val="tx1">
                    <a:lumMod val="85000"/>
                    <a:lumOff val="15000"/>
                  </a:schemeClr>
                </a:solidFill>
              </a:rPr>
              <a:t> la </a:t>
            </a:r>
            <a:r>
              <a:rPr lang="en-US" sz="1600" i="1" dirty="0" err="1">
                <a:solidFill>
                  <a:schemeClr val="tx1">
                    <a:lumMod val="85000"/>
                    <a:lumOff val="15000"/>
                  </a:schemeClr>
                </a:solidFill>
              </a:rPr>
              <a:t>aparición</a:t>
            </a:r>
            <a:r>
              <a:rPr lang="en-US" sz="1600" i="1" dirty="0">
                <a:solidFill>
                  <a:schemeClr val="tx1">
                    <a:lumMod val="85000"/>
                    <a:lumOff val="15000"/>
                  </a:schemeClr>
                </a:solidFill>
              </a:rPr>
              <a:t> admirable de </a:t>
            </a:r>
            <a:r>
              <a:rPr lang="en-US" sz="1600" i="1" dirty="0" err="1">
                <a:solidFill>
                  <a:schemeClr val="tx1">
                    <a:lumMod val="85000"/>
                    <a:lumOff val="15000"/>
                  </a:schemeClr>
                </a:solidFill>
              </a:rPr>
              <a:t>esta</a:t>
            </a:r>
            <a:r>
              <a:rPr lang="en-US" sz="1600" i="1" dirty="0">
                <a:solidFill>
                  <a:schemeClr val="tx1">
                    <a:lumMod val="85000"/>
                    <a:lumOff val="15000"/>
                  </a:schemeClr>
                </a:solidFill>
              </a:rPr>
              <a:t> </a:t>
            </a:r>
            <a:r>
              <a:rPr lang="en-US" sz="1600" i="1" dirty="0" err="1">
                <a:solidFill>
                  <a:schemeClr val="tx1">
                    <a:lumMod val="85000"/>
                    <a:lumOff val="15000"/>
                  </a:schemeClr>
                </a:solidFill>
              </a:rPr>
              <a:t>soberana</a:t>
            </a:r>
            <a:r>
              <a:rPr lang="en-US" sz="1600" i="1" dirty="0">
                <a:solidFill>
                  <a:schemeClr val="tx1">
                    <a:lumMod val="85000"/>
                    <a:lumOff val="15000"/>
                  </a:schemeClr>
                </a:solidFill>
              </a:rPr>
              <a:t> </a:t>
            </a:r>
            <a:r>
              <a:rPr lang="en-US" sz="1600" i="1" dirty="0" err="1">
                <a:solidFill>
                  <a:schemeClr val="tx1">
                    <a:lumMod val="85000"/>
                    <a:lumOff val="15000"/>
                  </a:schemeClr>
                </a:solidFill>
              </a:rPr>
              <a:t>Señora</a:t>
            </a:r>
            <a:r>
              <a:rPr lang="en-US" sz="1600" i="1" dirty="0">
                <a:solidFill>
                  <a:schemeClr val="tx1">
                    <a:lumMod val="85000"/>
                    <a:lumOff val="15000"/>
                  </a:schemeClr>
                </a:solidFill>
              </a:rPr>
              <a:t>, y de </a:t>
            </a:r>
            <a:r>
              <a:rPr lang="en-US" sz="1600" i="1" dirty="0" err="1">
                <a:solidFill>
                  <a:schemeClr val="tx1">
                    <a:lumMod val="85000"/>
                    <a:lumOff val="15000"/>
                  </a:schemeClr>
                </a:solidFill>
              </a:rPr>
              <a:t>su</a:t>
            </a:r>
            <a:r>
              <a:rPr lang="en-US" sz="1600" i="1" dirty="0">
                <a:solidFill>
                  <a:schemeClr val="tx1">
                    <a:lumMod val="85000"/>
                    <a:lumOff val="15000"/>
                  </a:schemeClr>
                </a:solidFill>
              </a:rPr>
              <a:t> </a:t>
            </a:r>
            <a:r>
              <a:rPr lang="en-US" sz="1600" i="1" dirty="0" err="1">
                <a:solidFill>
                  <a:schemeClr val="tx1">
                    <a:lumMod val="85000"/>
                    <a:lumOff val="15000"/>
                  </a:schemeClr>
                </a:solidFill>
              </a:rPr>
              <a:t>prodigiosa</a:t>
            </a:r>
            <a:r>
              <a:rPr lang="en-US" sz="1600" i="1" dirty="0">
                <a:solidFill>
                  <a:schemeClr val="tx1">
                    <a:lumMod val="85000"/>
                    <a:lumOff val="15000"/>
                  </a:schemeClr>
                </a:solidFill>
              </a:rPr>
              <a:t> imagen </a:t>
            </a:r>
            <a:r>
              <a:rPr lang="en-US" sz="1600" dirty="0">
                <a:solidFill>
                  <a:schemeClr val="tx1">
                    <a:lumMod val="85000"/>
                    <a:lumOff val="15000"/>
                  </a:schemeClr>
                </a:solidFill>
              </a:rPr>
              <a:t>(1675)</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6" name="Rectangle 1">
            <a:extLst>
              <a:ext uri="{FF2B5EF4-FFF2-40B4-BE49-F238E27FC236}">
                <a16:creationId xmlns:a16="http://schemas.microsoft.com/office/drawing/2014/main" id="{611F13CF-3360-B131-1243-B69017835853}"/>
              </a:ext>
            </a:extLst>
          </p:cNvPr>
          <p:cNvSpPr>
            <a:spLocks noChangeArrowheads="1"/>
          </p:cNvSpPr>
          <p:nvPr/>
        </p:nvSpPr>
        <p:spPr bwMode="auto">
          <a:xfrm>
            <a:off x="0" y="0"/>
            <a:ext cx="65928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1" u="none" strike="noStrike" cap="none" normalizeH="0" baseline="0">
                <a:ln>
                  <a:noFill/>
                </a:ln>
                <a:solidFill>
                  <a:schemeClr val="tx1"/>
                </a:solidFill>
                <a:effectLst/>
                <a:latin typeface="var(--font-family-serif)"/>
              </a:rPr>
              <a:t>elicidad de México en el principio, y milagroso origen, que tubo el Santuario de la Virgen María N. Señora de Gvadalvpe, extramuros: en la aparición admirable de esta soberana Señora, y de su prodigiosa imagen</a:t>
            </a:r>
            <a:r>
              <a:rPr kumimoji="0" lang="en-US" altLang="en-US" sz="1000" b="0" i="0" u="none" strike="noStrike" cap="none" normalizeH="0" baseline="0">
                <a:ln>
                  <a:noFill/>
                </a:ln>
                <a:solidFill>
                  <a:schemeClr val="tx1"/>
                </a:solidFill>
                <a:effectLst/>
                <a:latin typeface="var(--font-family-serif)"/>
              </a:rPr>
              <a:t> (1675) by Luis Becerra Tanco.</a:t>
            </a:r>
            <a:endParaRPr kumimoji="0" lang="en-US" altLang="en-US" sz="10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56267971-FB41-81AE-7E5A-3963762F1D23}"/>
              </a:ext>
            </a:extLst>
          </p:cNvPr>
          <p:cNvSpPr>
            <a:spLocks noChangeArrowheads="1"/>
          </p:cNvSpPr>
          <p:nvPr/>
        </p:nvSpPr>
        <p:spPr bwMode="auto">
          <a:xfrm>
            <a:off x="152400" y="152400"/>
            <a:ext cx="65928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1" u="none" strike="noStrike" cap="none" normalizeH="0" baseline="0">
                <a:ln>
                  <a:noFill/>
                </a:ln>
                <a:solidFill>
                  <a:schemeClr val="tx1"/>
                </a:solidFill>
                <a:effectLst/>
                <a:latin typeface="var(--font-family-serif)"/>
              </a:rPr>
              <a:t>elicidad de México en el principio, y milagroso origen, que tubo el Santuario de la Virgen María N. Señora de Gvadalvpe, extramuros: en la aparición admirable de esta soberana Señora, y de su prodigiosa imagen</a:t>
            </a:r>
            <a:r>
              <a:rPr kumimoji="0" lang="en-US" altLang="en-US" sz="1000" b="0" i="0" u="none" strike="noStrike" cap="none" normalizeH="0" baseline="0">
                <a:ln>
                  <a:noFill/>
                </a:ln>
                <a:solidFill>
                  <a:schemeClr val="tx1"/>
                </a:solidFill>
                <a:effectLst/>
                <a:latin typeface="var(--font-family-serif)"/>
              </a:rPr>
              <a:t> (1675) by Luis Becerra Tanco.</a:t>
            </a:r>
            <a:endParaRPr kumimoji="0" lang="en-US" altLang="en-US" sz="10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57598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67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CD3344-F01B-1E4D-2F82-921D684FDF8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200" kern="1200" dirty="0">
                <a:solidFill>
                  <a:srgbClr val="FFFFFF"/>
                </a:solidFill>
                <a:latin typeface="+mj-lt"/>
                <a:ea typeface="+mj-ea"/>
                <a:cs typeface="+mj-cs"/>
              </a:rPr>
              <a:t>The myth of developmental supremacy</a:t>
            </a:r>
          </a:p>
        </p:txBody>
      </p:sp>
      <p:pic>
        <p:nvPicPr>
          <p:cNvPr id="7" name="Content Placeholder 6" descr="A book cover with text&#10;&#10;AI-generated content may be incorrect.">
            <a:extLst>
              <a:ext uri="{FF2B5EF4-FFF2-40B4-BE49-F238E27FC236}">
                <a16:creationId xmlns:a16="http://schemas.microsoft.com/office/drawing/2014/main" id="{0568582D-0185-34D2-481A-8EEAB8AC5EB8}"/>
              </a:ext>
            </a:extLst>
          </p:cNvPr>
          <p:cNvPicPr>
            <a:picLocks noGrp="1" noChangeAspect="1"/>
          </p:cNvPicPr>
          <p:nvPr>
            <p:ph idx="1"/>
          </p:nvPr>
        </p:nvPicPr>
        <p:blipFill>
          <a:blip r:embed="rId2"/>
          <a:stretch>
            <a:fillRect/>
          </a:stretch>
        </p:blipFill>
        <p:spPr>
          <a:xfrm>
            <a:off x="5999311" y="961812"/>
            <a:ext cx="3266777" cy="4930987"/>
          </a:xfrm>
          <a:prstGeom prst="rect">
            <a:avLst/>
          </a:prstGeom>
        </p:spPr>
      </p:pic>
    </p:spTree>
    <p:extLst>
      <p:ext uri="{BB962C8B-B14F-4D97-AF65-F5344CB8AC3E}">
        <p14:creationId xmlns:p14="http://schemas.microsoft.com/office/powerpoint/2010/main" val="2296164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95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D2BF80-6135-AFFE-E617-697A0A95414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endParaRPr lang="en-US" sz="2600" kern="1200" dirty="0">
              <a:solidFill>
                <a:srgbClr val="FFFFFF"/>
              </a:solidFill>
              <a:latin typeface="+mj-lt"/>
              <a:ea typeface="+mj-ea"/>
              <a:cs typeface="+mj-cs"/>
            </a:endParaRPr>
          </a:p>
        </p:txBody>
      </p:sp>
      <p:pic>
        <p:nvPicPr>
          <p:cNvPr id="5" name="Content Placeholder 4" descr="A map of a forest&#10;&#10;AI-generated content may be incorrect.">
            <a:extLst>
              <a:ext uri="{FF2B5EF4-FFF2-40B4-BE49-F238E27FC236}">
                <a16:creationId xmlns:a16="http://schemas.microsoft.com/office/drawing/2014/main" id="{54D95252-2F3D-4973-5270-28960FF8B065}"/>
              </a:ext>
            </a:extLst>
          </p:cNvPr>
          <p:cNvPicPr>
            <a:picLocks noGrp="1" noChangeAspect="1"/>
          </p:cNvPicPr>
          <p:nvPr>
            <p:ph idx="1"/>
          </p:nvPr>
        </p:nvPicPr>
        <p:blipFill>
          <a:blip r:embed="rId2"/>
          <a:stretch>
            <a:fillRect/>
          </a:stretch>
        </p:blipFill>
        <p:spPr>
          <a:xfrm>
            <a:off x="4032513" y="79134"/>
            <a:ext cx="7194929" cy="6691283"/>
          </a:xfrm>
          <a:prstGeom prst="rect">
            <a:avLst/>
          </a:prstGeom>
        </p:spPr>
      </p:pic>
    </p:spTree>
    <p:extLst>
      <p:ext uri="{BB962C8B-B14F-4D97-AF65-F5344CB8AC3E}">
        <p14:creationId xmlns:p14="http://schemas.microsoft.com/office/powerpoint/2010/main" val="703769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CD1AC-3879-2A23-2C67-0F3EC4C18C3B}"/>
              </a:ext>
            </a:extLst>
          </p:cNvPr>
          <p:cNvSpPr>
            <a:spLocks noGrp="1"/>
          </p:cNvSpPr>
          <p:nvPr>
            <p:ph type="title"/>
          </p:nvPr>
        </p:nvSpPr>
        <p:spPr/>
        <p:txBody>
          <a:bodyPr/>
          <a:lstStyle/>
          <a:p>
            <a:r>
              <a:rPr lang="en-US" dirty="0"/>
              <a:t>Tenochtitlan, capital of the Aztecs</a:t>
            </a:r>
          </a:p>
        </p:txBody>
      </p:sp>
      <p:pic>
        <p:nvPicPr>
          <p:cNvPr id="5" name="Content Placeholder 4" descr="A map of the world&#10;&#10;AI-generated content may be incorrect.">
            <a:extLst>
              <a:ext uri="{FF2B5EF4-FFF2-40B4-BE49-F238E27FC236}">
                <a16:creationId xmlns:a16="http://schemas.microsoft.com/office/drawing/2014/main" id="{1E5A2CDE-0D33-CF09-A4DE-489A98FFB6A4}"/>
              </a:ext>
            </a:extLst>
          </p:cNvPr>
          <p:cNvPicPr>
            <a:picLocks noGrp="1" noChangeAspect="1"/>
          </p:cNvPicPr>
          <p:nvPr>
            <p:ph idx="1"/>
          </p:nvPr>
        </p:nvPicPr>
        <p:blipFill>
          <a:blip r:embed="rId2"/>
          <a:stretch>
            <a:fillRect/>
          </a:stretch>
        </p:blipFill>
        <p:spPr>
          <a:xfrm>
            <a:off x="326483" y="2088705"/>
            <a:ext cx="2997200" cy="4025900"/>
          </a:xfrm>
          <a:prstGeom prst="rect">
            <a:avLst/>
          </a:prstGeom>
        </p:spPr>
      </p:pic>
      <p:pic>
        <p:nvPicPr>
          <p:cNvPr id="7" name="Picture 6" descr="A landscape with a mountain in the background&#10;&#10;AI-generated content may be incorrect.">
            <a:extLst>
              <a:ext uri="{FF2B5EF4-FFF2-40B4-BE49-F238E27FC236}">
                <a16:creationId xmlns:a16="http://schemas.microsoft.com/office/drawing/2014/main" id="{B2BB28B9-663F-AC86-B0D7-A35A5D02C35F}"/>
              </a:ext>
            </a:extLst>
          </p:cNvPr>
          <p:cNvPicPr>
            <a:picLocks noChangeAspect="1"/>
          </p:cNvPicPr>
          <p:nvPr/>
        </p:nvPicPr>
        <p:blipFill>
          <a:blip r:embed="rId3"/>
          <a:stretch>
            <a:fillRect/>
          </a:stretch>
        </p:blipFill>
        <p:spPr>
          <a:xfrm>
            <a:off x="3782890" y="1934183"/>
            <a:ext cx="8082627" cy="4025900"/>
          </a:xfrm>
          <a:prstGeom prst="rect">
            <a:avLst/>
          </a:prstGeom>
        </p:spPr>
      </p:pic>
    </p:spTree>
    <p:extLst>
      <p:ext uri="{BB962C8B-B14F-4D97-AF65-F5344CB8AC3E}">
        <p14:creationId xmlns:p14="http://schemas.microsoft.com/office/powerpoint/2010/main" val="2960324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381C3-2AC9-AE26-34ED-58A4A72C52BF}"/>
              </a:ext>
            </a:extLst>
          </p:cNvPr>
          <p:cNvSpPr>
            <a:spLocks noGrp="1"/>
          </p:cNvSpPr>
          <p:nvPr>
            <p:ph type="title"/>
          </p:nvPr>
        </p:nvSpPr>
        <p:spPr/>
        <p:txBody>
          <a:bodyPr/>
          <a:lstStyle/>
          <a:p>
            <a:endParaRPr lang="en-US"/>
          </a:p>
        </p:txBody>
      </p:sp>
      <p:pic>
        <p:nvPicPr>
          <p:cNvPr id="5" name="Content Placeholder 4" descr="An aerial view of a city&#10;&#10;AI-generated content may be incorrect.">
            <a:extLst>
              <a:ext uri="{FF2B5EF4-FFF2-40B4-BE49-F238E27FC236}">
                <a16:creationId xmlns:a16="http://schemas.microsoft.com/office/drawing/2014/main" id="{8170032F-6F31-37F2-691F-45E473CB55A8}"/>
              </a:ext>
            </a:extLst>
          </p:cNvPr>
          <p:cNvPicPr>
            <a:picLocks noGrp="1" noChangeAspect="1"/>
          </p:cNvPicPr>
          <p:nvPr>
            <p:ph idx="1"/>
          </p:nvPr>
        </p:nvPicPr>
        <p:blipFill>
          <a:blip r:embed="rId2"/>
          <a:stretch>
            <a:fillRect/>
          </a:stretch>
        </p:blipFill>
        <p:spPr>
          <a:xfrm>
            <a:off x="606744" y="512956"/>
            <a:ext cx="11266072" cy="5296017"/>
          </a:xfrm>
          <a:prstGeom prst="rect">
            <a:avLst/>
          </a:prstGeom>
        </p:spPr>
      </p:pic>
    </p:spTree>
    <p:extLst>
      <p:ext uri="{BB962C8B-B14F-4D97-AF65-F5344CB8AC3E}">
        <p14:creationId xmlns:p14="http://schemas.microsoft.com/office/powerpoint/2010/main" val="3840618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E67-88F5-67EB-E99F-595023CE9FFD}"/>
              </a:ext>
            </a:extLst>
          </p:cNvPr>
          <p:cNvSpPr>
            <a:spLocks noGrp="1"/>
          </p:cNvSpPr>
          <p:nvPr>
            <p:ph type="title"/>
          </p:nvPr>
        </p:nvSpPr>
        <p:spPr/>
        <p:txBody>
          <a:bodyPr/>
          <a:lstStyle/>
          <a:p>
            <a:endParaRPr lang="en-US"/>
          </a:p>
        </p:txBody>
      </p:sp>
      <p:pic>
        <p:nvPicPr>
          <p:cNvPr id="5" name="Content Placeholder 4" descr="A long shot of a bridge&#10;&#10;AI-generated content may be incorrect.">
            <a:extLst>
              <a:ext uri="{FF2B5EF4-FFF2-40B4-BE49-F238E27FC236}">
                <a16:creationId xmlns:a16="http://schemas.microsoft.com/office/drawing/2014/main" id="{4E89B9DF-237A-F47C-17C3-0D5C67C1D656}"/>
              </a:ext>
            </a:extLst>
          </p:cNvPr>
          <p:cNvPicPr>
            <a:picLocks noGrp="1" noChangeAspect="1"/>
          </p:cNvPicPr>
          <p:nvPr>
            <p:ph idx="1"/>
          </p:nvPr>
        </p:nvPicPr>
        <p:blipFill>
          <a:blip r:embed="rId2"/>
          <a:stretch>
            <a:fillRect/>
          </a:stretch>
        </p:blipFill>
        <p:spPr>
          <a:xfrm>
            <a:off x="0" y="512957"/>
            <a:ext cx="11896546" cy="5474436"/>
          </a:xfrm>
          <a:prstGeom prst="rect">
            <a:avLst/>
          </a:prstGeom>
        </p:spPr>
      </p:pic>
    </p:spTree>
    <p:extLst>
      <p:ext uri="{BB962C8B-B14F-4D97-AF65-F5344CB8AC3E}">
        <p14:creationId xmlns:p14="http://schemas.microsoft.com/office/powerpoint/2010/main" val="271012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45FEB-7E83-6D14-8AE7-F08D7D119625}"/>
              </a:ext>
            </a:extLst>
          </p:cNvPr>
          <p:cNvSpPr>
            <a:spLocks noGrp="1"/>
          </p:cNvSpPr>
          <p:nvPr>
            <p:ph type="title"/>
          </p:nvPr>
        </p:nvSpPr>
        <p:spPr/>
        <p:txBody>
          <a:bodyPr/>
          <a:lstStyle/>
          <a:p>
            <a:endParaRPr lang="en-US"/>
          </a:p>
        </p:txBody>
      </p:sp>
      <p:pic>
        <p:nvPicPr>
          <p:cNvPr id="5" name="Content Placeholder 4" descr="A book cover of a book&#10;&#10;AI-generated content may be incorrect.">
            <a:extLst>
              <a:ext uri="{FF2B5EF4-FFF2-40B4-BE49-F238E27FC236}">
                <a16:creationId xmlns:a16="http://schemas.microsoft.com/office/drawing/2014/main" id="{566A1D0D-0D9F-570A-07B7-BB2F158ABC2D}"/>
              </a:ext>
            </a:extLst>
          </p:cNvPr>
          <p:cNvPicPr>
            <a:picLocks noGrp="1" noChangeAspect="1"/>
          </p:cNvPicPr>
          <p:nvPr>
            <p:ph idx="1"/>
          </p:nvPr>
        </p:nvPicPr>
        <p:blipFill>
          <a:blip r:embed="rId2"/>
          <a:stretch>
            <a:fillRect/>
          </a:stretch>
        </p:blipFill>
        <p:spPr>
          <a:xfrm>
            <a:off x="1661532" y="968236"/>
            <a:ext cx="3216198" cy="4905514"/>
          </a:xfrm>
          <a:prstGeom prst="rect">
            <a:avLst/>
          </a:prstGeom>
        </p:spPr>
      </p:pic>
      <p:pic>
        <p:nvPicPr>
          <p:cNvPr id="7" name="Picture 6" descr="A red and yellow book cover&#10;&#10;AI-generated content may be incorrect.">
            <a:extLst>
              <a:ext uri="{FF2B5EF4-FFF2-40B4-BE49-F238E27FC236}">
                <a16:creationId xmlns:a16="http://schemas.microsoft.com/office/drawing/2014/main" id="{81CB76FD-9EDC-6D9D-68B2-327B3FBB8654}"/>
              </a:ext>
            </a:extLst>
          </p:cNvPr>
          <p:cNvPicPr>
            <a:picLocks noChangeAspect="1"/>
          </p:cNvPicPr>
          <p:nvPr/>
        </p:nvPicPr>
        <p:blipFill>
          <a:blip r:embed="rId3"/>
          <a:stretch>
            <a:fillRect/>
          </a:stretch>
        </p:blipFill>
        <p:spPr>
          <a:xfrm>
            <a:off x="6262185" y="984250"/>
            <a:ext cx="3263900" cy="4889500"/>
          </a:xfrm>
          <a:prstGeom prst="rect">
            <a:avLst/>
          </a:prstGeom>
        </p:spPr>
      </p:pic>
    </p:spTree>
    <p:extLst>
      <p:ext uri="{BB962C8B-B14F-4D97-AF65-F5344CB8AC3E}">
        <p14:creationId xmlns:p14="http://schemas.microsoft.com/office/powerpoint/2010/main" val="800519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3EFF7B1-6CB7-47D1-AD37-B870CA2B2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A2962B-21B6-4689-A95D-A8FF6ADE4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745280D-ED36-41FE-8EB1-CE597C99CFE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117348" y="774914"/>
            <a:ext cx="304800" cy="429768"/>
            <a:chOff x="215328" y="-46937"/>
            <a:chExt cx="304800" cy="2773841"/>
          </a:xfrm>
        </p:grpSpPr>
        <p:cxnSp>
          <p:nvCxnSpPr>
            <p:cNvPr id="14" name="Straight Connector 13">
              <a:extLst>
                <a:ext uri="{FF2B5EF4-FFF2-40B4-BE49-F238E27FC236}">
                  <a16:creationId xmlns:a16="http://schemas.microsoft.com/office/drawing/2014/main" id="{3D26CEB3-5AE4-4088-AD63-396DB50F28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AA9279A-AD34-474C-834E-6BF658144A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3589559-7D9A-4ECD-90BB-A5565E2DAE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01B1A71-DCEA-4EB2-8133-98A2CD6F0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80E95A5C-1E97-41C3-9DEC-245FF6DEBF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0" name="Oval 19">
              <a:extLst>
                <a:ext uri="{FF2B5EF4-FFF2-40B4-BE49-F238E27FC236}">
                  <a16:creationId xmlns:a16="http://schemas.microsoft.com/office/drawing/2014/main" id="{8D3C3374-C720-4FCD-B6CD-AEF1D1A6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639E2EF-4D23-4EA3-B29E-D6362FF72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730820A4-6CEA-4BF7-8DE4-F5B2D2EB2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F320E002-8AED-4D4F-A104-0585FFFB9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A0BF3F3-3A09-42CE-9483-114BD01DD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233BD5C-DFC7-4EB7-B348-7C9B5B8D0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A00D2CE1-35C1-46E6-BD59-CEE668BD90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A58DCE86-9AE1-46D1-96D6-04B8B3EDF6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89B74739-D423-4F25-A976-0A6CD86D17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018E700-FF08-42AA-9237-24E7A74AD3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6B3488A-8A55-403E-B9C9-75AFA0CF53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089B9D-BA8D-4A64-B95F-33940D9D68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E18403B7-F2C7-4C07-8522-21C319109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23B58CC6-A99E-43AF-A467-256F19287F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38" name="Straight Connector 37">
              <a:extLst>
                <a:ext uri="{FF2B5EF4-FFF2-40B4-BE49-F238E27FC236}">
                  <a16:creationId xmlns:a16="http://schemas.microsoft.com/office/drawing/2014/main" id="{8FE97852-3A18-4317-B17E-8C45174F96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9D0BC6E-6D0B-4589-B1BF-372BAA3839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30B892E-E062-4B0A-B79E-E55D36EC9A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D1A4DF9-C28A-4C0A-B273-702F0C4880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AB2D31BD-B6BC-2E43-8D91-10D3493C3C59}"/>
              </a:ext>
            </a:extLst>
          </p:cNvPr>
          <p:cNvSpPr>
            <a:spLocks noGrp="1"/>
          </p:cNvSpPr>
          <p:nvPr>
            <p:ph type="title"/>
          </p:nvPr>
        </p:nvSpPr>
        <p:spPr>
          <a:xfrm>
            <a:off x="630936" y="495992"/>
            <a:ext cx="4195140" cy="5638831"/>
          </a:xfrm>
          <a:noFill/>
        </p:spPr>
        <p:txBody>
          <a:bodyPr anchor="ctr">
            <a:normAutofit/>
          </a:bodyPr>
          <a:lstStyle/>
          <a:p>
            <a:r>
              <a:rPr lang="en-US" sz="4800"/>
              <a:t>Quiz</a:t>
            </a:r>
            <a:endParaRPr lang="en-US" sz="4800" dirty="0"/>
          </a:p>
        </p:txBody>
      </p:sp>
      <p:graphicFrame>
        <p:nvGraphicFramePr>
          <p:cNvPr id="5" name="Content Placeholder 2">
            <a:extLst>
              <a:ext uri="{FF2B5EF4-FFF2-40B4-BE49-F238E27FC236}">
                <a16:creationId xmlns:a16="http://schemas.microsoft.com/office/drawing/2014/main" id="{A71AEFD6-82CE-EACB-E12F-773E7A27E810}"/>
              </a:ext>
            </a:extLst>
          </p:cNvPr>
          <p:cNvGraphicFramePr>
            <a:graphicFrameLocks noGrp="1"/>
          </p:cNvGraphicFramePr>
          <p:nvPr>
            <p:ph idx="1"/>
            <p:extLst>
              <p:ext uri="{D42A27DB-BD31-4B8C-83A1-F6EECF244321}">
                <p14:modId xmlns:p14="http://schemas.microsoft.com/office/powerpoint/2010/main" val="695142908"/>
              </p:ext>
            </p:extLst>
          </p:nvPr>
        </p:nvGraphicFramePr>
        <p:xfrm>
          <a:off x="4915947" y="866585"/>
          <a:ext cx="6253722" cy="5056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812057"/>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ainting of a battle&#10;&#10;AI-generated content may be incorrect.">
            <a:extLst>
              <a:ext uri="{FF2B5EF4-FFF2-40B4-BE49-F238E27FC236}">
                <a16:creationId xmlns:a16="http://schemas.microsoft.com/office/drawing/2014/main" id="{E9C6E0D5-061A-D001-5AAA-2934B6B1A834}"/>
              </a:ext>
            </a:extLst>
          </p:cNvPr>
          <p:cNvPicPr>
            <a:picLocks noGrp="1" noChangeAspect="1"/>
          </p:cNvPicPr>
          <p:nvPr>
            <p:ph idx="1"/>
          </p:nvPr>
        </p:nvPicPr>
        <p:blipFill>
          <a:blip r:embed="rId2"/>
          <a:srcRect b="443"/>
          <a:stretch>
            <a:fillRect/>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5524C0-75FE-D497-2170-E1EAFF4171BF}"/>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2800">
                <a:solidFill>
                  <a:schemeClr val="tx1">
                    <a:lumMod val="85000"/>
                    <a:lumOff val="15000"/>
                  </a:schemeClr>
                </a:solidFill>
              </a:rPr>
              <a:t>Second half of the seventeenth century. Oil on canvas. Jay I. Kislak Collection</a:t>
            </a: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19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Rectangle 3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B9DB78-CF24-176F-3E50-ED2B2C0B016C}"/>
              </a:ext>
            </a:extLst>
          </p:cNvPr>
          <p:cNvSpPr>
            <a:spLocks noGrp="1"/>
          </p:cNvSpPr>
          <p:nvPr>
            <p:ph type="title"/>
          </p:nvPr>
        </p:nvSpPr>
        <p:spPr>
          <a:xfrm>
            <a:off x="418225" y="198910"/>
            <a:ext cx="3201366" cy="3012397"/>
          </a:xfrm>
        </p:spPr>
        <p:txBody>
          <a:bodyPr anchor="b">
            <a:normAutofit/>
          </a:bodyPr>
          <a:lstStyle/>
          <a:p>
            <a:pPr algn="just"/>
            <a:r>
              <a:rPr lang="en-US" sz="2000" dirty="0">
                <a:solidFill>
                  <a:srgbClr val="FFFFFF"/>
                </a:solidFill>
              </a:rPr>
              <a:t>Francisco López de </a:t>
            </a:r>
            <a:r>
              <a:rPr lang="en-US" sz="2000" dirty="0" err="1">
                <a:solidFill>
                  <a:srgbClr val="FFFFFF"/>
                </a:solidFill>
              </a:rPr>
              <a:t>Gómora</a:t>
            </a:r>
            <a:r>
              <a:rPr lang="en-US" sz="2000" dirty="0">
                <a:solidFill>
                  <a:srgbClr val="FFFFFF"/>
                </a:solidFill>
              </a:rPr>
              <a:t>, Cortés’ secretary, writing in 1552</a:t>
            </a:r>
            <a:br>
              <a:rPr lang="en-US" sz="2000" dirty="0">
                <a:solidFill>
                  <a:srgbClr val="FFFFFF"/>
                </a:solidFill>
              </a:rPr>
            </a:br>
            <a:br>
              <a:rPr lang="en-US" sz="2000" dirty="0">
                <a:solidFill>
                  <a:srgbClr val="FFFFFF"/>
                </a:solidFill>
              </a:rPr>
            </a:br>
            <a:r>
              <a:rPr lang="en-US" sz="2000" dirty="0">
                <a:solidFill>
                  <a:srgbClr val="FFFFFF"/>
                </a:solidFill>
              </a:rPr>
              <a:t>““Many Indians came to gape at the strange men and at</a:t>
            </a:r>
            <a:br>
              <a:rPr lang="en-US" sz="2000" dirty="0">
                <a:solidFill>
                  <a:srgbClr val="FFFFFF"/>
                </a:solidFill>
              </a:rPr>
            </a:br>
            <a:r>
              <a:rPr lang="en-US" sz="2000" dirty="0">
                <a:solidFill>
                  <a:srgbClr val="FFFFFF"/>
                </a:solidFill>
              </a:rPr>
              <a:t>their attire, arms and horses and they said ‘These men</a:t>
            </a:r>
            <a:br>
              <a:rPr lang="en-US" sz="2000" dirty="0">
                <a:solidFill>
                  <a:srgbClr val="FFFFFF"/>
                </a:solidFill>
              </a:rPr>
            </a:br>
            <a:r>
              <a:rPr lang="en-US" sz="2000" dirty="0">
                <a:solidFill>
                  <a:srgbClr val="FFFFFF"/>
                </a:solidFill>
              </a:rPr>
              <a:t>are gods’”.</a:t>
            </a:r>
          </a:p>
        </p:txBody>
      </p:sp>
      <p:sp>
        <p:nvSpPr>
          <p:cNvPr id="9" name="Content Placeholder 8">
            <a:extLst>
              <a:ext uri="{FF2B5EF4-FFF2-40B4-BE49-F238E27FC236}">
                <a16:creationId xmlns:a16="http://schemas.microsoft.com/office/drawing/2014/main" id="{E9BD962C-ADFF-BAD9-F1C4-8342A136ECF8}"/>
              </a:ext>
            </a:extLst>
          </p:cNvPr>
          <p:cNvSpPr>
            <a:spLocks noGrp="1"/>
          </p:cNvSpPr>
          <p:nvPr>
            <p:ph idx="1"/>
          </p:nvPr>
        </p:nvSpPr>
        <p:spPr>
          <a:xfrm>
            <a:off x="4810259" y="649480"/>
            <a:ext cx="6555347" cy="5546047"/>
          </a:xfrm>
        </p:spPr>
        <p:txBody>
          <a:bodyPr anchor="ctr">
            <a:normAutofit/>
          </a:bodyPr>
          <a:lstStyle/>
          <a:p>
            <a:pPr marL="0" indent="0">
              <a:spcBef>
                <a:spcPts val="0"/>
              </a:spcBef>
              <a:buNone/>
            </a:pPr>
            <a:r>
              <a:rPr lang="en-US" sz="2000" dirty="0"/>
              <a:t>Hernan Cortés recounts Moctezuma’s speech to Charles V in letter of 1519</a:t>
            </a:r>
          </a:p>
          <a:p>
            <a:pPr marL="0" indent="0">
              <a:spcBef>
                <a:spcPts val="0"/>
              </a:spcBef>
              <a:buNone/>
            </a:pPr>
            <a:endParaRPr lang="en-US" sz="2000" dirty="0"/>
          </a:p>
          <a:p>
            <a:pPr marL="0" indent="0">
              <a:spcBef>
                <a:spcPts val="0"/>
              </a:spcBef>
              <a:buNone/>
            </a:pPr>
            <a:r>
              <a:rPr lang="en-US" sz="2000" dirty="0"/>
              <a:t>“A prince, conducted our people into these parts</a:t>
            </a:r>
          </a:p>
          <a:p>
            <a:pPr marL="0" indent="0">
              <a:spcBef>
                <a:spcPts val="0"/>
              </a:spcBef>
              <a:buNone/>
            </a:pPr>
            <a:r>
              <a:rPr lang="en-US" sz="2000" dirty="0"/>
              <a:t>but then departed from the country, we have</a:t>
            </a:r>
          </a:p>
          <a:p>
            <a:pPr marL="0" indent="0">
              <a:spcBef>
                <a:spcPts val="0"/>
              </a:spcBef>
              <a:buNone/>
            </a:pPr>
            <a:r>
              <a:rPr lang="en-US" sz="2000" dirty="0"/>
              <a:t>always heard that his descendants would come to conquer this land, and according to the direction from which you say you have come, namely where the sun rises, and from what you say of the great lord or king, who sent you, we believe and are assured that he is our natural sovereign.</a:t>
            </a:r>
          </a:p>
          <a:p>
            <a:pPr marL="0" indent="0">
              <a:spcBef>
                <a:spcPts val="0"/>
              </a:spcBef>
              <a:buNone/>
            </a:pPr>
            <a:endParaRPr lang="en-US" sz="2000" dirty="0"/>
          </a:p>
          <a:p>
            <a:pPr marL="0" indent="0">
              <a:spcBef>
                <a:spcPts val="0"/>
              </a:spcBef>
              <a:buNone/>
            </a:pPr>
            <a:r>
              <a:rPr lang="en-US" sz="2000" dirty="0"/>
              <a:t>Therefore be assured that we will obey you for</a:t>
            </a:r>
          </a:p>
          <a:p>
            <a:pPr marL="0" indent="0">
              <a:spcBef>
                <a:spcPts val="0"/>
              </a:spcBef>
              <a:buNone/>
            </a:pPr>
            <a:r>
              <a:rPr lang="en-US" sz="2000" dirty="0"/>
              <a:t>our sovereign in place of the great lord whom,</a:t>
            </a:r>
          </a:p>
          <a:p>
            <a:pPr marL="0" indent="0">
              <a:spcBef>
                <a:spcPts val="0"/>
              </a:spcBef>
              <a:buNone/>
            </a:pPr>
            <a:r>
              <a:rPr lang="en-US" sz="2000" dirty="0"/>
              <a:t>you mention. You have the power in all this land,</a:t>
            </a:r>
          </a:p>
          <a:p>
            <a:pPr marL="0" indent="0">
              <a:spcBef>
                <a:spcPts val="0"/>
              </a:spcBef>
              <a:buNone/>
            </a:pPr>
            <a:r>
              <a:rPr lang="en-US" sz="2000" dirty="0"/>
              <a:t>and all that we have is at your disposal. You are</a:t>
            </a:r>
          </a:p>
          <a:p>
            <a:pPr marL="0" indent="0">
              <a:spcBef>
                <a:spcPts val="0"/>
              </a:spcBef>
              <a:buNone/>
            </a:pPr>
            <a:r>
              <a:rPr lang="en-US" sz="2000" dirty="0"/>
              <a:t>in your own proper land and your own house</a:t>
            </a:r>
          </a:p>
          <a:p>
            <a:pPr marL="0" indent="0">
              <a:spcBef>
                <a:spcPts val="0"/>
              </a:spcBef>
              <a:buNone/>
            </a:pPr>
            <a:r>
              <a:rPr lang="en-US" sz="2000" dirty="0"/>
              <a:t>......”</a:t>
            </a:r>
          </a:p>
          <a:p>
            <a:pPr marL="0" indent="0">
              <a:buNone/>
            </a:pPr>
            <a:endParaRPr lang="en-US" sz="2000" dirty="0"/>
          </a:p>
        </p:txBody>
      </p:sp>
      <p:pic>
        <p:nvPicPr>
          <p:cNvPr id="8" name="Picture 7" descr="A colorful drawing of a person and a bird&#10;&#10;AI-generated content may be incorrect.">
            <a:extLst>
              <a:ext uri="{FF2B5EF4-FFF2-40B4-BE49-F238E27FC236}">
                <a16:creationId xmlns:a16="http://schemas.microsoft.com/office/drawing/2014/main" id="{BC874073-49F6-9397-206B-24A4D34BDA50}"/>
              </a:ext>
            </a:extLst>
          </p:cNvPr>
          <p:cNvPicPr>
            <a:picLocks noChangeAspect="1"/>
          </p:cNvPicPr>
          <p:nvPr/>
        </p:nvPicPr>
        <p:blipFill>
          <a:blip r:embed="rId2"/>
          <a:stretch>
            <a:fillRect/>
          </a:stretch>
        </p:blipFill>
        <p:spPr>
          <a:xfrm>
            <a:off x="0" y="3646694"/>
            <a:ext cx="4037840" cy="2913544"/>
          </a:xfrm>
          <a:prstGeom prst="rect">
            <a:avLst/>
          </a:prstGeom>
        </p:spPr>
      </p:pic>
    </p:spTree>
    <p:extLst>
      <p:ext uri="{BB962C8B-B14F-4D97-AF65-F5344CB8AC3E}">
        <p14:creationId xmlns:p14="http://schemas.microsoft.com/office/powerpoint/2010/main" val="319417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4D4677D2-D5AC-4CF9-9EED-2B89D0A1C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AF695F69-7001-421E-98A8-E74156934A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drawing of a person and a group of people&#10;&#10;AI-generated content may be incorrect.">
            <a:extLst>
              <a:ext uri="{FF2B5EF4-FFF2-40B4-BE49-F238E27FC236}">
                <a16:creationId xmlns:a16="http://schemas.microsoft.com/office/drawing/2014/main" id="{2391D9E5-703A-185B-A39A-8463C725E3E4}"/>
              </a:ext>
            </a:extLst>
          </p:cNvPr>
          <p:cNvPicPr>
            <a:picLocks noChangeAspect="1"/>
          </p:cNvPicPr>
          <p:nvPr/>
        </p:nvPicPr>
        <p:blipFill>
          <a:blip r:embed="rId2"/>
          <a:srcRect t="9437" r="2" b="2"/>
          <a:stretch>
            <a:fillRect/>
          </a:stretch>
        </p:blipFill>
        <p:spPr>
          <a:xfrm>
            <a:off x="6096010" y="10"/>
            <a:ext cx="6095999" cy="6857990"/>
          </a:xfrm>
          <a:custGeom>
            <a:avLst/>
            <a:gdLst/>
            <a:ahLst/>
            <a:cxnLst/>
            <a:rect l="l" t="t" r="r" b="b"/>
            <a:pathLst>
              <a:path w="6095999" h="6858000">
                <a:moveTo>
                  <a:pt x="0" y="0"/>
                </a:moveTo>
                <a:lnTo>
                  <a:pt x="6095999" y="0"/>
                </a:lnTo>
                <a:lnTo>
                  <a:pt x="6095999" y="6858000"/>
                </a:lnTo>
                <a:lnTo>
                  <a:pt x="0" y="6858000"/>
                </a:lnTo>
                <a:lnTo>
                  <a:pt x="0" y="6857999"/>
                </a:lnTo>
                <a:lnTo>
                  <a:pt x="4220980" y="6857999"/>
                </a:lnTo>
                <a:lnTo>
                  <a:pt x="4213164" y="6851010"/>
                </a:lnTo>
                <a:cubicBezTo>
                  <a:pt x="4181666" y="6825777"/>
                  <a:pt x="4066661" y="6744343"/>
                  <a:pt x="4062999" y="6737842"/>
                </a:cubicBezTo>
                <a:cubicBezTo>
                  <a:pt x="4024279" y="6693220"/>
                  <a:pt x="4060463" y="6731339"/>
                  <a:pt x="3994350" y="6686435"/>
                </a:cubicBezTo>
                <a:cubicBezTo>
                  <a:pt x="3947033" y="6670674"/>
                  <a:pt x="3899856" y="6566625"/>
                  <a:pt x="3859426" y="6512643"/>
                </a:cubicBezTo>
                <a:cubicBezTo>
                  <a:pt x="3843619" y="6494605"/>
                  <a:pt x="3819111" y="6476220"/>
                  <a:pt x="3795266" y="6469055"/>
                </a:cubicBezTo>
                <a:cubicBezTo>
                  <a:pt x="3772240" y="6479507"/>
                  <a:pt x="3769424" y="6446115"/>
                  <a:pt x="3752228" y="6440526"/>
                </a:cubicBezTo>
                <a:cubicBezTo>
                  <a:pt x="3742060" y="6447641"/>
                  <a:pt x="3719048" y="6424775"/>
                  <a:pt x="3716355" y="6414007"/>
                </a:cubicBezTo>
                <a:cubicBezTo>
                  <a:pt x="3729286" y="6392352"/>
                  <a:pt x="3629924" y="6387100"/>
                  <a:pt x="3629916" y="6370687"/>
                </a:cubicBezTo>
                <a:cubicBezTo>
                  <a:pt x="3600280" y="6362353"/>
                  <a:pt x="3495200" y="6368444"/>
                  <a:pt x="3479034" y="6339494"/>
                </a:cubicBezTo>
                <a:cubicBezTo>
                  <a:pt x="3420435" y="6317314"/>
                  <a:pt x="3345614" y="6290932"/>
                  <a:pt x="3319627" y="6285893"/>
                </a:cubicBezTo>
                <a:cubicBezTo>
                  <a:pt x="3282294" y="6327705"/>
                  <a:pt x="3185936" y="6185255"/>
                  <a:pt x="3075494" y="6164273"/>
                </a:cubicBezTo>
                <a:cubicBezTo>
                  <a:pt x="3059427" y="6166243"/>
                  <a:pt x="3051440" y="6164859"/>
                  <a:pt x="3050019" y="6153683"/>
                </a:cubicBezTo>
                <a:cubicBezTo>
                  <a:pt x="3016030" y="6146243"/>
                  <a:pt x="2991340" y="6114870"/>
                  <a:pt x="2963636" y="6123708"/>
                </a:cubicBezTo>
                <a:cubicBezTo>
                  <a:pt x="2928425" y="6105855"/>
                  <a:pt x="2947049" y="6092097"/>
                  <a:pt x="2914912" y="6078439"/>
                </a:cubicBezTo>
                <a:lnTo>
                  <a:pt x="2770812" y="6041758"/>
                </a:lnTo>
                <a:cubicBezTo>
                  <a:pt x="2750466" y="6034724"/>
                  <a:pt x="2729222" y="6014032"/>
                  <a:pt x="2708585" y="6007728"/>
                </a:cubicBezTo>
                <a:lnTo>
                  <a:pt x="2687072" y="6003931"/>
                </a:lnTo>
                <a:lnTo>
                  <a:pt x="2674457" y="5991515"/>
                </a:lnTo>
                <a:cubicBezTo>
                  <a:pt x="2668773" y="5988707"/>
                  <a:pt x="2661696" y="5988167"/>
                  <a:pt x="2652298" y="5991525"/>
                </a:cubicBezTo>
                <a:cubicBezTo>
                  <a:pt x="2634345" y="5986939"/>
                  <a:pt x="2583809" y="5969299"/>
                  <a:pt x="2566743" y="5963996"/>
                </a:cubicBezTo>
                <a:lnTo>
                  <a:pt x="2549903" y="5959709"/>
                </a:lnTo>
                <a:lnTo>
                  <a:pt x="2542177" y="5951723"/>
                </a:lnTo>
                <a:cubicBezTo>
                  <a:pt x="2529898" y="5945994"/>
                  <a:pt x="2498812" y="5935402"/>
                  <a:pt x="2476225" y="5925338"/>
                </a:cubicBezTo>
                <a:cubicBezTo>
                  <a:pt x="2457810" y="5911056"/>
                  <a:pt x="2433846" y="5899348"/>
                  <a:pt x="2406656" y="5891344"/>
                </a:cubicBezTo>
                <a:cubicBezTo>
                  <a:pt x="2400991" y="5896275"/>
                  <a:pt x="2393612" y="5885783"/>
                  <a:pt x="2389160" y="5883030"/>
                </a:cubicBezTo>
                <a:cubicBezTo>
                  <a:pt x="2387458" y="5886701"/>
                  <a:pt x="2375233" y="5885881"/>
                  <a:pt x="2372540" y="5881920"/>
                </a:cubicBezTo>
                <a:cubicBezTo>
                  <a:pt x="2293168" y="5849488"/>
                  <a:pt x="2325743" y="5894734"/>
                  <a:pt x="2283811" y="5862541"/>
                </a:cubicBezTo>
                <a:cubicBezTo>
                  <a:pt x="2275730" y="5859531"/>
                  <a:pt x="2268484" y="5859925"/>
                  <a:pt x="2261759" y="5861764"/>
                </a:cubicBezTo>
                <a:lnTo>
                  <a:pt x="2219265" y="5849327"/>
                </a:lnTo>
                <a:cubicBezTo>
                  <a:pt x="2203078" y="5842651"/>
                  <a:pt x="2185672" y="5837119"/>
                  <a:pt x="2167456" y="5832891"/>
                </a:cubicBezTo>
                <a:cubicBezTo>
                  <a:pt x="2161387" y="5839963"/>
                  <a:pt x="2149583" y="5826532"/>
                  <a:pt x="2143288" y="5823218"/>
                </a:cubicBezTo>
                <a:cubicBezTo>
                  <a:pt x="2141966" y="5828274"/>
                  <a:pt x="2126227" y="5828196"/>
                  <a:pt x="2121889" y="5823116"/>
                </a:cubicBezTo>
                <a:cubicBezTo>
                  <a:pt x="2013448" y="5786297"/>
                  <a:pt x="2065303" y="5844161"/>
                  <a:pt x="2004548" y="5804552"/>
                </a:cubicBezTo>
                <a:cubicBezTo>
                  <a:pt x="1993575" y="5801194"/>
                  <a:pt x="1984449" y="5802325"/>
                  <a:pt x="1976317" y="5805346"/>
                </a:cubicBezTo>
                <a:lnTo>
                  <a:pt x="1960968" y="5813703"/>
                </a:lnTo>
                <a:lnTo>
                  <a:pt x="1951886" y="5808313"/>
                </a:lnTo>
                <a:cubicBezTo>
                  <a:pt x="1914205" y="5801767"/>
                  <a:pt x="1900427" y="5810657"/>
                  <a:pt x="1881129" y="5796205"/>
                </a:cubicBezTo>
                <a:cubicBezTo>
                  <a:pt x="1847467" y="5788576"/>
                  <a:pt x="1808824" y="5783942"/>
                  <a:pt x="1778393" y="5776687"/>
                </a:cubicBezTo>
                <a:cubicBezTo>
                  <a:pt x="1764338" y="5756704"/>
                  <a:pt x="1721542" y="5761928"/>
                  <a:pt x="1698544" y="5752677"/>
                </a:cubicBezTo>
                <a:cubicBezTo>
                  <a:pt x="1688689" y="5744367"/>
                  <a:pt x="1680710" y="5741898"/>
                  <a:pt x="1667763" y="5746936"/>
                </a:cubicBezTo>
                <a:cubicBezTo>
                  <a:pt x="1622782" y="5706970"/>
                  <a:pt x="1636232" y="5740258"/>
                  <a:pt x="1589890" y="5720079"/>
                </a:cubicBezTo>
                <a:cubicBezTo>
                  <a:pt x="1550522" y="5700408"/>
                  <a:pt x="1504390" y="5684235"/>
                  <a:pt x="1470745" y="5647268"/>
                </a:cubicBezTo>
                <a:cubicBezTo>
                  <a:pt x="1465307" y="5637473"/>
                  <a:pt x="1447590" y="5631171"/>
                  <a:pt x="1431171" y="5633192"/>
                </a:cubicBezTo>
                <a:cubicBezTo>
                  <a:pt x="1428344" y="5633540"/>
                  <a:pt x="1425665" y="5634127"/>
                  <a:pt x="1423215" y="5634934"/>
                </a:cubicBezTo>
                <a:cubicBezTo>
                  <a:pt x="1404063" y="5609561"/>
                  <a:pt x="1384477" y="5616951"/>
                  <a:pt x="1377158" y="5600720"/>
                </a:cubicBezTo>
                <a:cubicBezTo>
                  <a:pt x="1337416" y="5587406"/>
                  <a:pt x="1299119" y="5594952"/>
                  <a:pt x="1292001" y="5580595"/>
                </a:cubicBezTo>
                <a:cubicBezTo>
                  <a:pt x="1270404" y="5577445"/>
                  <a:pt x="1236263" y="5586393"/>
                  <a:pt x="1224877" y="5570207"/>
                </a:cubicBezTo>
                <a:cubicBezTo>
                  <a:pt x="1218892" y="5580643"/>
                  <a:pt x="1203320" y="5557444"/>
                  <a:pt x="1188481" y="5562311"/>
                </a:cubicBezTo>
                <a:cubicBezTo>
                  <a:pt x="1177571" y="5566931"/>
                  <a:pt x="1170302" y="5560971"/>
                  <a:pt x="1160620" y="5558862"/>
                </a:cubicBezTo>
                <a:cubicBezTo>
                  <a:pt x="1146504" y="5561577"/>
                  <a:pt x="1106544" y="5545833"/>
                  <a:pt x="1097113" y="5537725"/>
                </a:cubicBezTo>
                <a:cubicBezTo>
                  <a:pt x="1076260" y="5511528"/>
                  <a:pt x="1012618" y="5517876"/>
                  <a:pt x="994944" y="5497522"/>
                </a:cubicBezTo>
                <a:cubicBezTo>
                  <a:pt x="987638" y="5493756"/>
                  <a:pt x="980141" y="5491480"/>
                  <a:pt x="972567" y="5490138"/>
                </a:cubicBezTo>
                <a:lnTo>
                  <a:pt x="927036" y="5488921"/>
                </a:lnTo>
                <a:lnTo>
                  <a:pt x="905198" y="5488488"/>
                </a:lnTo>
                <a:cubicBezTo>
                  <a:pt x="920127" y="5466532"/>
                  <a:pt x="847550" y="5479119"/>
                  <a:pt x="871473" y="5463326"/>
                </a:cubicBezTo>
                <a:cubicBezTo>
                  <a:pt x="835241" y="5455796"/>
                  <a:pt x="824844" y="5441869"/>
                  <a:pt x="787335" y="5431076"/>
                </a:cubicBezTo>
                <a:lnTo>
                  <a:pt x="646418" y="5398569"/>
                </a:lnTo>
                <a:cubicBezTo>
                  <a:pt x="594533" y="5378172"/>
                  <a:pt x="569175" y="5376706"/>
                  <a:pt x="522316" y="5365133"/>
                </a:cubicBezTo>
                <a:cubicBezTo>
                  <a:pt x="485699" y="5316148"/>
                  <a:pt x="451396" y="5327743"/>
                  <a:pt x="425051" y="5295085"/>
                </a:cubicBezTo>
                <a:cubicBezTo>
                  <a:pt x="373115" y="5280721"/>
                  <a:pt x="376598" y="5265782"/>
                  <a:pt x="318461" y="5265657"/>
                </a:cubicBezTo>
                <a:lnTo>
                  <a:pt x="266536" y="5232252"/>
                </a:lnTo>
                <a:cubicBezTo>
                  <a:pt x="254867" y="5225616"/>
                  <a:pt x="251642" y="5227516"/>
                  <a:pt x="248444" y="5225838"/>
                </a:cubicBezTo>
                <a:lnTo>
                  <a:pt x="247345" y="5222181"/>
                </a:lnTo>
                <a:lnTo>
                  <a:pt x="237345" y="5217023"/>
                </a:lnTo>
                <a:lnTo>
                  <a:pt x="219603" y="5204977"/>
                </a:lnTo>
                <a:lnTo>
                  <a:pt x="214443" y="5204489"/>
                </a:lnTo>
                <a:lnTo>
                  <a:pt x="184816" y="5189073"/>
                </a:lnTo>
                <a:lnTo>
                  <a:pt x="183534" y="5189699"/>
                </a:lnTo>
                <a:cubicBezTo>
                  <a:pt x="179981" y="5190754"/>
                  <a:pt x="176085" y="5190869"/>
                  <a:pt x="171363" y="5189023"/>
                </a:cubicBezTo>
                <a:cubicBezTo>
                  <a:pt x="165797" y="5204157"/>
                  <a:pt x="163531" y="5192594"/>
                  <a:pt x="150096" y="5185813"/>
                </a:cubicBezTo>
                <a:lnTo>
                  <a:pt x="59253" y="5172817"/>
                </a:lnTo>
                <a:lnTo>
                  <a:pt x="52526" y="5170052"/>
                </a:lnTo>
                <a:lnTo>
                  <a:pt x="52188" y="5170183"/>
                </a:lnTo>
                <a:cubicBezTo>
                  <a:pt x="50293" y="5169980"/>
                  <a:pt x="47917" y="5169219"/>
                  <a:pt x="44687" y="5167637"/>
                </a:cubicBezTo>
                <a:lnTo>
                  <a:pt x="40261" y="5165012"/>
                </a:lnTo>
                <a:lnTo>
                  <a:pt x="27209" y="5159648"/>
                </a:lnTo>
                <a:lnTo>
                  <a:pt x="21368" y="5159036"/>
                </a:lnTo>
                <a:lnTo>
                  <a:pt x="0" y="5158850"/>
                </a:lnTo>
                <a:close/>
              </a:path>
            </a:pathLst>
          </a:custGeom>
        </p:spPr>
      </p:pic>
      <p:sp>
        <p:nvSpPr>
          <p:cNvPr id="2" name="Title 1">
            <a:extLst>
              <a:ext uri="{FF2B5EF4-FFF2-40B4-BE49-F238E27FC236}">
                <a16:creationId xmlns:a16="http://schemas.microsoft.com/office/drawing/2014/main" id="{74674806-13FF-D291-4C69-181BF00C5E4A}"/>
              </a:ext>
            </a:extLst>
          </p:cNvPr>
          <p:cNvSpPr>
            <a:spLocks noGrp="1"/>
          </p:cNvSpPr>
          <p:nvPr>
            <p:ph type="title"/>
          </p:nvPr>
        </p:nvSpPr>
        <p:spPr>
          <a:xfrm>
            <a:off x="599818" y="5234320"/>
            <a:ext cx="6931319" cy="752217"/>
          </a:xfrm>
          <a:prstGeom prst="ellipse">
            <a:avLst/>
          </a:prstGeom>
        </p:spPr>
        <p:txBody>
          <a:bodyPr vert="horz" lIns="91440" tIns="45720" rIns="91440" bIns="45720" rtlCol="0" anchor="b">
            <a:normAutofit/>
          </a:bodyPr>
          <a:lstStyle/>
          <a:p>
            <a:r>
              <a:rPr lang="en-US" sz="3100" kern="1200">
                <a:solidFill>
                  <a:schemeClr val="tx1">
                    <a:lumMod val="85000"/>
                    <a:lumOff val="15000"/>
                  </a:schemeClr>
                </a:solidFill>
                <a:latin typeface="+mj-lt"/>
                <a:ea typeface="+mj-ea"/>
                <a:cs typeface="+mj-cs"/>
              </a:rPr>
              <a:t>Florentine Codex</a:t>
            </a:r>
          </a:p>
        </p:txBody>
      </p:sp>
      <p:pic>
        <p:nvPicPr>
          <p:cNvPr id="9" name="Content Placeholder 8" descr="A drawing of a group of people&#10;&#10;AI-generated content may be incorrect.">
            <a:extLst>
              <a:ext uri="{FF2B5EF4-FFF2-40B4-BE49-F238E27FC236}">
                <a16:creationId xmlns:a16="http://schemas.microsoft.com/office/drawing/2014/main" id="{40982159-9AC1-147A-4B40-5A7EA18C3455}"/>
              </a:ext>
            </a:extLst>
          </p:cNvPr>
          <p:cNvPicPr>
            <a:picLocks noGrp="1" noChangeAspect="1"/>
          </p:cNvPicPr>
          <p:nvPr>
            <p:ph idx="1"/>
          </p:nvPr>
        </p:nvPicPr>
        <p:blipFill>
          <a:blip r:embed="rId3"/>
          <a:srcRect l="1234" r="11166"/>
          <a:stretch>
            <a:fillRect/>
          </a:stretch>
        </p:blipFill>
        <p:spPr>
          <a:xfrm>
            <a:off x="-5388" y="10"/>
            <a:ext cx="6169518" cy="5158840"/>
          </a:xfrm>
          <a:custGeom>
            <a:avLst/>
            <a:gdLst/>
            <a:ahLst/>
            <a:cxnLst/>
            <a:rect l="l" t="t" r="r" b="b"/>
            <a:pathLst>
              <a:path w="6096000" h="5158850">
                <a:moveTo>
                  <a:pt x="0" y="0"/>
                </a:moveTo>
                <a:lnTo>
                  <a:pt x="6096000" y="0"/>
                </a:lnTo>
                <a:lnTo>
                  <a:pt x="6096000" y="5158850"/>
                </a:lnTo>
                <a:lnTo>
                  <a:pt x="5957305" y="5157644"/>
                </a:lnTo>
                <a:cubicBezTo>
                  <a:pt x="5920540" y="5151975"/>
                  <a:pt x="5887096" y="5153588"/>
                  <a:pt x="5857259" y="5143603"/>
                </a:cubicBezTo>
                <a:cubicBezTo>
                  <a:pt x="5843335" y="5146861"/>
                  <a:pt x="5830921" y="5147051"/>
                  <a:pt x="5821375" y="5137142"/>
                </a:cubicBezTo>
                <a:cubicBezTo>
                  <a:pt x="5786501" y="5134144"/>
                  <a:pt x="5775399" y="5144200"/>
                  <a:pt x="5755916" y="5131695"/>
                </a:cubicBezTo>
                <a:cubicBezTo>
                  <a:pt x="5732132" y="5146996"/>
                  <a:pt x="5732735" y="5139753"/>
                  <a:pt x="5725007" y="5132964"/>
                </a:cubicBezTo>
                <a:lnTo>
                  <a:pt x="5723810" y="5132374"/>
                </a:lnTo>
                <a:lnTo>
                  <a:pt x="5720531" y="5134578"/>
                </a:lnTo>
                <a:lnTo>
                  <a:pt x="5714795" y="5134902"/>
                </a:lnTo>
                <a:lnTo>
                  <a:pt x="5700142" y="5131655"/>
                </a:lnTo>
                <a:lnTo>
                  <a:pt x="5694799" y="5129754"/>
                </a:lnTo>
                <a:cubicBezTo>
                  <a:pt x="5691058" y="5128696"/>
                  <a:pt x="5688491" y="5128320"/>
                  <a:pt x="5686627" y="5128420"/>
                </a:cubicBezTo>
                <a:lnTo>
                  <a:pt x="5686371" y="5128603"/>
                </a:lnTo>
                <a:lnTo>
                  <a:pt x="5678819" y="5126929"/>
                </a:lnTo>
                <a:cubicBezTo>
                  <a:pt x="5666199" y="5123608"/>
                  <a:pt x="5654035" y="5119908"/>
                  <a:pt x="5642547" y="5116000"/>
                </a:cubicBezTo>
                <a:cubicBezTo>
                  <a:pt x="5629445" y="5126457"/>
                  <a:pt x="5588783" y="5104807"/>
                  <a:pt x="5587979" y="5128480"/>
                </a:cubicBezTo>
                <a:cubicBezTo>
                  <a:pt x="5572317" y="5123886"/>
                  <a:pt x="5564904" y="5112774"/>
                  <a:pt x="5566635" y="5128675"/>
                </a:cubicBezTo>
                <a:cubicBezTo>
                  <a:pt x="5561375" y="5127594"/>
                  <a:pt x="5557787" y="5128327"/>
                  <a:pt x="5554953" y="5129937"/>
                </a:cubicBezTo>
                <a:lnTo>
                  <a:pt x="5554039" y="5130763"/>
                </a:lnTo>
                <a:lnTo>
                  <a:pt x="5514254" y="5120517"/>
                </a:lnTo>
                <a:lnTo>
                  <a:pt x="5492156" y="5111382"/>
                </a:lnTo>
                <a:lnTo>
                  <a:pt x="5480446" y="5107855"/>
                </a:lnTo>
                <a:lnTo>
                  <a:pt x="5477744" y="5104402"/>
                </a:lnTo>
                <a:cubicBezTo>
                  <a:pt x="5474490" y="5102038"/>
                  <a:pt x="5469391" y="5100405"/>
                  <a:pt x="5460150" y="5100442"/>
                </a:cubicBezTo>
                <a:lnTo>
                  <a:pt x="5457901" y="5100914"/>
                </a:lnTo>
                <a:lnTo>
                  <a:pt x="5444243" y="5094201"/>
                </a:lnTo>
                <a:cubicBezTo>
                  <a:pt x="5439994" y="5091441"/>
                  <a:pt x="5436419" y="5088231"/>
                  <a:pt x="5433825" y="5084410"/>
                </a:cubicBezTo>
                <a:cubicBezTo>
                  <a:pt x="5379443" y="5093528"/>
                  <a:pt x="5336110" y="5069767"/>
                  <a:pt x="5280996" y="5063773"/>
                </a:cubicBezTo>
                <a:cubicBezTo>
                  <a:pt x="5250806" y="5055129"/>
                  <a:pt x="5168599" y="5059471"/>
                  <a:pt x="5161582" y="5030966"/>
                </a:cubicBezTo>
                <a:cubicBezTo>
                  <a:pt x="5121870" y="5022662"/>
                  <a:pt x="5095637" y="5020496"/>
                  <a:pt x="5042717" y="5013952"/>
                </a:cubicBezTo>
                <a:cubicBezTo>
                  <a:pt x="4991136" y="4983679"/>
                  <a:pt x="4902283" y="4990567"/>
                  <a:pt x="4840514" y="4970468"/>
                </a:cubicBezTo>
                <a:cubicBezTo>
                  <a:pt x="4799904" y="4987615"/>
                  <a:pt x="4824087" y="4969531"/>
                  <a:pt x="4786778" y="4967817"/>
                </a:cubicBezTo>
                <a:cubicBezTo>
                  <a:pt x="4801901" y="4948343"/>
                  <a:pt x="4739845" y="4972374"/>
                  <a:pt x="4743741" y="4948216"/>
                </a:cubicBezTo>
                <a:cubicBezTo>
                  <a:pt x="4736829" y="4948670"/>
                  <a:pt x="4730010" y="4949869"/>
                  <a:pt x="4723136" y="4951257"/>
                </a:cubicBezTo>
                <a:lnTo>
                  <a:pt x="4719535" y="4951970"/>
                </a:lnTo>
                <a:lnTo>
                  <a:pt x="4706143" y="4950704"/>
                </a:lnTo>
                <a:lnTo>
                  <a:pt x="4701098" y="4955500"/>
                </a:lnTo>
                <a:lnTo>
                  <a:pt x="4680034" y="4957289"/>
                </a:lnTo>
                <a:cubicBezTo>
                  <a:pt x="4672339" y="4957161"/>
                  <a:pt x="4664292" y="4956094"/>
                  <a:pt x="4655741" y="4953520"/>
                </a:cubicBezTo>
                <a:cubicBezTo>
                  <a:pt x="4636359" y="4940479"/>
                  <a:pt x="4599701" y="4946454"/>
                  <a:pt x="4569298" y="4940691"/>
                </a:cubicBezTo>
                <a:lnTo>
                  <a:pt x="4555978" y="4935439"/>
                </a:lnTo>
                <a:lnTo>
                  <a:pt x="4508950" y="4932725"/>
                </a:lnTo>
                <a:cubicBezTo>
                  <a:pt x="4495669" y="4931511"/>
                  <a:pt x="4482007" y="4929765"/>
                  <a:pt x="4467838" y="4927057"/>
                </a:cubicBezTo>
                <a:lnTo>
                  <a:pt x="4441949" y="4920349"/>
                </a:lnTo>
                <a:lnTo>
                  <a:pt x="4394719" y="4912853"/>
                </a:lnTo>
                <a:lnTo>
                  <a:pt x="4356810" y="4916186"/>
                </a:lnTo>
                <a:lnTo>
                  <a:pt x="4222145" y="4920166"/>
                </a:lnTo>
                <a:cubicBezTo>
                  <a:pt x="4202488" y="4924963"/>
                  <a:pt x="4184742" y="4944595"/>
                  <a:pt x="4160481" y="4934555"/>
                </a:cubicBezTo>
                <a:cubicBezTo>
                  <a:pt x="4165854" y="4945670"/>
                  <a:pt x="4131661" y="4931019"/>
                  <a:pt x="4124879" y="4940397"/>
                </a:cubicBezTo>
                <a:cubicBezTo>
                  <a:pt x="4120895" y="4948198"/>
                  <a:pt x="4109593" y="4945570"/>
                  <a:pt x="4100114" y="4947117"/>
                </a:cubicBezTo>
                <a:cubicBezTo>
                  <a:pt x="4091835" y="4954382"/>
                  <a:pt x="4045978" y="4954676"/>
                  <a:pt x="4030957" y="4950944"/>
                </a:cubicBezTo>
                <a:cubicBezTo>
                  <a:pt x="3989825" y="4935537"/>
                  <a:pt x="3946860" y="4963196"/>
                  <a:pt x="3913764" y="4951738"/>
                </a:cubicBezTo>
                <a:cubicBezTo>
                  <a:pt x="3904534" y="4951024"/>
                  <a:pt x="3896577" y="4951663"/>
                  <a:pt x="3889457" y="4953140"/>
                </a:cubicBezTo>
                <a:lnTo>
                  <a:pt x="3871115" y="4959252"/>
                </a:lnTo>
                <a:lnTo>
                  <a:pt x="3869086" y="4964946"/>
                </a:lnTo>
                <a:lnTo>
                  <a:pt x="3856124" y="4966504"/>
                </a:lnTo>
                <a:lnTo>
                  <a:pt x="3835967" y="4975175"/>
                </a:lnTo>
                <a:cubicBezTo>
                  <a:pt x="3826465" y="4950975"/>
                  <a:pt x="3782586" y="4987146"/>
                  <a:pt x="3785910" y="4965148"/>
                </a:cubicBezTo>
                <a:cubicBezTo>
                  <a:pt x="3750785" y="4971249"/>
                  <a:pt x="3699033" y="4952693"/>
                  <a:pt x="3671085" y="4977741"/>
                </a:cubicBezTo>
                <a:cubicBezTo>
                  <a:pt x="3621255" y="4982620"/>
                  <a:pt x="3562637" y="4994206"/>
                  <a:pt x="3486928" y="4994420"/>
                </a:cubicBezTo>
                <a:cubicBezTo>
                  <a:pt x="3446030" y="4994640"/>
                  <a:pt x="3343460" y="4976299"/>
                  <a:pt x="3280956" y="4975036"/>
                </a:cubicBezTo>
                <a:cubicBezTo>
                  <a:pt x="3227193" y="4980695"/>
                  <a:pt x="3256481" y="4973778"/>
                  <a:pt x="3211563" y="4993919"/>
                </a:cubicBezTo>
                <a:cubicBezTo>
                  <a:pt x="3207119" y="4990757"/>
                  <a:pt x="3170070" y="4988394"/>
                  <a:pt x="3164681" y="4986606"/>
                </a:cubicBezTo>
                <a:lnTo>
                  <a:pt x="3127171" y="4979411"/>
                </a:lnTo>
                <a:lnTo>
                  <a:pt x="3096889" y="4976795"/>
                </a:lnTo>
                <a:cubicBezTo>
                  <a:pt x="3088441" y="4978753"/>
                  <a:pt x="3082883" y="4978233"/>
                  <a:pt x="3078620" y="4976620"/>
                </a:cubicBezTo>
                <a:lnTo>
                  <a:pt x="3074275" y="4973840"/>
                </a:lnTo>
                <a:lnTo>
                  <a:pt x="3036436" y="4968613"/>
                </a:lnTo>
                <a:lnTo>
                  <a:pt x="3031995" y="4969990"/>
                </a:lnTo>
                <a:lnTo>
                  <a:pt x="2994028" y="4967956"/>
                </a:lnTo>
                <a:cubicBezTo>
                  <a:pt x="2992299" y="4970105"/>
                  <a:pt x="2989407" y="4971561"/>
                  <a:pt x="2984001" y="4971609"/>
                </a:cubicBezTo>
                <a:cubicBezTo>
                  <a:pt x="2994191" y="4986644"/>
                  <a:pt x="2981386" y="4977427"/>
                  <a:pt x="2964542" y="4976237"/>
                </a:cubicBezTo>
                <a:cubicBezTo>
                  <a:pt x="2976613" y="4999323"/>
                  <a:pt x="2927627" y="4986817"/>
                  <a:pt x="2921274" y="4999668"/>
                </a:cubicBezTo>
                <a:cubicBezTo>
                  <a:pt x="2908629" y="4998274"/>
                  <a:pt x="2895476" y="4997220"/>
                  <a:pt x="2882111" y="4996632"/>
                </a:cubicBezTo>
                <a:lnTo>
                  <a:pt x="2874282" y="4996582"/>
                </a:lnTo>
                <a:cubicBezTo>
                  <a:pt x="2874237" y="4996658"/>
                  <a:pt x="2874193" y="4996735"/>
                  <a:pt x="2874147" y="4996812"/>
                </a:cubicBezTo>
                <a:cubicBezTo>
                  <a:pt x="2872492" y="4997296"/>
                  <a:pt x="2869935" y="4997466"/>
                  <a:pt x="2865932" y="4997221"/>
                </a:cubicBezTo>
                <a:lnTo>
                  <a:pt x="2860008" y="4996489"/>
                </a:lnTo>
                <a:lnTo>
                  <a:pt x="2844819" y="4996392"/>
                </a:lnTo>
                <a:lnTo>
                  <a:pt x="2839735" y="4997900"/>
                </a:lnTo>
                <a:lnTo>
                  <a:pt x="2837922" y="5000718"/>
                </a:lnTo>
                <a:lnTo>
                  <a:pt x="2836507" y="5000394"/>
                </a:lnTo>
                <a:cubicBezTo>
                  <a:pt x="2825749" y="4995427"/>
                  <a:pt x="2822382" y="4988291"/>
                  <a:pt x="2808859" y="5008050"/>
                </a:cubicBezTo>
                <a:cubicBezTo>
                  <a:pt x="2784233" y="4999995"/>
                  <a:pt x="2779499" y="5012041"/>
                  <a:pt x="2745907" y="5016391"/>
                </a:cubicBezTo>
                <a:cubicBezTo>
                  <a:pt x="2731796" y="5008784"/>
                  <a:pt x="2720518" y="5011549"/>
                  <a:pt x="2709519" y="5017601"/>
                </a:cubicBezTo>
                <a:cubicBezTo>
                  <a:pt x="2676766" y="5014138"/>
                  <a:pt x="2646981" y="5022656"/>
                  <a:pt x="2610212" y="5024813"/>
                </a:cubicBezTo>
                <a:cubicBezTo>
                  <a:pt x="2570359" y="5014992"/>
                  <a:pt x="2550109" y="5032793"/>
                  <a:pt x="2510814" y="5035020"/>
                </a:cubicBezTo>
                <a:cubicBezTo>
                  <a:pt x="2476639" y="5017991"/>
                  <a:pt x="2482834" y="5049980"/>
                  <a:pt x="2462736" y="5056754"/>
                </a:cubicBezTo>
                <a:lnTo>
                  <a:pt x="2457050" y="5057379"/>
                </a:lnTo>
                <a:lnTo>
                  <a:pt x="2442184" y="5054901"/>
                </a:lnTo>
                <a:lnTo>
                  <a:pt x="2436703" y="5053277"/>
                </a:lnTo>
                <a:cubicBezTo>
                  <a:pt x="2432888" y="5052418"/>
                  <a:pt x="2430299" y="5052175"/>
                  <a:pt x="2428451" y="5052373"/>
                </a:cubicBezTo>
                <a:lnTo>
                  <a:pt x="2420551" y="5051292"/>
                </a:lnTo>
                <a:cubicBezTo>
                  <a:pt x="2407700" y="5048633"/>
                  <a:pt x="2395274" y="5045570"/>
                  <a:pt x="2383501" y="5042264"/>
                </a:cubicBezTo>
                <a:cubicBezTo>
                  <a:pt x="2362992" y="5043848"/>
                  <a:pt x="2317884" y="5059023"/>
                  <a:pt x="2297493" y="5060796"/>
                </a:cubicBezTo>
                <a:lnTo>
                  <a:pt x="2261156" y="5052905"/>
                </a:lnTo>
                <a:lnTo>
                  <a:pt x="2200581" y="5036274"/>
                </a:lnTo>
                <a:lnTo>
                  <a:pt x="2198380" y="5036861"/>
                </a:lnTo>
                <a:lnTo>
                  <a:pt x="2116066" y="5030866"/>
                </a:lnTo>
                <a:cubicBezTo>
                  <a:pt x="2111600" y="5028328"/>
                  <a:pt x="2059664" y="5017338"/>
                  <a:pt x="2056754" y="5013653"/>
                </a:cubicBezTo>
                <a:cubicBezTo>
                  <a:pt x="2003393" y="5025622"/>
                  <a:pt x="1998298" y="5020073"/>
                  <a:pt x="1942916" y="5016969"/>
                </a:cubicBezTo>
                <a:cubicBezTo>
                  <a:pt x="1882138" y="5005950"/>
                  <a:pt x="1836966" y="4987831"/>
                  <a:pt x="1796717" y="4981610"/>
                </a:cubicBezTo>
                <a:cubicBezTo>
                  <a:pt x="1724075" y="4970499"/>
                  <a:pt x="1636218" y="4947449"/>
                  <a:pt x="1583222" y="4942334"/>
                </a:cubicBezTo>
                <a:cubicBezTo>
                  <a:pt x="1544265" y="4961611"/>
                  <a:pt x="1556109" y="4938719"/>
                  <a:pt x="1518821" y="4938963"/>
                </a:cubicBezTo>
                <a:cubicBezTo>
                  <a:pt x="1497291" y="4936197"/>
                  <a:pt x="1483221" y="4927794"/>
                  <a:pt x="1471837" y="4925740"/>
                </a:cubicBezTo>
                <a:lnTo>
                  <a:pt x="1450515" y="4926642"/>
                </a:lnTo>
                <a:lnTo>
                  <a:pt x="1437078" y="4926078"/>
                </a:lnTo>
                <a:lnTo>
                  <a:pt x="1432462" y="4931139"/>
                </a:lnTo>
                <a:lnTo>
                  <a:pt x="1411645" y="4934032"/>
                </a:lnTo>
                <a:cubicBezTo>
                  <a:pt x="1384856" y="4931153"/>
                  <a:pt x="1306656" y="4918434"/>
                  <a:pt x="1271729" y="4913863"/>
                </a:cubicBezTo>
                <a:cubicBezTo>
                  <a:pt x="1258697" y="4907976"/>
                  <a:pt x="1213546" y="4901042"/>
                  <a:pt x="1202076" y="4906608"/>
                </a:cubicBezTo>
                <a:cubicBezTo>
                  <a:pt x="1192059" y="4906580"/>
                  <a:pt x="1182171" y="4902320"/>
                  <a:pt x="1174670" y="4909064"/>
                </a:cubicBezTo>
                <a:cubicBezTo>
                  <a:pt x="1163701" y="4916862"/>
                  <a:pt x="1136874" y="4897641"/>
                  <a:pt x="1137035" y="4908989"/>
                </a:cubicBezTo>
                <a:cubicBezTo>
                  <a:pt x="1117838" y="4895687"/>
                  <a:pt x="1091386" y="4911450"/>
                  <a:pt x="1069882" y="4912892"/>
                </a:cubicBezTo>
                <a:cubicBezTo>
                  <a:pt x="1055589" y="4900472"/>
                  <a:pt x="1024570" y="4915744"/>
                  <a:pt x="980935" y="4911119"/>
                </a:cubicBezTo>
                <a:cubicBezTo>
                  <a:pt x="947614" y="4906556"/>
                  <a:pt x="913224" y="4897403"/>
                  <a:pt x="869960" y="4885518"/>
                </a:cubicBezTo>
                <a:cubicBezTo>
                  <a:pt x="819114" y="4856727"/>
                  <a:pt x="768074" y="4850663"/>
                  <a:pt x="721345" y="4839806"/>
                </a:cubicBezTo>
                <a:cubicBezTo>
                  <a:pt x="667944" y="4829906"/>
                  <a:pt x="698286" y="4859338"/>
                  <a:pt x="635428" y="4830000"/>
                </a:cubicBezTo>
                <a:cubicBezTo>
                  <a:pt x="626286" y="4837571"/>
                  <a:pt x="617638" y="4836842"/>
                  <a:pt x="604106" y="4830842"/>
                </a:cubicBezTo>
                <a:cubicBezTo>
                  <a:pt x="583276" y="4833091"/>
                  <a:pt x="539859" y="4845979"/>
                  <a:pt x="510451" y="4843485"/>
                </a:cubicBezTo>
                <a:cubicBezTo>
                  <a:pt x="489781" y="4840800"/>
                  <a:pt x="443867" y="4818678"/>
                  <a:pt x="427656" y="4815877"/>
                </a:cubicBezTo>
                <a:cubicBezTo>
                  <a:pt x="424088" y="4817297"/>
                  <a:pt x="419580" y="4820561"/>
                  <a:pt x="413184" y="4826676"/>
                </a:cubicBezTo>
                <a:cubicBezTo>
                  <a:pt x="387673" y="4816699"/>
                  <a:pt x="379855" y="4828170"/>
                  <a:pt x="341772" y="4829671"/>
                </a:cubicBezTo>
                <a:cubicBezTo>
                  <a:pt x="327795" y="4821005"/>
                  <a:pt x="314729" y="4822794"/>
                  <a:pt x="301266" y="4827842"/>
                </a:cubicBezTo>
                <a:cubicBezTo>
                  <a:pt x="265781" y="4821714"/>
                  <a:pt x="231017" y="4827635"/>
                  <a:pt x="189886" y="4826710"/>
                </a:cubicBezTo>
                <a:cubicBezTo>
                  <a:pt x="147910" y="4813727"/>
                  <a:pt x="121702" y="4829584"/>
                  <a:pt x="77762" y="4828518"/>
                </a:cubicBezTo>
                <a:cubicBezTo>
                  <a:pt x="38733" y="4806108"/>
                  <a:pt x="44308" y="4851138"/>
                  <a:pt x="8164" y="4846203"/>
                </a:cubicBezTo>
                <a:lnTo>
                  <a:pt x="0" y="4843648"/>
                </a:lnTo>
                <a:lnTo>
                  <a:pt x="0" y="4080681"/>
                </a:lnTo>
                <a:close/>
              </a:path>
            </a:pathLst>
          </a:custGeom>
        </p:spPr>
      </p:pic>
    </p:spTree>
    <p:extLst>
      <p:ext uri="{BB962C8B-B14F-4D97-AF65-F5344CB8AC3E}">
        <p14:creationId xmlns:p14="http://schemas.microsoft.com/office/powerpoint/2010/main" val="40337847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81</TotalTime>
  <Words>397</Words>
  <Application>Microsoft Macintosh PowerPoint</Application>
  <PresentationFormat>Widescreen</PresentationFormat>
  <Paragraphs>30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var(--font-family-serif)</vt:lpstr>
      <vt:lpstr>Office Theme</vt:lpstr>
      <vt:lpstr>The Conquest of Mexico</vt:lpstr>
      <vt:lpstr>Tenochtitlan, capital of the Aztecs</vt:lpstr>
      <vt:lpstr>PowerPoint Presentation</vt:lpstr>
      <vt:lpstr>PowerPoint Presentation</vt:lpstr>
      <vt:lpstr>PowerPoint Presentation</vt:lpstr>
      <vt:lpstr>Quiz</vt:lpstr>
      <vt:lpstr>Second half of the seventeenth century. Oil on canvas. Jay I. Kislak Collection</vt:lpstr>
      <vt:lpstr>Francisco López de Gómora, Cortés’ secretary, writing in 1552  ““Many Indians came to gape at the strange men and at their attire, arms and horses and they said ‘These men are gods’”.</vt:lpstr>
      <vt:lpstr>Florentine Codex</vt:lpstr>
      <vt:lpstr>Florentine Codex</vt:lpstr>
      <vt:lpstr>Luis Becerra Tanco, Felicidad de México en el principio, y milagroso origen, que tubo el Santuario de la Virgen María N. Señora de Gvadalvpe, extramuros: en la aparición admirable de esta soberana Señora, y de su prodigiosa imagen (1675)</vt:lpstr>
      <vt:lpstr>The myth of developmental supremacy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5</cp:revision>
  <dcterms:created xsi:type="dcterms:W3CDTF">2026-03-02T14:20:57Z</dcterms:created>
  <dcterms:modified xsi:type="dcterms:W3CDTF">2026-03-07T11:43:33Z</dcterms:modified>
</cp:coreProperties>
</file>